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98" r:id="rId3"/>
    <p:sldId id="259" r:id="rId4"/>
    <p:sldId id="260" r:id="rId5"/>
    <p:sldId id="29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7886A2"/>
    <a:srgbClr val="CC3300"/>
    <a:srgbClr val="057899"/>
    <a:srgbClr val="003366"/>
    <a:srgbClr val="7D9BB7"/>
    <a:srgbClr val="7C9AB8"/>
    <a:srgbClr val="837F8E"/>
    <a:srgbClr val="96969F"/>
    <a:srgbClr val="0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71" y="67"/>
      </p:cViewPr>
      <p:guideLst>
        <p:guide orient="horz" pos="2160"/>
        <p:guide pos="19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DED56-AE4E-4AB6-95B8-B05F66A0E62A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69243-C8D8-4632-8827-C53C39A658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11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0468B6-7BFF-DEBC-3ECB-9C55CB838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4744B66-F837-0CFF-7011-0998F4B06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5CA8B6-AD5A-6070-7EB8-B316B6E9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3E55-6E0A-4754-850F-CBCBCF5754A5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CA5F11-128A-2879-DC97-BF6FB9AF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8762ED-07A8-B825-51C2-D0BDA19A3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3015E-C18F-2767-D5FD-4CA556900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32536A-9B7D-878A-89D8-E6DAB897D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8D4C23-FC78-F6C4-EAC0-790C87D17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18D3-F588-4860-8892-44B2D8416822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6157E7-C82D-AC83-42CB-ADA340A7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1B2A07-95E9-9B10-DD3C-082AD80BA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92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ADF8F1-E9B7-58A1-01D8-8B4710F60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C21D044-C7CB-1AF5-0CEF-FA1617416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F1D426-073F-B571-DCF8-213268DA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9C6C-FDA0-4B7D-BC4F-76D72475E4B8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29765F-1C83-5043-957B-04CD0304F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897454-87B3-FADC-7C9D-06188FA25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05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678FB4-D538-8DA5-C8B5-B8021195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10D144-7BB8-AF68-CE2C-D070E518C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889F3D-B8A5-14BA-06D8-F6535C5E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D8FA-28DB-4DE0-828B-5AFB9DA07A35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8D4D8-ACEB-5276-1149-505496744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458C2B-D1EF-2A81-30A6-03E63098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41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46EDCD-2E4B-F0AB-3C5F-E828CBAB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E9CEB6-2120-3B73-6E57-4EC3C0E69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B07C0F-DA69-10D0-B0D4-9B84B9764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C61-D783-43AF-9577-94B8B403AB4A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C942F1-40F9-BD95-2926-B0663367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909A67-8862-72DB-872F-B1DF05C79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21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0A9C86-817B-7A60-120F-3DDA9B81A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DCA9BF-29A8-0696-A871-B4A98D49B0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4B0DF4-F4E8-5CB4-D958-DB8F93D18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424B5B-2524-A274-F3D3-7DF6DC81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113-7361-4229-9EEE-672AC3CFC53B}" type="datetime1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30D5E5-F3FF-8240-A2F0-7B0CEDE4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12B478-F12F-00D2-BFA2-FACC858F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50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5371BF-44DC-0F86-0EDA-A9070B58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5ED5A3-43E4-B2D4-D6F2-C92AEC96B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4E1E71-FBCB-6CA0-07A5-63221802F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A74204-3431-62BB-202A-277EB3586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EB4F596-5E5C-B3C3-BFA9-5DFA7C411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D10B3BB-532D-9571-9234-6BCE0921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2F35-AB90-429F-8D03-896FE962B96D}" type="datetime1">
              <a:rPr lang="it-IT" smtClean="0"/>
              <a:t>21/06/2023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4B21FD2-D6B4-AAE1-E84A-6C29C86B9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7977E4F-FBE6-CADB-BA29-11CD04DD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38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600AB5-30D1-30DD-E540-EC4B9AFCA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156D8D3-BA22-C8A8-D3E7-37168150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7ED0-A219-47F3-A590-B88804AE107B}" type="datetime1">
              <a:rPr lang="it-IT" smtClean="0"/>
              <a:t>21/06/2023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656E027-71DF-5C79-9372-FE037E79F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A6170E8-3FA2-FD25-7DCB-3B616C122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59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01F9D5-0A7E-17FF-1DA9-1233079E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3C0-0FC3-4DF2-98DE-3331A30E2D8A}" type="datetime1">
              <a:rPr lang="it-IT" smtClean="0"/>
              <a:t>21/06/2023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03F1ADF-D9B4-D07C-5D45-37BC26BA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1ECF816-DB7F-5FA2-604A-AF30BB0E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21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34F9E9-9336-06D3-A55E-855C1CA8E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76B436-5E05-AB20-D231-BA592F336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5C7BC7-19C3-5644-75BF-64CEFC69A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7FA23A-A535-F580-04C7-09F4E3E36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9C1-B96E-48CE-86AA-8179FCE43E5A}" type="datetime1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6DD969-8453-E83D-1746-0E3D41267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B28558-DBA9-E844-AB03-3369D3DF2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61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191CF6-0A95-7833-415F-D31E4015F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F048721-1E01-CFB1-D91B-3BBEE7E71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FF07B70-9F8A-86DB-6B1F-5EE7B4A30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497CB0-FB72-DB2B-A2F5-CB899F5A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36B16-2DC7-45AB-98FA-99ABF59E3C00}" type="datetime1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B0EAB2-5B22-D13B-7B3E-1E70B1ED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CA6AB2-3E1C-0A9D-FB09-265A23097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03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2CDFD3-20CF-C8E2-C310-BAC88D5B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9C3C48-12AC-AD6F-68F2-5203F0064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C465EB-FBB4-16D3-D962-36A19E9CE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09645-0661-4F8D-B921-9A1D07F9295F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019F7D-02DA-C3E9-25D9-E24C351A3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818E71-28B7-EBBC-2A0E-A1E901EE9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17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483349"/>
            <a:ext cx="12192000" cy="108000"/>
          </a:xfrm>
          <a:prstGeom prst="rect">
            <a:avLst/>
          </a:prstGeom>
          <a:blipFill dpi="0" rotWithShape="1"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3563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FD3F43C-A32E-C4EC-3C42-2AED1E7D80B3}"/>
              </a:ext>
            </a:extLst>
          </p:cNvPr>
          <p:cNvSpPr txBox="1"/>
          <p:nvPr/>
        </p:nvSpPr>
        <p:spPr>
          <a:xfrm>
            <a:off x="1376037" y="1284870"/>
            <a:ext cx="9490228" cy="1911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Osservatorio delle Buone Pratiche di Integrazione Socio Sanitaria</a:t>
            </a:r>
          </a:p>
          <a:p>
            <a:pPr algn="ctr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it-IT" sz="2400" dirty="0">
                <a:solidFill>
                  <a:srgbClr val="006699"/>
                </a:solidFill>
                <a:latin typeface="Arial Black" panose="020B0A04020102020204" pitchFamily="34" charset="0"/>
              </a:rPr>
              <a:t>Comitato Tecnico Scientifico</a:t>
            </a:r>
          </a:p>
          <a:p>
            <a:pPr algn="ctr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it-IT" sz="1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Roma - 21 Giugno 2023</a:t>
            </a:r>
          </a:p>
          <a:p>
            <a:pPr algn="ctr">
              <a:lnSpc>
                <a:spcPct val="150000"/>
              </a:lnSpc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3C6ABD2-2790-EC98-8A96-0EB76130031F}"/>
              </a:ext>
            </a:extLst>
          </p:cNvPr>
          <p:cNvSpPr txBox="1"/>
          <p:nvPr/>
        </p:nvSpPr>
        <p:spPr>
          <a:xfrm>
            <a:off x="3486150" y="3870324"/>
            <a:ext cx="7315200" cy="1829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6699"/>
                </a:solidFill>
                <a:latin typeface="Arial Black" panose="020B0A04020102020204" pitchFamily="34" charset="0"/>
              </a:rPr>
              <a:t>Il Progetto Osservatorio</a:t>
            </a:r>
          </a:p>
          <a:p>
            <a:pPr>
              <a:lnSpc>
                <a:spcPct val="250000"/>
              </a:lnSpc>
            </a:pPr>
            <a:r>
              <a:rPr lang="it-IT" sz="1600" dirty="0">
                <a:solidFill>
                  <a:srgbClr val="0099CC"/>
                </a:solidFill>
                <a:latin typeface="Arial Black" panose="020B0A04020102020204" pitchFamily="34" charset="0"/>
              </a:rPr>
              <a:t>Domenico Scibetta</a:t>
            </a:r>
          </a:p>
          <a:p>
            <a:r>
              <a:rPr lang="it-IT" sz="1200" dirty="0">
                <a:solidFill>
                  <a:srgbClr val="0099CC"/>
                </a:solidFill>
                <a:latin typeface="Arial Black" panose="020B0A04020102020204" pitchFamily="34" charset="0"/>
              </a:rPr>
              <a:t>Coordinatore OISS</a:t>
            </a:r>
          </a:p>
          <a:p>
            <a:pPr>
              <a:lnSpc>
                <a:spcPct val="150000"/>
              </a:lnSpc>
            </a:pPr>
            <a:endParaRPr lang="it-IT" sz="2000" dirty="0">
              <a:solidFill>
                <a:srgbClr val="0066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2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635749"/>
            <a:ext cx="12192000" cy="108000"/>
          </a:xfrm>
          <a:prstGeom prst="rect">
            <a:avLst/>
          </a:prstGeom>
          <a:blipFill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5087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6105096-EFFE-654C-8F0E-30A9FEA55C12}"/>
              </a:ext>
            </a:extLst>
          </p:cNvPr>
          <p:cNvSpPr/>
          <p:nvPr/>
        </p:nvSpPr>
        <p:spPr>
          <a:xfrm>
            <a:off x="0" y="708111"/>
            <a:ext cx="6096000" cy="546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005A8A"/>
                </a:solidFill>
                <a:latin typeface="Arial Black" panose="020B0A04020102020204" pitchFamily="34" charset="0"/>
              </a:rPr>
              <a:t>La Transizione dei Sistemi per la Salute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1050F81B-7F0B-DC04-EE61-CEE2A62622EB}"/>
              </a:ext>
            </a:extLst>
          </p:cNvPr>
          <p:cNvSpPr/>
          <p:nvPr/>
        </p:nvSpPr>
        <p:spPr>
          <a:xfrm>
            <a:off x="1049041" y="1746414"/>
            <a:ext cx="3895725" cy="885825"/>
          </a:xfrm>
          <a:prstGeom prst="roundRect">
            <a:avLst/>
          </a:prstGeom>
          <a:solidFill>
            <a:srgbClr val="7886A2"/>
          </a:solidFill>
          <a:ln>
            <a:noFill/>
          </a:ln>
          <a:effectLst>
            <a:outerShdw blurRad="152400" dist="76200" dir="2700000" sx="101000" sy="101000" algn="tl" rotWithShape="0">
              <a:schemeClr val="accent1">
                <a:lumMod val="75000"/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Bisogni Complessi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Persone - Famiglie - Comunità Locali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879E3234-2053-7F75-1CF0-9367EA6AE0DC}"/>
              </a:ext>
            </a:extLst>
          </p:cNvPr>
          <p:cNvSpPr/>
          <p:nvPr/>
        </p:nvSpPr>
        <p:spPr>
          <a:xfrm>
            <a:off x="7247234" y="1746414"/>
            <a:ext cx="3895725" cy="885825"/>
          </a:xfrm>
          <a:prstGeom prst="roundRect">
            <a:avLst/>
          </a:prstGeom>
          <a:solidFill>
            <a:srgbClr val="7886A2"/>
          </a:solidFill>
          <a:ln>
            <a:noFill/>
          </a:ln>
          <a:effectLst>
            <a:outerShdw blurRad="152400" dist="76200" dir="2700000" sx="101000" sy="101000" algn="tl" rotWithShape="0">
              <a:schemeClr val="accent1">
                <a:lumMod val="75000"/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Dubai" panose="020B0503030403030204" pitchFamily="34" charset="-78"/>
                <a:cs typeface="Dubai" panose="020B0503030403030204" pitchFamily="34" charset="-78"/>
              </a:rPr>
              <a:t>Evoluzione dei Sistemi</a:t>
            </a:r>
          </a:p>
          <a:p>
            <a:pPr algn="ctr"/>
            <a:r>
              <a:rPr lang="it-IT" sz="1400" b="1" dirty="0">
                <a:latin typeface="Dubai" panose="020B0503030403030204" pitchFamily="34" charset="-78"/>
                <a:cs typeface="Dubai" panose="020B0503030403030204" pitchFamily="34" charset="-78"/>
              </a:rPr>
              <a:t>Dotazioni - Processi - Organizzazione</a:t>
            </a:r>
          </a:p>
        </p:txBody>
      </p:sp>
      <p:sp>
        <p:nvSpPr>
          <p:cNvPr id="5" name="Freccia bidirezionale orizzontale 4">
            <a:extLst>
              <a:ext uri="{FF2B5EF4-FFF2-40B4-BE49-F238E27FC236}">
                <a16:creationId xmlns:a16="http://schemas.microsoft.com/office/drawing/2014/main" id="{A56C2F7C-87C5-89B6-C712-4A45AB377808}"/>
              </a:ext>
            </a:extLst>
          </p:cNvPr>
          <p:cNvSpPr/>
          <p:nvPr/>
        </p:nvSpPr>
        <p:spPr>
          <a:xfrm>
            <a:off x="5700712" y="1992359"/>
            <a:ext cx="790575" cy="428625"/>
          </a:xfrm>
          <a:prstGeom prst="leftRightArrow">
            <a:avLst/>
          </a:prstGeom>
          <a:solidFill>
            <a:srgbClr val="7886A2"/>
          </a:solidFill>
          <a:ln>
            <a:noFill/>
          </a:ln>
          <a:effectLst>
            <a:outerShdw blurRad="152400" dist="76200" dir="2700000" sx="101000" sy="101000" algn="tl" rotWithShape="0">
              <a:schemeClr val="accent1">
                <a:lumMod val="75000"/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b="1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02A903B1-B15C-7554-D2A8-9713B48261F3}"/>
              </a:ext>
            </a:extLst>
          </p:cNvPr>
          <p:cNvSpPr/>
          <p:nvPr/>
        </p:nvSpPr>
        <p:spPr>
          <a:xfrm>
            <a:off x="4967406" y="3331002"/>
            <a:ext cx="2386777" cy="151077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600" b="1" dirty="0">
                <a:solidFill>
                  <a:srgbClr val="0066A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Sociosanitario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Materno-Infantile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Salute Mentale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Dipendenze Patologiche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Non Autosufficienze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Disabilità Gravissime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3E8B28C9-F453-2832-FDDA-609A77C29685}"/>
              </a:ext>
            </a:extLst>
          </p:cNvPr>
          <p:cNvSpPr/>
          <p:nvPr/>
        </p:nvSpPr>
        <p:spPr>
          <a:xfrm>
            <a:off x="7496419" y="3346076"/>
            <a:ext cx="2386777" cy="149570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600" b="1" dirty="0">
                <a:solidFill>
                  <a:srgbClr val="0066A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Socioassistenziale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Infanzia - Adolescenza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Anziani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Disabili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Inclusione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Immigrazione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1BD194A7-FA20-D8BA-9638-B357976D1BB8}"/>
              </a:ext>
            </a:extLst>
          </p:cNvPr>
          <p:cNvSpPr/>
          <p:nvPr/>
        </p:nvSpPr>
        <p:spPr>
          <a:xfrm>
            <a:off x="2439991" y="3331001"/>
            <a:ext cx="2386777" cy="151077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600" b="1" dirty="0">
                <a:solidFill>
                  <a:srgbClr val="0066A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Sanità Territoriale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Assistenza di base 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Presidi - Intermedie - Palliative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Assistenza Ambulatoriale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Sanità d’iniziativa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Riabilitazione</a:t>
            </a:r>
          </a:p>
          <a:p>
            <a:pPr marL="180000" indent="-180000"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Domiciliarità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392CDEBB-0B15-36E4-9DA8-A246346BB529}"/>
              </a:ext>
            </a:extLst>
          </p:cNvPr>
          <p:cNvGrpSpPr/>
          <p:nvPr/>
        </p:nvGrpSpPr>
        <p:grpSpPr>
          <a:xfrm>
            <a:off x="2657475" y="5089986"/>
            <a:ext cx="7019925" cy="831711"/>
            <a:chOff x="670471" y="4950531"/>
            <a:chExt cx="7019925" cy="831711"/>
          </a:xfrm>
        </p:grpSpPr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ABF02D04-69E3-EF32-4A04-CA9E4D5EC789}"/>
                </a:ext>
              </a:extLst>
            </p:cNvPr>
            <p:cNvCxnSpPr>
              <a:cxnSpLocks/>
            </p:cNvCxnSpPr>
            <p:nvPr/>
          </p:nvCxnSpPr>
          <p:spPr>
            <a:xfrm>
              <a:off x="670471" y="4950531"/>
              <a:ext cx="7019925" cy="0"/>
            </a:xfrm>
            <a:prstGeom prst="line">
              <a:avLst/>
            </a:prstGeom>
            <a:ln w="57150">
              <a:solidFill>
                <a:schemeClr val="accent1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A8F548FA-E309-2360-9264-02EF74995C79}"/>
                </a:ext>
              </a:extLst>
            </p:cNvPr>
            <p:cNvSpPr txBox="1"/>
            <p:nvPr/>
          </p:nvSpPr>
          <p:spPr>
            <a:xfrm>
              <a:off x="2609299" y="5074356"/>
              <a:ext cx="31294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accent1">
                      <a:lumMod val="75000"/>
                    </a:schemeClr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Integrazione Sistemica </a:t>
              </a:r>
            </a:p>
            <a:p>
              <a:pPr algn="ctr"/>
              <a:r>
                <a:rPr lang="it-IT" sz="2000" b="1" dirty="0">
                  <a:solidFill>
                    <a:schemeClr val="accent1">
                      <a:lumMod val="75000"/>
                    </a:schemeClr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e Strutturale</a:t>
              </a:r>
            </a:p>
          </p:txBody>
        </p: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DEE7512F-36A2-0184-CACD-9E205DB4F11A}"/>
              </a:ext>
            </a:extLst>
          </p:cNvPr>
          <p:cNvGrpSpPr/>
          <p:nvPr/>
        </p:nvGrpSpPr>
        <p:grpSpPr>
          <a:xfrm>
            <a:off x="7617414" y="5171985"/>
            <a:ext cx="3374436" cy="1169551"/>
            <a:chOff x="612559" y="3199928"/>
            <a:chExt cx="3360888" cy="1169551"/>
          </a:xfrm>
        </p:grpSpPr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3A96E83C-C2AB-B569-F17A-3A093D37CE91}"/>
                </a:ext>
              </a:extLst>
            </p:cNvPr>
            <p:cNvSpPr txBox="1"/>
            <p:nvPr/>
          </p:nvSpPr>
          <p:spPr>
            <a:xfrm>
              <a:off x="612559" y="3199928"/>
              <a:ext cx="3360888" cy="11695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it-IT" sz="1600" b="1" dirty="0">
                  <a:solidFill>
                    <a:srgbClr val="C00000"/>
                  </a:solidFill>
                  <a:latin typeface="Dubai" panose="020B0503030403030204" pitchFamily="34" charset="-78"/>
                  <a:cs typeface="Dubai" panose="020B0503030403030204" pitchFamily="34" charset="-78"/>
                  <a:sym typeface="Wingdings" panose="05000000000000000000" pitchFamily="2" charset="2"/>
                </a:rPr>
                <a:t> </a:t>
              </a:r>
              <a:r>
                <a:rPr lang="it-IT" sz="1600" b="1" dirty="0">
                  <a:solidFill>
                    <a:srgbClr val="C0000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Nuovi Servizi</a:t>
              </a:r>
            </a:p>
            <a:p>
              <a:pPr>
                <a:lnSpc>
                  <a:spcPct val="150000"/>
                </a:lnSpc>
              </a:pPr>
              <a:r>
                <a:rPr lang="it-IT" sz="1600" b="1" dirty="0">
                  <a:solidFill>
                    <a:srgbClr val="C00000"/>
                  </a:solidFill>
                  <a:latin typeface="Dubai" panose="020B0503030403030204" pitchFamily="34" charset="-78"/>
                  <a:cs typeface="Dubai" panose="020B0503030403030204" pitchFamily="34" charset="-78"/>
                  <a:sym typeface="Wingdings" panose="05000000000000000000" pitchFamily="2" charset="2"/>
                </a:rPr>
                <a:t> </a:t>
              </a:r>
              <a:r>
                <a:rPr lang="it-IT" sz="1600" b="1" dirty="0">
                  <a:solidFill>
                    <a:srgbClr val="C0000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Nuovi Processi</a:t>
              </a:r>
            </a:p>
            <a:p>
              <a:pPr>
                <a:lnSpc>
                  <a:spcPct val="150000"/>
                </a:lnSpc>
              </a:pPr>
              <a:r>
                <a:rPr lang="it-IT" sz="1600" b="1" dirty="0">
                  <a:solidFill>
                    <a:srgbClr val="C00000"/>
                  </a:solidFill>
                  <a:latin typeface="Dubai" panose="020B0503030403030204" pitchFamily="34" charset="-78"/>
                  <a:cs typeface="Dubai" panose="020B0503030403030204" pitchFamily="34" charset="-78"/>
                  <a:sym typeface="Wingdings" panose="05000000000000000000" pitchFamily="2" charset="2"/>
                </a:rPr>
                <a:t> </a:t>
              </a:r>
              <a:r>
                <a:rPr lang="it-IT" sz="1600" b="1" dirty="0">
                  <a:solidFill>
                    <a:srgbClr val="C0000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Nuove Organizzazioni</a:t>
              </a:r>
            </a:p>
          </p:txBody>
        </p:sp>
        <p:cxnSp>
          <p:nvCxnSpPr>
            <p:cNvPr id="35" name="Connettore diritto 34">
              <a:extLst>
                <a:ext uri="{FF2B5EF4-FFF2-40B4-BE49-F238E27FC236}">
                  <a16:creationId xmlns:a16="http://schemas.microsoft.com/office/drawing/2014/main" id="{E67203B4-6A44-B4EC-EE98-6056C0CF65A9}"/>
                </a:ext>
              </a:extLst>
            </p:cNvPr>
            <p:cNvCxnSpPr>
              <a:cxnSpLocks/>
            </p:cNvCxnSpPr>
            <p:nvPr/>
          </p:nvCxnSpPr>
          <p:spPr>
            <a:xfrm>
              <a:off x="612559" y="3298425"/>
              <a:ext cx="0" cy="1007557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po 38">
            <a:extLst>
              <a:ext uri="{FF2B5EF4-FFF2-40B4-BE49-F238E27FC236}">
                <a16:creationId xmlns:a16="http://schemas.microsoft.com/office/drawing/2014/main" id="{4C2FFC35-0991-684F-C250-D08A4E6A8075}"/>
              </a:ext>
            </a:extLst>
          </p:cNvPr>
          <p:cNvGrpSpPr/>
          <p:nvPr/>
        </p:nvGrpSpPr>
        <p:grpSpPr>
          <a:xfrm>
            <a:off x="699356" y="3325845"/>
            <a:ext cx="1621258" cy="962099"/>
            <a:chOff x="699356" y="3325845"/>
            <a:chExt cx="1621258" cy="962099"/>
          </a:xfrm>
        </p:grpSpPr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17AF9D97-B554-50B1-3ED0-91654CD0926B}"/>
                </a:ext>
              </a:extLst>
            </p:cNvPr>
            <p:cNvSpPr txBox="1"/>
            <p:nvPr/>
          </p:nvSpPr>
          <p:spPr>
            <a:xfrm>
              <a:off x="699356" y="3333837"/>
              <a:ext cx="157134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400" b="1" dirty="0">
                  <a:solidFill>
                    <a:srgbClr val="0066A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Stili di Vita</a:t>
              </a:r>
            </a:p>
            <a:p>
              <a:pPr algn="r"/>
              <a:r>
                <a:rPr lang="it-IT" sz="1400" b="1" dirty="0">
                  <a:solidFill>
                    <a:srgbClr val="0066A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Prevenzione</a:t>
              </a:r>
            </a:p>
            <a:p>
              <a:pPr algn="r"/>
              <a:r>
                <a:rPr lang="it-IT" sz="1400" b="1" dirty="0">
                  <a:solidFill>
                    <a:srgbClr val="0066A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Ospedale</a:t>
              </a:r>
            </a:p>
            <a:p>
              <a:pPr algn="r"/>
              <a:r>
                <a:rPr lang="it-IT" sz="1400" b="1" dirty="0">
                  <a:solidFill>
                    <a:srgbClr val="0066A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… … … </a:t>
              </a:r>
            </a:p>
          </p:txBody>
        </p:sp>
        <p:sp>
          <p:nvSpPr>
            <p:cNvPr id="37" name="Parentesi quadra chiusa 36">
              <a:extLst>
                <a:ext uri="{FF2B5EF4-FFF2-40B4-BE49-F238E27FC236}">
                  <a16:creationId xmlns:a16="http://schemas.microsoft.com/office/drawing/2014/main" id="{4C6F5FAB-3B5C-4288-68A8-AF09DDDD63CF}"/>
                </a:ext>
              </a:extLst>
            </p:cNvPr>
            <p:cNvSpPr/>
            <p:nvPr/>
          </p:nvSpPr>
          <p:spPr>
            <a:xfrm>
              <a:off x="2208978" y="3325845"/>
              <a:ext cx="111636" cy="885825"/>
            </a:xfrm>
            <a:prstGeom prst="rightBracket">
              <a:avLst>
                <a:gd name="adj" fmla="val 43637"/>
              </a:avLst>
            </a:prstGeom>
            <a:ln w="19050">
              <a:solidFill>
                <a:srgbClr val="0066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7A5BDF29-E473-8CA9-CB25-7FF93DF059DA}"/>
              </a:ext>
            </a:extLst>
          </p:cNvPr>
          <p:cNvGrpSpPr/>
          <p:nvPr/>
        </p:nvGrpSpPr>
        <p:grpSpPr>
          <a:xfrm>
            <a:off x="10114209" y="3359582"/>
            <a:ext cx="1577682" cy="955444"/>
            <a:chOff x="10114209" y="3359582"/>
            <a:chExt cx="1577682" cy="955444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81505EEA-88A1-8E93-3689-550BFFDFA588}"/>
                </a:ext>
              </a:extLst>
            </p:cNvPr>
            <p:cNvSpPr txBox="1"/>
            <p:nvPr/>
          </p:nvSpPr>
          <p:spPr>
            <a:xfrm>
              <a:off x="10114209" y="3360919"/>
              <a:ext cx="157768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66A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Lavoro</a:t>
              </a:r>
            </a:p>
            <a:p>
              <a:r>
                <a:rPr lang="it-IT" sz="1400" b="1" dirty="0">
                  <a:solidFill>
                    <a:srgbClr val="0066A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Istruzione</a:t>
              </a:r>
            </a:p>
            <a:p>
              <a:r>
                <a:rPr lang="it-IT" sz="1400" b="1" dirty="0">
                  <a:solidFill>
                    <a:srgbClr val="0066A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Abitazione</a:t>
              </a:r>
            </a:p>
            <a:p>
              <a:r>
                <a:rPr lang="it-IT" sz="1400" b="1" dirty="0">
                  <a:solidFill>
                    <a:srgbClr val="0066A0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… … … </a:t>
              </a:r>
            </a:p>
          </p:txBody>
        </p:sp>
        <p:sp>
          <p:nvSpPr>
            <p:cNvPr id="38" name="Parentesi quadra chiusa 37">
              <a:extLst>
                <a:ext uri="{FF2B5EF4-FFF2-40B4-BE49-F238E27FC236}">
                  <a16:creationId xmlns:a16="http://schemas.microsoft.com/office/drawing/2014/main" id="{8C526451-3932-7DFE-F272-94E0130EA0A4}"/>
                </a:ext>
              </a:extLst>
            </p:cNvPr>
            <p:cNvSpPr/>
            <p:nvPr/>
          </p:nvSpPr>
          <p:spPr>
            <a:xfrm flipH="1">
              <a:off x="10114209" y="3359582"/>
              <a:ext cx="111636" cy="885825"/>
            </a:xfrm>
            <a:prstGeom prst="rightBracket">
              <a:avLst>
                <a:gd name="adj" fmla="val 43637"/>
              </a:avLst>
            </a:prstGeom>
            <a:ln w="19050">
              <a:solidFill>
                <a:srgbClr val="0066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40110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9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635749"/>
            <a:ext cx="12192000" cy="108000"/>
          </a:xfrm>
          <a:prstGeom prst="rect">
            <a:avLst/>
          </a:prstGeom>
          <a:blipFill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5087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6105096-EFFE-654C-8F0E-30A9FEA55C12}"/>
              </a:ext>
            </a:extLst>
          </p:cNvPr>
          <p:cNvSpPr/>
          <p:nvPr/>
        </p:nvSpPr>
        <p:spPr>
          <a:xfrm>
            <a:off x="0" y="708111"/>
            <a:ext cx="6400800" cy="4001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005A8A"/>
                </a:solidFill>
                <a:latin typeface="Arial Black" panose="020B0A04020102020204" pitchFamily="34" charset="0"/>
              </a:rPr>
              <a:t>L’Osservatorio per l’Integrazione Sociosanitaria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4C09404-4732-2502-FA8C-09AB2A6E671C}"/>
              </a:ext>
            </a:extLst>
          </p:cNvPr>
          <p:cNvSpPr txBox="1"/>
          <p:nvPr/>
        </p:nvSpPr>
        <p:spPr>
          <a:xfrm>
            <a:off x="142041" y="1531544"/>
            <a:ext cx="41991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L’idea nasce durante la pandemia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B707A1A-44F1-FC43-9B6F-2F23A0BEB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884" y="947374"/>
            <a:ext cx="4891866" cy="4707702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3529251-743B-3A44-7FB0-D86F2524159B}"/>
              </a:ext>
            </a:extLst>
          </p:cNvPr>
          <p:cNvSpPr txBox="1"/>
          <p:nvPr/>
        </p:nvSpPr>
        <p:spPr>
          <a:xfrm>
            <a:off x="142041" y="5231962"/>
            <a:ext cx="6835807" cy="108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16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Due obiettivi operativi contestuali</a:t>
            </a:r>
          </a:p>
          <a:p>
            <a:pPr marL="288000" indent="-252000">
              <a:lnSpc>
                <a:spcPct val="150000"/>
              </a:lnSpc>
              <a:buClr>
                <a:srgbClr val="006699"/>
              </a:buClr>
              <a:buFont typeface="+mj-lt"/>
              <a:buAutoNum type="alphaUcPeriod"/>
            </a:pPr>
            <a:r>
              <a:rPr lang="it-IT" sz="14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Raccogliere le esperienze sul campo e le buone pratiche</a:t>
            </a:r>
          </a:p>
          <a:p>
            <a:pPr marL="288000" indent="-252000">
              <a:lnSpc>
                <a:spcPct val="150000"/>
              </a:lnSpc>
              <a:buClr>
                <a:srgbClr val="006699"/>
              </a:buClr>
              <a:buFont typeface="+mj-lt"/>
              <a:buAutoNum type="alphaUcPeriod"/>
            </a:pPr>
            <a:r>
              <a:rPr lang="it-IT" sz="14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Alimentare il confronto competente tra le diverse componenti dell’integrazione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CBF5AB8-456E-6671-E984-49997F57B92B}"/>
              </a:ext>
            </a:extLst>
          </p:cNvPr>
          <p:cNvSpPr txBox="1"/>
          <p:nvPr/>
        </p:nvSpPr>
        <p:spPr>
          <a:xfrm>
            <a:off x="142043" y="2169324"/>
            <a:ext cx="6258757" cy="274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16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Convenzione Agenas - Federsanità – Anci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it-IT" sz="400" b="1" dirty="0">
              <a:solidFill>
                <a:srgbClr val="006699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marL="288000" indent="-216000" algn="just">
              <a:lnSpc>
                <a:spcPct val="150000"/>
              </a:lnSpc>
              <a:buClr>
                <a:srgbClr val="006699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Raccolta e diffusione di esperienze efficaci sull’integrazione</a:t>
            </a:r>
          </a:p>
          <a:p>
            <a:pPr marL="288000" indent="-216000" algn="just">
              <a:lnSpc>
                <a:spcPct val="150000"/>
              </a:lnSpc>
              <a:buClr>
                <a:srgbClr val="006699"/>
              </a:buClr>
              <a:buFont typeface="Wingdings" panose="05000000000000000000" pitchFamily="2" charset="2"/>
              <a:buChar char="§"/>
            </a:pPr>
            <a:endParaRPr lang="it-IT" sz="400" b="1" dirty="0">
              <a:solidFill>
                <a:srgbClr val="006699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marL="288000" indent="-216000" algn="just">
              <a:lnSpc>
                <a:spcPct val="150000"/>
              </a:lnSpc>
              <a:buClr>
                <a:srgbClr val="006699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Stimolare tutti i migliori contributi dalla comunità scientifica </a:t>
            </a:r>
          </a:p>
          <a:p>
            <a:pPr marL="288000" indent="-216000" algn="just">
              <a:lnSpc>
                <a:spcPct val="150000"/>
              </a:lnSpc>
              <a:buClr>
                <a:srgbClr val="006699"/>
              </a:buClr>
              <a:buFont typeface="Wingdings" panose="05000000000000000000" pitchFamily="2" charset="2"/>
              <a:buChar char="§"/>
            </a:pPr>
            <a:endParaRPr lang="it-IT" sz="400" b="1" dirty="0">
              <a:solidFill>
                <a:srgbClr val="006699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marL="288000" indent="-216000" algn="just">
              <a:lnSpc>
                <a:spcPct val="150000"/>
              </a:lnSpc>
              <a:buClr>
                <a:srgbClr val="006699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Favorire la contaminazione verso il cambiamento</a:t>
            </a:r>
          </a:p>
          <a:p>
            <a:pPr marL="288000" indent="-216000" algn="just">
              <a:lnSpc>
                <a:spcPct val="150000"/>
              </a:lnSpc>
              <a:buClr>
                <a:srgbClr val="006699"/>
              </a:buClr>
              <a:buFont typeface="Wingdings" panose="05000000000000000000" pitchFamily="2" charset="2"/>
              <a:buChar char="§"/>
            </a:pPr>
            <a:endParaRPr lang="it-IT" sz="400" b="1" dirty="0">
              <a:solidFill>
                <a:srgbClr val="003366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marL="72000" algn="just">
              <a:lnSpc>
                <a:spcPct val="150000"/>
              </a:lnSpc>
              <a:buClr>
                <a:srgbClr val="006699"/>
              </a:buClr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  <a:sym typeface="Wingdings" panose="05000000000000000000" pitchFamily="2" charset="2"/>
              </a:rPr>
              <a:t> </a:t>
            </a: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con l’esplicita finalità di supportare la costruzione di politiche pubbliche innovative in grado di scavalcare le attuali linee di frattura e produrre trasformazioni di sistema. </a:t>
            </a:r>
          </a:p>
        </p:txBody>
      </p:sp>
    </p:spTree>
    <p:extLst>
      <p:ext uri="{BB962C8B-B14F-4D97-AF65-F5344CB8AC3E}">
        <p14:creationId xmlns:p14="http://schemas.microsoft.com/office/powerpoint/2010/main" val="217625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635749"/>
            <a:ext cx="12192000" cy="108000"/>
          </a:xfrm>
          <a:prstGeom prst="rect">
            <a:avLst/>
          </a:prstGeom>
          <a:blipFill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5087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6105096-EFFE-654C-8F0E-30A9FEA55C12}"/>
              </a:ext>
            </a:extLst>
          </p:cNvPr>
          <p:cNvSpPr/>
          <p:nvPr/>
        </p:nvSpPr>
        <p:spPr>
          <a:xfrm>
            <a:off x="0" y="708111"/>
            <a:ext cx="6383338" cy="4001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005A8A"/>
                </a:solidFill>
                <a:latin typeface="Arial Black" panose="020B0A04020102020204" pitchFamily="34" charset="0"/>
              </a:rPr>
              <a:t>Cosa è stato fatto finora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E13AB8C-66A7-FA46-0CA4-DF00309AF97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924" y="4423569"/>
            <a:ext cx="3116968" cy="17055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CD6DBA4-315D-6A73-FE7D-C15B71A9CC59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7062909" y="2678129"/>
            <a:ext cx="2222028" cy="21282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18BA829-E1DF-519B-9824-E57A70C4A4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91" y="1785855"/>
            <a:ext cx="2276459" cy="19635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2DE36C2-FE57-158C-88BB-BBE1749E269F}"/>
              </a:ext>
            </a:extLst>
          </p:cNvPr>
          <p:cNvSpPr txBox="1"/>
          <p:nvPr/>
        </p:nvSpPr>
        <p:spPr>
          <a:xfrm>
            <a:off x="6609651" y="709049"/>
            <a:ext cx="5350572" cy="646331"/>
          </a:xfrm>
          <a:prstGeom prst="rect">
            <a:avLst/>
          </a:prstGeom>
          <a:solidFill>
            <a:srgbClr val="7886A2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Condiviso l’approccio 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Sistemico e Strutturale all’integrazione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C279261-4C18-CA03-417F-98A0537CA6CA}"/>
              </a:ext>
            </a:extLst>
          </p:cNvPr>
          <p:cNvSpPr txBox="1"/>
          <p:nvPr/>
        </p:nvSpPr>
        <p:spPr>
          <a:xfrm>
            <a:off x="142040" y="1152664"/>
            <a:ext cx="6241298" cy="2373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52000">
              <a:lnSpc>
                <a:spcPct val="150000"/>
              </a:lnSpc>
              <a:buClr>
                <a:srgbClr val="006699"/>
              </a:buClr>
              <a:buFont typeface="+mj-lt"/>
              <a:buAutoNum type="alphaUcPeriod"/>
            </a:pPr>
            <a:r>
              <a:rPr lang="it-IT" sz="16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Raccogliere le esperienze sul campo e le buone pratiche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Individuati due referenti per ogni raggruppamento regionale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Attivati 6 gruppi regionali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Raccolte 89 esperienze significative nella piattaforma OIS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Costituito e alimentato l’archivio web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Rilasciato un piccolo manuale d’uso della piattaforma web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Costituito un piccolo gruppo operativo per il sostegno tecnico (F. T.)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7AC64BF-4E9D-6BA5-B127-F18D6F1F0E25}"/>
              </a:ext>
            </a:extLst>
          </p:cNvPr>
          <p:cNvSpPr txBox="1"/>
          <p:nvPr/>
        </p:nvSpPr>
        <p:spPr>
          <a:xfrm>
            <a:off x="126654" y="3615691"/>
            <a:ext cx="6241298" cy="3020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52000">
              <a:lnSpc>
                <a:spcPct val="150000"/>
              </a:lnSpc>
              <a:buClr>
                <a:srgbClr val="006699"/>
              </a:buClr>
              <a:buFont typeface="+mj-lt"/>
              <a:buAutoNum type="alphaUcPeriod" startAt="2"/>
            </a:pPr>
            <a:r>
              <a:rPr lang="it-IT" sz="16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Alimentare il confronto competente tra le diverse componenti 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Tre incontri web con i referenti regionali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Comunicazione Salute - Forum DG Federsanità </a:t>
            </a:r>
            <a:r>
              <a:rPr lang="it-IT" sz="10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Marzo 2022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Missione Italia Anci - Roma </a:t>
            </a:r>
            <a:r>
              <a:rPr lang="it-IT" sz="10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Giugno 2022</a:t>
            </a:r>
            <a:endParaRPr lang="it-IT" sz="1400" b="1" dirty="0">
              <a:solidFill>
                <a:srgbClr val="7886A2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Forum Risk - Napoli con </a:t>
            </a:r>
            <a:r>
              <a:rPr lang="it-IT" sz="1400" b="1" dirty="0" err="1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PonGov</a:t>
            </a: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Cronicità </a:t>
            </a:r>
            <a:r>
              <a:rPr lang="it-IT" sz="10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Luglio 2022 e </a:t>
            </a: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Bari </a:t>
            </a:r>
            <a:r>
              <a:rPr lang="it-IT" sz="10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Settembre 2022</a:t>
            </a: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Forum Sistema Salute - Firenze </a:t>
            </a:r>
            <a:r>
              <a:rPr lang="it-IT" sz="10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Ottobre 2022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Premio LEAN - Roma </a:t>
            </a:r>
            <a:r>
              <a:rPr lang="it-IT" sz="10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Novembre 2022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Assemblea Nazionale Anci - Bergamo </a:t>
            </a:r>
            <a:r>
              <a:rPr lang="it-IT" sz="10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Novembre 2022</a:t>
            </a:r>
          </a:p>
          <a:p>
            <a:pPr marL="324000" indent="-180000">
              <a:lnSpc>
                <a:spcPct val="150000"/>
              </a:lnSpc>
              <a:buClr>
                <a:srgbClr val="7886A2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Chiusura primo anno attività - Agenas </a:t>
            </a:r>
            <a:r>
              <a:rPr lang="it-IT" sz="10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Dicembre 2022</a:t>
            </a:r>
          </a:p>
        </p:txBody>
      </p:sp>
    </p:spTree>
    <p:extLst>
      <p:ext uri="{BB962C8B-B14F-4D97-AF65-F5344CB8AC3E}">
        <p14:creationId xmlns:p14="http://schemas.microsoft.com/office/powerpoint/2010/main" val="426360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635749"/>
            <a:ext cx="12192000" cy="108000"/>
          </a:xfrm>
          <a:prstGeom prst="rect">
            <a:avLst/>
          </a:prstGeom>
          <a:blipFill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5087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6105096-EFFE-654C-8F0E-30A9FEA55C12}"/>
              </a:ext>
            </a:extLst>
          </p:cNvPr>
          <p:cNvSpPr/>
          <p:nvPr/>
        </p:nvSpPr>
        <p:spPr>
          <a:xfrm>
            <a:off x="-28575" y="708111"/>
            <a:ext cx="6124575" cy="4001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005A8A"/>
                </a:solidFill>
                <a:latin typeface="Arial Black" panose="020B0A04020102020204" pitchFamily="34" charset="0"/>
              </a:rPr>
              <a:t>Programma annuale 2023 - I Focus principali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9473E3C-3A7C-ACFA-261D-22502CA2D732}"/>
              </a:ext>
            </a:extLst>
          </p:cNvPr>
          <p:cNvSpPr txBox="1"/>
          <p:nvPr/>
        </p:nvSpPr>
        <p:spPr>
          <a:xfrm>
            <a:off x="160889" y="1265073"/>
            <a:ext cx="5760000" cy="369332"/>
          </a:xfrm>
          <a:prstGeom prst="rect">
            <a:avLst/>
          </a:prstGeom>
          <a:solidFill>
            <a:srgbClr val="7886A2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Laboratori Territoriali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85F2BF0-5A2E-A9DA-D5DE-1F6F5BD34BC3}"/>
              </a:ext>
            </a:extLst>
          </p:cNvPr>
          <p:cNvSpPr txBox="1"/>
          <p:nvPr/>
        </p:nvSpPr>
        <p:spPr>
          <a:xfrm>
            <a:off x="160889" y="1891043"/>
            <a:ext cx="5734049" cy="1034899"/>
          </a:xfrm>
          <a:prstGeom prst="rect">
            <a:avLst/>
          </a:prstGeom>
          <a:gradFill flip="none" rotWithShape="1">
            <a:gsLst>
              <a:gs pos="36000">
                <a:schemeClr val="bg1"/>
              </a:gs>
              <a:gs pos="87000">
                <a:schemeClr val="bg1">
                  <a:lumMod val="95000"/>
                </a:schemeClr>
              </a:gs>
              <a:gs pos="100000">
                <a:schemeClr val="bg2">
                  <a:lumMod val="90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1400" b="1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defRPr>
            </a:lvl1pPr>
          </a:lstStyle>
          <a:p>
            <a:pPr>
              <a:lnSpc>
                <a:spcPct val="150000"/>
              </a:lnSpc>
            </a:pPr>
            <a:r>
              <a:rPr lang="it-IT" dirty="0"/>
              <a:t>I LT sono </a:t>
            </a:r>
            <a:r>
              <a:rPr lang="it-IT" dirty="0">
                <a:solidFill>
                  <a:srgbClr val="006699"/>
                </a:solidFill>
              </a:rPr>
              <a:t>stazioni regionali di confronto e discussione </a:t>
            </a:r>
            <a:r>
              <a:rPr lang="it-IT" dirty="0"/>
              <a:t>sulle più significative pratiche di integrazione in atto tra le aziende sanitarie e le amministrazioni comunali di quel territorio regionale.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4D88AF0-E3A2-40A1-1472-3E90FE402864}"/>
              </a:ext>
            </a:extLst>
          </p:cNvPr>
          <p:cNvSpPr txBox="1"/>
          <p:nvPr/>
        </p:nvSpPr>
        <p:spPr>
          <a:xfrm>
            <a:off x="6227422" y="1265073"/>
            <a:ext cx="5760000" cy="369332"/>
          </a:xfrm>
          <a:prstGeom prst="rect">
            <a:avLst/>
          </a:prstGeom>
          <a:solidFill>
            <a:srgbClr val="7886A2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Comitato Tecnico Scientifico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78CAEE1-9567-FD46-18E0-6435FC9E13DA}"/>
              </a:ext>
            </a:extLst>
          </p:cNvPr>
          <p:cNvSpPr txBox="1"/>
          <p:nvPr/>
        </p:nvSpPr>
        <p:spPr>
          <a:xfrm>
            <a:off x="6253372" y="1891043"/>
            <a:ext cx="5734050" cy="1815882"/>
          </a:xfrm>
          <a:prstGeom prst="rect">
            <a:avLst/>
          </a:prstGeom>
          <a:gradFill flip="none" rotWithShape="1">
            <a:gsLst>
              <a:gs pos="36000">
                <a:schemeClr val="bg1"/>
              </a:gs>
              <a:gs pos="87000">
                <a:schemeClr val="bg1">
                  <a:lumMod val="95000"/>
                </a:schemeClr>
              </a:gs>
              <a:gs pos="100000">
                <a:schemeClr val="bg2">
                  <a:lumMod val="90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La costruzione di una ‘</a:t>
            </a:r>
            <a:r>
              <a:rPr lang="it-IT" sz="14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Comunità di Pratica’ </a:t>
            </a: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costituisce il primo obiettivo di OISS. In questo contesto l’insediamento del </a:t>
            </a:r>
            <a:r>
              <a:rPr lang="it-IT" sz="14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Comitato Tecnico Scientifico</a:t>
            </a: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rappresenta il perno intorno a cui condividere il patrimonio informativo raccolto e sviluppare iniziative. Attività da realizzare anche alla luce della promozione di un </a:t>
            </a:r>
            <a:r>
              <a:rPr lang="it-IT" sz="1400" b="1" dirty="0">
                <a:solidFill>
                  <a:srgbClr val="00669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tavolo di lavoro congiunto nell’ambito delle cronicità</a:t>
            </a:r>
            <a:r>
              <a:rPr lang="it-IT" sz="1400" b="1" dirty="0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che condivida approcci, analisi, proposte in grado di interessare trasversalmente i processi di integrazione sistemica in campo sanitario, sociosanitario e sociale. 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269FF3D-B95C-1AF0-0A7D-ED47A34C1C86}"/>
              </a:ext>
            </a:extLst>
          </p:cNvPr>
          <p:cNvSpPr txBox="1"/>
          <p:nvPr/>
        </p:nvSpPr>
        <p:spPr>
          <a:xfrm>
            <a:off x="6320047" y="3752951"/>
            <a:ext cx="5734050" cy="2696892"/>
          </a:xfrm>
          <a:prstGeom prst="rect">
            <a:avLst/>
          </a:prstGeom>
          <a:gradFill flip="none" rotWithShape="1">
            <a:gsLst>
              <a:gs pos="36000">
                <a:schemeClr val="bg1"/>
              </a:gs>
              <a:gs pos="87000">
                <a:schemeClr val="bg1">
                  <a:lumMod val="95000"/>
                </a:schemeClr>
              </a:gs>
              <a:gs pos="100000">
                <a:schemeClr val="bg2">
                  <a:lumMod val="90000"/>
                </a:schemeClr>
              </a:gs>
              <a:gs pos="99000">
                <a:srgbClr val="CC3300"/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1400" b="1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defRPr>
            </a:lvl1pPr>
          </a:lstStyle>
          <a:p>
            <a:pPr>
              <a:lnSpc>
                <a:spcPct val="150000"/>
              </a:lnSpc>
            </a:pPr>
            <a:r>
              <a:rPr lang="it-IT" sz="1600" dirty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it-IT" sz="1600" dirty="0">
                <a:solidFill>
                  <a:srgbClr val="C00000"/>
                </a:solidFill>
              </a:rPr>
              <a:t>Proposta di Attività</a:t>
            </a:r>
          </a:p>
          <a:p>
            <a:pPr>
              <a:lnSpc>
                <a:spcPct val="150000"/>
              </a:lnSpc>
            </a:pPr>
            <a:r>
              <a:rPr lang="it-IT" dirty="0"/>
              <a:t>Organizzare a settembre </a:t>
            </a:r>
            <a:r>
              <a:rPr lang="it-IT" dirty="0">
                <a:solidFill>
                  <a:srgbClr val="C00000"/>
                </a:solidFill>
              </a:rPr>
              <a:t>una giornata di lavoro del Comitato </a:t>
            </a:r>
            <a:r>
              <a:rPr lang="it-IT" dirty="0"/>
              <a:t>con il compito di analizzare e discutere le indicazioni più rilevanti che emergono dalle sperienze raccolte, dai confronti con i referenti regionali, dalle iniziative pubbliche già svolte durante il primo anno di attività.</a:t>
            </a:r>
          </a:p>
          <a:p>
            <a:pPr>
              <a:lnSpc>
                <a:spcPct val="150000"/>
              </a:lnSpc>
            </a:pPr>
            <a:r>
              <a:rPr lang="it-IT" dirty="0"/>
              <a:t>Una giornata da svolgere in modo strettamente coordinato con Anci, Agenas e il gruppo d lavoro del </a:t>
            </a:r>
            <a:r>
              <a:rPr lang="it-IT" dirty="0" err="1"/>
              <a:t>PonGov</a:t>
            </a:r>
            <a:r>
              <a:rPr lang="it-IT" dirty="0"/>
              <a:t> Cronicità.</a:t>
            </a:r>
          </a:p>
          <a:p>
            <a:pPr>
              <a:lnSpc>
                <a:spcPct val="150000"/>
              </a:lnSpc>
            </a:pPr>
            <a:r>
              <a:rPr lang="it-IT" dirty="0"/>
              <a:t>Il materiale è raccolto in una proposta iniziale di Quaderno OISS.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1D5FBA7-FE98-8B28-347A-61C129C9E88F}"/>
              </a:ext>
            </a:extLst>
          </p:cNvPr>
          <p:cNvSpPr txBox="1"/>
          <p:nvPr/>
        </p:nvSpPr>
        <p:spPr>
          <a:xfrm>
            <a:off x="160889" y="3135547"/>
            <a:ext cx="5734049" cy="2004395"/>
          </a:xfrm>
          <a:prstGeom prst="rect">
            <a:avLst/>
          </a:prstGeom>
          <a:gradFill flip="none" rotWithShape="1">
            <a:gsLst>
              <a:gs pos="36000">
                <a:schemeClr val="bg1"/>
              </a:gs>
              <a:gs pos="87000">
                <a:schemeClr val="bg1">
                  <a:lumMod val="95000"/>
                </a:schemeClr>
              </a:gs>
              <a:gs pos="100000">
                <a:schemeClr val="bg2">
                  <a:lumMod val="90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1400" b="1">
                <a:solidFill>
                  <a:srgbClr val="7886A2"/>
                </a:solidFill>
                <a:latin typeface="Dubai Medium" panose="020B0603030403030204" pitchFamily="34" charset="-78"/>
                <a:cs typeface="Dubai Medium" panose="020B0603030403030204" pitchFamily="34" charset="-78"/>
              </a:defRPr>
            </a:lvl1pPr>
          </a:lstStyle>
          <a:p>
            <a:pPr>
              <a:lnSpc>
                <a:spcPct val="150000"/>
              </a:lnSpc>
            </a:pPr>
            <a:r>
              <a:rPr lang="it-IT" dirty="0"/>
              <a:t>La finalità è duplice: </a:t>
            </a:r>
          </a:p>
          <a:p>
            <a:pPr marL="180000" indent="-180000">
              <a:lnSpc>
                <a:spcPct val="150000"/>
              </a:lnSpc>
              <a:buFont typeface="+mj-lt"/>
              <a:buAutoNum type="arabicPeriod"/>
            </a:pPr>
            <a:r>
              <a:rPr lang="it-IT" dirty="0"/>
              <a:t>Favorire il </a:t>
            </a:r>
            <a:r>
              <a:rPr lang="it-IT" dirty="0">
                <a:solidFill>
                  <a:srgbClr val="006699"/>
                </a:solidFill>
              </a:rPr>
              <a:t>confronto tecnico </a:t>
            </a:r>
            <a:r>
              <a:rPr lang="it-IT" dirty="0"/>
              <a:t>tra gruppi di esperti attraverso dei focus tematici in cui vengono discusse le esperienze locali più significative.</a:t>
            </a:r>
          </a:p>
          <a:p>
            <a:pPr marL="180000" indent="-180000">
              <a:lnSpc>
                <a:spcPct val="150000"/>
              </a:lnSpc>
              <a:buFont typeface="+mj-lt"/>
              <a:buAutoNum type="arabicPeriod"/>
            </a:pPr>
            <a:r>
              <a:rPr lang="it-IT" dirty="0"/>
              <a:t>Alimentare il </a:t>
            </a:r>
            <a:r>
              <a:rPr lang="it-IT" dirty="0">
                <a:solidFill>
                  <a:srgbClr val="006699"/>
                </a:solidFill>
              </a:rPr>
              <a:t>dibattito pubblico </a:t>
            </a:r>
            <a:r>
              <a:rPr lang="it-IT" dirty="0"/>
              <a:t>sui contenuti del focus tecnico tramite la partecipazione diretta delle amministrazioni e delle aziende protagoniste dell’integrazione.</a:t>
            </a:r>
          </a:p>
        </p:txBody>
      </p:sp>
    </p:spTree>
    <p:extLst>
      <p:ext uri="{BB962C8B-B14F-4D97-AF65-F5344CB8AC3E}">
        <p14:creationId xmlns:p14="http://schemas.microsoft.com/office/powerpoint/2010/main" val="406744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" grpId="0" animBg="1"/>
      <p:bldP spid="3" grpId="0" animBg="1"/>
      <p:bldP spid="9" grpId="0" animBg="1"/>
      <p:bldP spid="5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588</Words>
  <Application>Microsoft Office PowerPoint</Application>
  <PresentationFormat>Widescreen</PresentationFormat>
  <Paragraphs>95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Dubai</vt:lpstr>
      <vt:lpstr>Dubai Medium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Michelangelo Caiolfa</dc:creator>
  <cp:lastModifiedBy>Michelangelo Caiolfa</cp:lastModifiedBy>
  <cp:revision>29</cp:revision>
  <dcterms:created xsi:type="dcterms:W3CDTF">2022-06-18T16:56:13Z</dcterms:created>
  <dcterms:modified xsi:type="dcterms:W3CDTF">2023-06-21T06:48:06Z</dcterms:modified>
</cp:coreProperties>
</file>