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60" r:id="rId5"/>
    <p:sldId id="264" r:id="rId6"/>
    <p:sldId id="257" r:id="rId7"/>
    <p:sldId id="265" r:id="rId8"/>
    <p:sldId id="266" r:id="rId9"/>
    <p:sldId id="262" r:id="rId10"/>
    <p:sldId id="263" r:id="rId11"/>
  </p:sldIdLst>
  <p:sldSz cx="12192000" cy="6858000"/>
  <p:notesSz cx="6858000" cy="9144000"/>
  <p:defaultTextStyle>
    <a:defPPr rtl="0"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2" y="2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4188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331AC8-4838-46A4-93A2-19EE971B3667}" type="doc">
      <dgm:prSet loTypeId="urn:microsoft.com/office/officeart/2005/8/layout/hierarchy1" loCatId="hierarchy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1FB5DCB7-F40C-4F47-BF29-6C6E6E31955B}">
      <dgm:prSet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it-IT" b="1" dirty="0">
              <a:solidFill>
                <a:schemeClr val="tx1"/>
              </a:solidFill>
            </a:rPr>
            <a:t>L'integrazione socio-sanitaria</a:t>
          </a:r>
          <a:endParaRPr lang="en-US" dirty="0">
            <a:solidFill>
              <a:schemeClr val="tx1"/>
            </a:solidFill>
          </a:endParaRPr>
        </a:p>
      </dgm:t>
    </dgm:pt>
    <dgm:pt modelId="{DE972CB1-3E96-4FF2-B5B8-8C7D25B4A028}" type="parTrans" cxnId="{5A911325-A982-4BD6-AF62-760B027F61F1}">
      <dgm:prSet/>
      <dgm:spPr/>
      <dgm:t>
        <a:bodyPr/>
        <a:lstStyle/>
        <a:p>
          <a:endParaRPr lang="en-US"/>
        </a:p>
      </dgm:t>
    </dgm:pt>
    <dgm:pt modelId="{F76E28D3-2E8A-4EBB-8FDF-A099DE7CBDC6}" type="sibTrans" cxnId="{5A911325-A982-4BD6-AF62-760B027F61F1}">
      <dgm:prSet/>
      <dgm:spPr/>
      <dgm:t>
        <a:bodyPr/>
        <a:lstStyle/>
        <a:p>
          <a:endParaRPr lang="en-US"/>
        </a:p>
      </dgm:t>
    </dgm:pt>
    <dgm:pt modelId="{6481C444-77B3-4776-9420-C3BC606A03DF}">
      <dgm:prSet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pPr marL="0" lvl="0" indent="0" defTabSz="800100" rtl="0">
            <a:spcBef>
              <a:spcPct val="0"/>
            </a:spcBef>
            <a:spcAft>
              <a:spcPct val="35000"/>
            </a:spcAft>
            <a:buNone/>
          </a:pPr>
          <a:r>
            <a:rPr lang="it-IT" b="1" kern="1200" dirty="0">
              <a:solidFill>
                <a:schemeClr val="tx1"/>
              </a:solidFill>
              <a:latin typeface="Sagona ExtraLight" panose="02020404030301010803"/>
              <a:ea typeface="+mn-ea"/>
              <a:cs typeface="+mn-cs"/>
            </a:rPr>
            <a:t>E’ un concetto chiave nel campo della salute e dei servizi sociali. </a:t>
          </a:r>
          <a:endParaRPr lang="en-US" b="1" kern="1200" dirty="0">
            <a:solidFill>
              <a:schemeClr val="tx1"/>
            </a:solidFill>
            <a:latin typeface="Sagona ExtraLight" panose="02020404030301010803"/>
            <a:ea typeface="+mn-ea"/>
            <a:cs typeface="+mn-cs"/>
          </a:endParaRPr>
        </a:p>
      </dgm:t>
    </dgm:pt>
    <dgm:pt modelId="{F1624AAC-8BD7-40C0-9D45-3B2FAEB0C1DC}" type="parTrans" cxnId="{15A18858-F6D0-494B-BAB9-A27A23A456E6}">
      <dgm:prSet/>
      <dgm:spPr/>
      <dgm:t>
        <a:bodyPr/>
        <a:lstStyle/>
        <a:p>
          <a:endParaRPr lang="en-US"/>
        </a:p>
      </dgm:t>
    </dgm:pt>
    <dgm:pt modelId="{688C1C6E-2DE5-4645-B6B9-6A4ADDDDC16E}" type="sibTrans" cxnId="{15A18858-F6D0-494B-BAB9-A27A23A456E6}">
      <dgm:prSet/>
      <dgm:spPr/>
      <dgm:t>
        <a:bodyPr/>
        <a:lstStyle/>
        <a:p>
          <a:endParaRPr lang="en-US"/>
        </a:p>
      </dgm:t>
    </dgm:pt>
    <dgm:pt modelId="{71DC610D-9CFE-42AA-AF54-9A355489FDBF}">
      <dgm:prSet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pPr rtl="0"/>
          <a:r>
            <a:rPr lang="it-IT" b="1" dirty="0">
              <a:solidFill>
                <a:schemeClr val="tx1"/>
              </a:solidFill>
              <a:latin typeface="Sagona ExtraLight" panose="02020404030301010803"/>
            </a:rPr>
            <a:t>Presenta valori e criticità</a:t>
          </a:r>
          <a:endParaRPr lang="en-US" b="1" dirty="0">
            <a:solidFill>
              <a:schemeClr val="tx1"/>
            </a:solidFill>
          </a:endParaRPr>
        </a:p>
      </dgm:t>
    </dgm:pt>
    <dgm:pt modelId="{B6623049-ACC3-400F-B197-AC679B0B2878}" type="parTrans" cxnId="{369B7E9C-B0FE-46D2-9E1A-7BD9AB698AF8}">
      <dgm:prSet/>
      <dgm:spPr/>
      <dgm:t>
        <a:bodyPr/>
        <a:lstStyle/>
        <a:p>
          <a:endParaRPr lang="en-US"/>
        </a:p>
      </dgm:t>
    </dgm:pt>
    <dgm:pt modelId="{635CDAC8-3919-49CD-93EC-BCBFD1E7707A}" type="sibTrans" cxnId="{369B7E9C-B0FE-46D2-9E1A-7BD9AB698AF8}">
      <dgm:prSet/>
      <dgm:spPr/>
      <dgm:t>
        <a:bodyPr/>
        <a:lstStyle/>
        <a:p>
          <a:endParaRPr lang="en-US"/>
        </a:p>
      </dgm:t>
    </dgm:pt>
    <dgm:pt modelId="{A0E0C636-8961-46F2-B1F1-B175F79E3AA6}" type="pres">
      <dgm:prSet presAssocID="{0F331AC8-4838-46A4-93A2-19EE971B366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C63AC44-4F15-4A87-AC86-286EB363FAB6}" type="pres">
      <dgm:prSet presAssocID="{1FB5DCB7-F40C-4F47-BF29-6C6E6E31955B}" presName="hierRoot1" presStyleCnt="0"/>
      <dgm:spPr/>
    </dgm:pt>
    <dgm:pt modelId="{3A97A32F-4B42-4FB5-9EFB-4F68EB1AFAE6}" type="pres">
      <dgm:prSet presAssocID="{1FB5DCB7-F40C-4F47-BF29-6C6E6E31955B}" presName="composite" presStyleCnt="0"/>
      <dgm:spPr/>
    </dgm:pt>
    <dgm:pt modelId="{024823CB-C33D-46CE-BA71-C51B1C52EE32}" type="pres">
      <dgm:prSet presAssocID="{1FB5DCB7-F40C-4F47-BF29-6C6E6E31955B}" presName="background" presStyleLbl="node0" presStyleIdx="0" presStyleCnt="2"/>
      <dgm:spPr>
        <a:noFill/>
      </dgm:spPr>
    </dgm:pt>
    <dgm:pt modelId="{9D1CC7EB-6CB4-4FF0-A252-722C03E8D629}" type="pres">
      <dgm:prSet presAssocID="{1FB5DCB7-F40C-4F47-BF29-6C6E6E31955B}" presName="text" presStyleLbl="fgAcc0" presStyleIdx="0" presStyleCnt="2">
        <dgm:presLayoutVars>
          <dgm:chPref val="3"/>
        </dgm:presLayoutVars>
      </dgm:prSet>
      <dgm:spPr/>
    </dgm:pt>
    <dgm:pt modelId="{D6DEA04C-9212-4A69-80BB-1B0312DC41D8}" type="pres">
      <dgm:prSet presAssocID="{1FB5DCB7-F40C-4F47-BF29-6C6E6E31955B}" presName="hierChild2" presStyleCnt="0"/>
      <dgm:spPr/>
    </dgm:pt>
    <dgm:pt modelId="{C93BD797-E9BD-4DD4-8FAB-0BB54BFEF47E}" type="pres">
      <dgm:prSet presAssocID="{6481C444-77B3-4776-9420-C3BC606A03DF}" presName="hierRoot1" presStyleCnt="0"/>
      <dgm:spPr/>
    </dgm:pt>
    <dgm:pt modelId="{7225BEC7-E7B3-402A-9793-19F8997BE739}" type="pres">
      <dgm:prSet presAssocID="{6481C444-77B3-4776-9420-C3BC606A03DF}" presName="composite" presStyleCnt="0"/>
      <dgm:spPr/>
    </dgm:pt>
    <dgm:pt modelId="{1483138B-4BFE-4929-B7A4-D253259DE5D3}" type="pres">
      <dgm:prSet presAssocID="{6481C444-77B3-4776-9420-C3BC606A03DF}" presName="background" presStyleLbl="node0" presStyleIdx="1" presStyleCnt="2"/>
      <dgm:spPr>
        <a:noFill/>
      </dgm:spPr>
    </dgm:pt>
    <dgm:pt modelId="{4204E005-6233-4AA6-AE7F-673C2B2C43D0}" type="pres">
      <dgm:prSet presAssocID="{6481C444-77B3-4776-9420-C3BC606A03DF}" presName="text" presStyleLbl="fgAcc0" presStyleIdx="1" presStyleCnt="2">
        <dgm:presLayoutVars>
          <dgm:chPref val="3"/>
        </dgm:presLayoutVars>
      </dgm:prSet>
      <dgm:spPr/>
    </dgm:pt>
    <dgm:pt modelId="{B5DD8122-8AE9-40F2-8005-72BAB15C8091}" type="pres">
      <dgm:prSet presAssocID="{6481C444-77B3-4776-9420-C3BC606A03DF}" presName="hierChild2" presStyleCnt="0"/>
      <dgm:spPr/>
    </dgm:pt>
    <dgm:pt modelId="{8B0B6DA1-CD15-4B84-B514-1DD6367D349F}" type="pres">
      <dgm:prSet presAssocID="{B6623049-ACC3-400F-B197-AC679B0B2878}" presName="Name10" presStyleLbl="parChTrans1D2" presStyleIdx="0" presStyleCnt="1"/>
      <dgm:spPr/>
    </dgm:pt>
    <dgm:pt modelId="{099286D2-9AEB-4ABA-B3E7-1537E850DCFF}" type="pres">
      <dgm:prSet presAssocID="{71DC610D-9CFE-42AA-AF54-9A355489FDBF}" presName="hierRoot2" presStyleCnt="0"/>
      <dgm:spPr/>
    </dgm:pt>
    <dgm:pt modelId="{347F8B7F-A32F-494A-B27F-F24AD70105B6}" type="pres">
      <dgm:prSet presAssocID="{71DC610D-9CFE-42AA-AF54-9A355489FDBF}" presName="composite2" presStyleCnt="0"/>
      <dgm:spPr/>
    </dgm:pt>
    <dgm:pt modelId="{858C4BDD-5DAC-40DA-9CFB-22CC0EBA6B92}" type="pres">
      <dgm:prSet presAssocID="{71DC610D-9CFE-42AA-AF54-9A355489FDBF}" presName="background2" presStyleLbl="node2" presStyleIdx="0" presStyleCnt="1"/>
      <dgm:spPr/>
    </dgm:pt>
    <dgm:pt modelId="{623EB98D-2C8E-4989-B3A0-7734E2D84ABF}" type="pres">
      <dgm:prSet presAssocID="{71DC610D-9CFE-42AA-AF54-9A355489FDBF}" presName="text2" presStyleLbl="fgAcc2" presStyleIdx="0" presStyleCnt="1">
        <dgm:presLayoutVars>
          <dgm:chPref val="3"/>
        </dgm:presLayoutVars>
      </dgm:prSet>
      <dgm:spPr/>
    </dgm:pt>
    <dgm:pt modelId="{551674FE-B48D-418A-ABFC-31DE178C2C28}" type="pres">
      <dgm:prSet presAssocID="{71DC610D-9CFE-42AA-AF54-9A355489FDBF}" presName="hierChild3" presStyleCnt="0"/>
      <dgm:spPr/>
    </dgm:pt>
  </dgm:ptLst>
  <dgm:cxnLst>
    <dgm:cxn modelId="{C9228403-9A25-455F-8879-B85DFBE0399E}" type="presOf" srcId="{1FB5DCB7-F40C-4F47-BF29-6C6E6E31955B}" destId="{9D1CC7EB-6CB4-4FF0-A252-722C03E8D629}" srcOrd="0" destOrd="0" presId="urn:microsoft.com/office/officeart/2005/8/layout/hierarchy1"/>
    <dgm:cxn modelId="{5A911325-A982-4BD6-AF62-760B027F61F1}" srcId="{0F331AC8-4838-46A4-93A2-19EE971B3667}" destId="{1FB5DCB7-F40C-4F47-BF29-6C6E6E31955B}" srcOrd="0" destOrd="0" parTransId="{DE972CB1-3E96-4FF2-B5B8-8C7D25B4A028}" sibTransId="{F76E28D3-2E8A-4EBB-8FDF-A099DE7CBDC6}"/>
    <dgm:cxn modelId="{35AF3F2D-2D20-4085-86DB-693865DBD9EC}" type="presOf" srcId="{0F331AC8-4838-46A4-93A2-19EE971B3667}" destId="{A0E0C636-8961-46F2-B1F1-B175F79E3AA6}" srcOrd="0" destOrd="0" presId="urn:microsoft.com/office/officeart/2005/8/layout/hierarchy1"/>
    <dgm:cxn modelId="{15A18858-F6D0-494B-BAB9-A27A23A456E6}" srcId="{0F331AC8-4838-46A4-93A2-19EE971B3667}" destId="{6481C444-77B3-4776-9420-C3BC606A03DF}" srcOrd="1" destOrd="0" parTransId="{F1624AAC-8BD7-40C0-9D45-3B2FAEB0C1DC}" sibTransId="{688C1C6E-2DE5-4645-B6B9-6A4ADDDDC16E}"/>
    <dgm:cxn modelId="{C850D082-F3BD-45DB-89AA-CF5223021B00}" type="presOf" srcId="{B6623049-ACC3-400F-B197-AC679B0B2878}" destId="{8B0B6DA1-CD15-4B84-B514-1DD6367D349F}" srcOrd="0" destOrd="0" presId="urn:microsoft.com/office/officeart/2005/8/layout/hierarchy1"/>
    <dgm:cxn modelId="{369B7E9C-B0FE-46D2-9E1A-7BD9AB698AF8}" srcId="{6481C444-77B3-4776-9420-C3BC606A03DF}" destId="{71DC610D-9CFE-42AA-AF54-9A355489FDBF}" srcOrd="0" destOrd="0" parTransId="{B6623049-ACC3-400F-B197-AC679B0B2878}" sibTransId="{635CDAC8-3919-49CD-93EC-BCBFD1E7707A}"/>
    <dgm:cxn modelId="{C78DA5CE-D51D-47C7-9C76-6A295574A97F}" type="presOf" srcId="{71DC610D-9CFE-42AA-AF54-9A355489FDBF}" destId="{623EB98D-2C8E-4989-B3A0-7734E2D84ABF}" srcOrd="0" destOrd="0" presId="urn:microsoft.com/office/officeart/2005/8/layout/hierarchy1"/>
    <dgm:cxn modelId="{9EAA1ADF-C5B4-4CE4-B066-4AD3BB8C4B8A}" type="presOf" srcId="{6481C444-77B3-4776-9420-C3BC606A03DF}" destId="{4204E005-6233-4AA6-AE7F-673C2B2C43D0}" srcOrd="0" destOrd="0" presId="urn:microsoft.com/office/officeart/2005/8/layout/hierarchy1"/>
    <dgm:cxn modelId="{78F2889B-8B06-4D99-851A-301D678727CB}" type="presParOf" srcId="{A0E0C636-8961-46F2-B1F1-B175F79E3AA6}" destId="{5C63AC44-4F15-4A87-AC86-286EB363FAB6}" srcOrd="0" destOrd="0" presId="urn:microsoft.com/office/officeart/2005/8/layout/hierarchy1"/>
    <dgm:cxn modelId="{CE1AAF7B-232A-4AE9-80E6-B9DA28D47CE5}" type="presParOf" srcId="{5C63AC44-4F15-4A87-AC86-286EB363FAB6}" destId="{3A97A32F-4B42-4FB5-9EFB-4F68EB1AFAE6}" srcOrd="0" destOrd="0" presId="urn:microsoft.com/office/officeart/2005/8/layout/hierarchy1"/>
    <dgm:cxn modelId="{19234C45-902E-45C8-B41E-B2A97A1406D3}" type="presParOf" srcId="{3A97A32F-4B42-4FB5-9EFB-4F68EB1AFAE6}" destId="{024823CB-C33D-46CE-BA71-C51B1C52EE32}" srcOrd="0" destOrd="0" presId="urn:microsoft.com/office/officeart/2005/8/layout/hierarchy1"/>
    <dgm:cxn modelId="{11706B44-A0BE-4162-8DC3-7A60E5AE1267}" type="presParOf" srcId="{3A97A32F-4B42-4FB5-9EFB-4F68EB1AFAE6}" destId="{9D1CC7EB-6CB4-4FF0-A252-722C03E8D629}" srcOrd="1" destOrd="0" presId="urn:microsoft.com/office/officeart/2005/8/layout/hierarchy1"/>
    <dgm:cxn modelId="{769DF7CE-9D86-456A-A03B-3EA6737C7BE3}" type="presParOf" srcId="{5C63AC44-4F15-4A87-AC86-286EB363FAB6}" destId="{D6DEA04C-9212-4A69-80BB-1B0312DC41D8}" srcOrd="1" destOrd="0" presId="urn:microsoft.com/office/officeart/2005/8/layout/hierarchy1"/>
    <dgm:cxn modelId="{FAB0EACC-E756-4C6B-8CF2-3859FEF5AF4A}" type="presParOf" srcId="{A0E0C636-8961-46F2-B1F1-B175F79E3AA6}" destId="{C93BD797-E9BD-4DD4-8FAB-0BB54BFEF47E}" srcOrd="1" destOrd="0" presId="urn:microsoft.com/office/officeart/2005/8/layout/hierarchy1"/>
    <dgm:cxn modelId="{5CCBF2A7-D39F-4341-97DF-7FBED37B536B}" type="presParOf" srcId="{C93BD797-E9BD-4DD4-8FAB-0BB54BFEF47E}" destId="{7225BEC7-E7B3-402A-9793-19F8997BE739}" srcOrd="0" destOrd="0" presId="urn:microsoft.com/office/officeart/2005/8/layout/hierarchy1"/>
    <dgm:cxn modelId="{CCABC56C-0193-4A3F-AFAC-88510491B33D}" type="presParOf" srcId="{7225BEC7-E7B3-402A-9793-19F8997BE739}" destId="{1483138B-4BFE-4929-B7A4-D253259DE5D3}" srcOrd="0" destOrd="0" presId="urn:microsoft.com/office/officeart/2005/8/layout/hierarchy1"/>
    <dgm:cxn modelId="{B4BA0E25-B30C-49E6-9ABE-904A6992DA57}" type="presParOf" srcId="{7225BEC7-E7B3-402A-9793-19F8997BE739}" destId="{4204E005-6233-4AA6-AE7F-673C2B2C43D0}" srcOrd="1" destOrd="0" presId="urn:microsoft.com/office/officeart/2005/8/layout/hierarchy1"/>
    <dgm:cxn modelId="{F565900A-0E15-4DCB-8EAA-C3D9E36D7C9D}" type="presParOf" srcId="{C93BD797-E9BD-4DD4-8FAB-0BB54BFEF47E}" destId="{B5DD8122-8AE9-40F2-8005-72BAB15C8091}" srcOrd="1" destOrd="0" presId="urn:microsoft.com/office/officeart/2005/8/layout/hierarchy1"/>
    <dgm:cxn modelId="{967A0453-9D2C-4BFF-AB44-6A2B4795624B}" type="presParOf" srcId="{B5DD8122-8AE9-40F2-8005-72BAB15C8091}" destId="{8B0B6DA1-CD15-4B84-B514-1DD6367D349F}" srcOrd="0" destOrd="0" presId="urn:microsoft.com/office/officeart/2005/8/layout/hierarchy1"/>
    <dgm:cxn modelId="{62165ECD-46B1-4F90-A01B-550BB5CFAE88}" type="presParOf" srcId="{B5DD8122-8AE9-40F2-8005-72BAB15C8091}" destId="{099286D2-9AEB-4ABA-B3E7-1537E850DCFF}" srcOrd="1" destOrd="0" presId="urn:microsoft.com/office/officeart/2005/8/layout/hierarchy1"/>
    <dgm:cxn modelId="{50CBEECD-F9CF-4D3C-89D9-51AB701A8F8E}" type="presParOf" srcId="{099286D2-9AEB-4ABA-B3E7-1537E850DCFF}" destId="{347F8B7F-A32F-494A-B27F-F24AD70105B6}" srcOrd="0" destOrd="0" presId="urn:microsoft.com/office/officeart/2005/8/layout/hierarchy1"/>
    <dgm:cxn modelId="{147CC054-37C6-43A6-AB16-E3C5752246D5}" type="presParOf" srcId="{347F8B7F-A32F-494A-B27F-F24AD70105B6}" destId="{858C4BDD-5DAC-40DA-9CFB-22CC0EBA6B92}" srcOrd="0" destOrd="0" presId="urn:microsoft.com/office/officeart/2005/8/layout/hierarchy1"/>
    <dgm:cxn modelId="{DC7ED265-1026-4128-AEC6-738419B06246}" type="presParOf" srcId="{347F8B7F-A32F-494A-B27F-F24AD70105B6}" destId="{623EB98D-2C8E-4989-B3A0-7734E2D84ABF}" srcOrd="1" destOrd="0" presId="urn:microsoft.com/office/officeart/2005/8/layout/hierarchy1"/>
    <dgm:cxn modelId="{905DEE24-2B52-46E8-A187-904CFFFB4E3A}" type="presParOf" srcId="{099286D2-9AEB-4ABA-B3E7-1537E850DCFF}" destId="{551674FE-B48D-418A-ABFC-31DE178C2C2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97242C-1C42-446A-B2C3-D997000C8CDB}" type="doc">
      <dgm:prSet loTypeId="urn:microsoft.com/office/officeart/2005/8/layout/default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FBD7A3E-0F2D-4527-87D7-D8FF7E1639CF}">
      <dgm:prSet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it-IT" b="1">
              <a:solidFill>
                <a:schemeClr val="tx1"/>
              </a:solidFill>
            </a:rPr>
            <a:t>Miglioramento dell'assistenza</a:t>
          </a:r>
          <a:r>
            <a:rPr lang="it-IT"/>
            <a:t>: </a:t>
          </a:r>
        </a:p>
        <a:p>
          <a:r>
            <a:rPr lang="it-IT">
              <a:solidFill>
                <a:schemeClr val="tx1"/>
              </a:solidFill>
            </a:rPr>
            <a:t>L'integrazione consente una maggiore cooperazione tra i servizi sanitari e sociali, migliorando l'assistenza fornita ai pazienti e agli utenti dei servizi.</a:t>
          </a:r>
          <a:endParaRPr lang="en-US" dirty="0">
            <a:solidFill>
              <a:schemeClr val="tx1"/>
            </a:solidFill>
          </a:endParaRPr>
        </a:p>
      </dgm:t>
    </dgm:pt>
    <dgm:pt modelId="{A29B76C1-560A-451F-AF29-85126956BC6D}" type="parTrans" cxnId="{90A26016-B72F-4F47-80B7-2F1DFD210CCB}">
      <dgm:prSet/>
      <dgm:spPr/>
      <dgm:t>
        <a:bodyPr/>
        <a:lstStyle/>
        <a:p>
          <a:endParaRPr lang="en-US"/>
        </a:p>
      </dgm:t>
    </dgm:pt>
    <dgm:pt modelId="{7A29B3B4-9A2B-429E-8B03-7FB19C7F341C}" type="sibTrans" cxnId="{90A26016-B72F-4F47-80B7-2F1DFD210CCB}">
      <dgm:prSet/>
      <dgm:spPr/>
      <dgm:t>
        <a:bodyPr/>
        <a:lstStyle/>
        <a:p>
          <a:endParaRPr lang="en-US"/>
        </a:p>
      </dgm:t>
    </dgm:pt>
    <dgm:pt modelId="{9623BCE7-0F56-40C7-962C-E866A4C4EADC}">
      <dgm:prSet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it-IT" b="1">
              <a:solidFill>
                <a:schemeClr val="tx1"/>
              </a:solidFill>
            </a:rPr>
            <a:t>Efficienza</a:t>
          </a:r>
          <a:r>
            <a:rPr lang="it-IT">
              <a:solidFill>
                <a:schemeClr val="tx1"/>
              </a:solidFill>
            </a:rPr>
            <a:t>: </a:t>
          </a:r>
        </a:p>
        <a:p>
          <a:r>
            <a:rPr lang="it-IT">
              <a:solidFill>
                <a:schemeClr val="tx1"/>
              </a:solidFill>
            </a:rPr>
            <a:t>Riduce la duplicazione di servizi e risorse, ottimizzando l'utilizzo delle risorse pubbliche e private.</a:t>
          </a:r>
          <a:endParaRPr lang="en-US" dirty="0">
            <a:solidFill>
              <a:schemeClr val="tx1"/>
            </a:solidFill>
          </a:endParaRPr>
        </a:p>
      </dgm:t>
    </dgm:pt>
    <dgm:pt modelId="{4B3AC9EA-F6A3-40EF-AF1A-8E6ADC907595}" type="parTrans" cxnId="{B98E6785-DAFD-4F25-9140-8F15B72DE050}">
      <dgm:prSet/>
      <dgm:spPr/>
      <dgm:t>
        <a:bodyPr/>
        <a:lstStyle/>
        <a:p>
          <a:endParaRPr lang="en-US"/>
        </a:p>
      </dgm:t>
    </dgm:pt>
    <dgm:pt modelId="{4C979EB0-7A93-4804-97BC-D69D2EA9E8E0}" type="sibTrans" cxnId="{B98E6785-DAFD-4F25-9140-8F15B72DE050}">
      <dgm:prSet/>
      <dgm:spPr/>
      <dgm:t>
        <a:bodyPr/>
        <a:lstStyle/>
        <a:p>
          <a:endParaRPr lang="en-US"/>
        </a:p>
      </dgm:t>
    </dgm:pt>
    <dgm:pt modelId="{EA16A2C6-7FDC-462D-97CF-B8FFF133752C}">
      <dgm:prSet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it-IT" b="1">
              <a:solidFill>
                <a:schemeClr val="tx1"/>
              </a:solidFill>
            </a:rPr>
            <a:t>Focus sul paziente/cittadino</a:t>
          </a:r>
          <a:r>
            <a:rPr lang="it-IT">
              <a:solidFill>
                <a:schemeClr val="tx1"/>
              </a:solidFill>
            </a:rPr>
            <a:t> </a:t>
          </a:r>
        </a:p>
        <a:p>
          <a:r>
            <a:rPr lang="it-IT">
              <a:solidFill>
                <a:schemeClr val="tx1"/>
              </a:solidFill>
            </a:rPr>
            <a:t>Mette al centro il benessere del paziente/cittadino offrendo un approccio più olistico alle sue esigenze, considerando sia gli aspetti medici che quelli sociali.</a:t>
          </a:r>
          <a:endParaRPr lang="en-US" dirty="0">
            <a:solidFill>
              <a:schemeClr val="tx1"/>
            </a:solidFill>
          </a:endParaRPr>
        </a:p>
      </dgm:t>
    </dgm:pt>
    <dgm:pt modelId="{9004E405-6CB6-4421-9805-8D7A884CCBE6}" type="parTrans" cxnId="{1FDA20C1-3625-4AB8-BA16-E4ACEA282710}">
      <dgm:prSet/>
      <dgm:spPr/>
      <dgm:t>
        <a:bodyPr/>
        <a:lstStyle/>
        <a:p>
          <a:endParaRPr lang="en-US"/>
        </a:p>
      </dgm:t>
    </dgm:pt>
    <dgm:pt modelId="{F3A7F8E9-8638-43D5-B48E-D9F7E4D07906}" type="sibTrans" cxnId="{1FDA20C1-3625-4AB8-BA16-E4ACEA282710}">
      <dgm:prSet/>
      <dgm:spPr/>
      <dgm:t>
        <a:bodyPr/>
        <a:lstStyle/>
        <a:p>
          <a:endParaRPr lang="en-US"/>
        </a:p>
      </dgm:t>
    </dgm:pt>
    <dgm:pt modelId="{070E0EF5-ECE6-432A-BB96-662E8DDFB25D}">
      <dgm:prSet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it-IT" b="1">
              <a:solidFill>
                <a:schemeClr val="tx1"/>
              </a:solidFill>
            </a:rPr>
            <a:t>Prevenzione</a:t>
          </a:r>
          <a:r>
            <a:rPr lang="it-IT">
              <a:solidFill>
                <a:schemeClr val="tx1"/>
              </a:solidFill>
            </a:rPr>
            <a:t>: </a:t>
          </a:r>
        </a:p>
        <a:p>
          <a:r>
            <a:rPr lang="it-IT">
              <a:solidFill>
                <a:schemeClr val="tx1"/>
              </a:solidFill>
            </a:rPr>
            <a:t>Favorisce la prevenzione delle malattie attraverso l'identificazione precoce dei bisogni sociali e il supporto ai pazienti nella gestione delle loro condizioni.</a:t>
          </a:r>
          <a:endParaRPr lang="en-US" dirty="0">
            <a:solidFill>
              <a:schemeClr val="tx1"/>
            </a:solidFill>
          </a:endParaRPr>
        </a:p>
      </dgm:t>
    </dgm:pt>
    <dgm:pt modelId="{8B982AB8-F411-4775-9D10-B3825E35BBE8}" type="parTrans" cxnId="{9FC15EAC-AF9D-4E92-8473-F1C208F6FB8A}">
      <dgm:prSet/>
      <dgm:spPr/>
      <dgm:t>
        <a:bodyPr/>
        <a:lstStyle/>
        <a:p>
          <a:endParaRPr lang="en-US"/>
        </a:p>
      </dgm:t>
    </dgm:pt>
    <dgm:pt modelId="{B1011AC6-3CD4-4B71-9EFA-376F7449E2E9}" type="sibTrans" cxnId="{9FC15EAC-AF9D-4E92-8473-F1C208F6FB8A}">
      <dgm:prSet/>
      <dgm:spPr/>
      <dgm:t>
        <a:bodyPr/>
        <a:lstStyle/>
        <a:p>
          <a:endParaRPr lang="en-US"/>
        </a:p>
      </dgm:t>
    </dgm:pt>
    <dgm:pt modelId="{9938526F-DE70-45FF-9FFD-5976F1B1767B}" type="pres">
      <dgm:prSet presAssocID="{1297242C-1C42-446A-B2C3-D997000C8CDB}" presName="diagram" presStyleCnt="0">
        <dgm:presLayoutVars>
          <dgm:dir/>
          <dgm:resizeHandles val="exact"/>
        </dgm:presLayoutVars>
      </dgm:prSet>
      <dgm:spPr/>
    </dgm:pt>
    <dgm:pt modelId="{64A14566-B8D4-4A47-9BF7-D74CB506AC8D}" type="pres">
      <dgm:prSet presAssocID="{7FBD7A3E-0F2D-4527-87D7-D8FF7E1639CF}" presName="node" presStyleLbl="node1" presStyleIdx="0" presStyleCnt="4" custLinFactNeighborX="-710" custLinFactNeighborY="-1737">
        <dgm:presLayoutVars>
          <dgm:bulletEnabled val="1"/>
        </dgm:presLayoutVars>
      </dgm:prSet>
      <dgm:spPr/>
    </dgm:pt>
    <dgm:pt modelId="{3A60409C-286F-449A-9E26-DEA466CBC112}" type="pres">
      <dgm:prSet presAssocID="{7A29B3B4-9A2B-429E-8B03-7FB19C7F341C}" presName="sibTrans" presStyleCnt="0"/>
      <dgm:spPr/>
    </dgm:pt>
    <dgm:pt modelId="{23EE2FFD-001B-4A72-8EF8-C35704106D2D}" type="pres">
      <dgm:prSet presAssocID="{9623BCE7-0F56-40C7-962C-E866A4C4EADC}" presName="node" presStyleLbl="node1" presStyleIdx="1" presStyleCnt="4">
        <dgm:presLayoutVars>
          <dgm:bulletEnabled val="1"/>
        </dgm:presLayoutVars>
      </dgm:prSet>
      <dgm:spPr/>
    </dgm:pt>
    <dgm:pt modelId="{CE347A36-C33B-4E4A-B48D-90D3F63088A8}" type="pres">
      <dgm:prSet presAssocID="{4C979EB0-7A93-4804-97BC-D69D2EA9E8E0}" presName="sibTrans" presStyleCnt="0"/>
      <dgm:spPr/>
    </dgm:pt>
    <dgm:pt modelId="{96E79B39-0580-4A0D-B4DD-BDEE38F9484F}" type="pres">
      <dgm:prSet presAssocID="{EA16A2C6-7FDC-462D-97CF-B8FFF133752C}" presName="node" presStyleLbl="node1" presStyleIdx="2" presStyleCnt="4">
        <dgm:presLayoutVars>
          <dgm:bulletEnabled val="1"/>
        </dgm:presLayoutVars>
      </dgm:prSet>
      <dgm:spPr/>
    </dgm:pt>
    <dgm:pt modelId="{96535D4F-0A06-47AA-A4E2-E4E041256B71}" type="pres">
      <dgm:prSet presAssocID="{F3A7F8E9-8638-43D5-B48E-D9F7E4D07906}" presName="sibTrans" presStyleCnt="0"/>
      <dgm:spPr/>
    </dgm:pt>
    <dgm:pt modelId="{B042AA67-6BD6-4F1D-9D2F-A3FAC05E3BC1}" type="pres">
      <dgm:prSet presAssocID="{070E0EF5-ECE6-432A-BB96-662E8DDFB25D}" presName="node" presStyleLbl="node1" presStyleIdx="3" presStyleCnt="4">
        <dgm:presLayoutVars>
          <dgm:bulletEnabled val="1"/>
        </dgm:presLayoutVars>
      </dgm:prSet>
      <dgm:spPr/>
    </dgm:pt>
  </dgm:ptLst>
  <dgm:cxnLst>
    <dgm:cxn modelId="{90A26016-B72F-4F47-80B7-2F1DFD210CCB}" srcId="{1297242C-1C42-446A-B2C3-D997000C8CDB}" destId="{7FBD7A3E-0F2D-4527-87D7-D8FF7E1639CF}" srcOrd="0" destOrd="0" parTransId="{A29B76C1-560A-451F-AF29-85126956BC6D}" sibTransId="{7A29B3B4-9A2B-429E-8B03-7FB19C7F341C}"/>
    <dgm:cxn modelId="{2DB92230-DC75-4A3A-88A3-035BF0AAE637}" type="presOf" srcId="{9623BCE7-0F56-40C7-962C-E866A4C4EADC}" destId="{23EE2FFD-001B-4A72-8EF8-C35704106D2D}" srcOrd="0" destOrd="0" presId="urn:microsoft.com/office/officeart/2005/8/layout/default"/>
    <dgm:cxn modelId="{E3703830-DCE9-4D70-90D8-C3942199CC3D}" type="presOf" srcId="{7FBD7A3E-0F2D-4527-87D7-D8FF7E1639CF}" destId="{64A14566-B8D4-4A47-9BF7-D74CB506AC8D}" srcOrd="0" destOrd="0" presId="urn:microsoft.com/office/officeart/2005/8/layout/default"/>
    <dgm:cxn modelId="{C88B434F-B139-4C97-9DB0-EC8C46BB715A}" type="presOf" srcId="{1297242C-1C42-446A-B2C3-D997000C8CDB}" destId="{9938526F-DE70-45FF-9FFD-5976F1B1767B}" srcOrd="0" destOrd="0" presId="urn:microsoft.com/office/officeart/2005/8/layout/default"/>
    <dgm:cxn modelId="{D4373184-E757-47FB-9229-76BDEBAB3A0D}" type="presOf" srcId="{EA16A2C6-7FDC-462D-97CF-B8FFF133752C}" destId="{96E79B39-0580-4A0D-B4DD-BDEE38F9484F}" srcOrd="0" destOrd="0" presId="urn:microsoft.com/office/officeart/2005/8/layout/default"/>
    <dgm:cxn modelId="{B98E6785-DAFD-4F25-9140-8F15B72DE050}" srcId="{1297242C-1C42-446A-B2C3-D997000C8CDB}" destId="{9623BCE7-0F56-40C7-962C-E866A4C4EADC}" srcOrd="1" destOrd="0" parTransId="{4B3AC9EA-F6A3-40EF-AF1A-8E6ADC907595}" sibTransId="{4C979EB0-7A93-4804-97BC-D69D2EA9E8E0}"/>
    <dgm:cxn modelId="{9FC15EAC-AF9D-4E92-8473-F1C208F6FB8A}" srcId="{1297242C-1C42-446A-B2C3-D997000C8CDB}" destId="{070E0EF5-ECE6-432A-BB96-662E8DDFB25D}" srcOrd="3" destOrd="0" parTransId="{8B982AB8-F411-4775-9D10-B3825E35BBE8}" sibTransId="{B1011AC6-3CD4-4B71-9EFA-376F7449E2E9}"/>
    <dgm:cxn modelId="{32608CB1-17A5-43DC-89DE-0B877F28DA88}" type="presOf" srcId="{070E0EF5-ECE6-432A-BB96-662E8DDFB25D}" destId="{B042AA67-6BD6-4F1D-9D2F-A3FAC05E3BC1}" srcOrd="0" destOrd="0" presId="urn:microsoft.com/office/officeart/2005/8/layout/default"/>
    <dgm:cxn modelId="{1FDA20C1-3625-4AB8-BA16-E4ACEA282710}" srcId="{1297242C-1C42-446A-B2C3-D997000C8CDB}" destId="{EA16A2C6-7FDC-462D-97CF-B8FFF133752C}" srcOrd="2" destOrd="0" parTransId="{9004E405-6CB6-4421-9805-8D7A884CCBE6}" sibTransId="{F3A7F8E9-8638-43D5-B48E-D9F7E4D07906}"/>
    <dgm:cxn modelId="{6324778F-F6BE-4036-A643-5BCABE6A287C}" type="presParOf" srcId="{9938526F-DE70-45FF-9FFD-5976F1B1767B}" destId="{64A14566-B8D4-4A47-9BF7-D74CB506AC8D}" srcOrd="0" destOrd="0" presId="urn:microsoft.com/office/officeart/2005/8/layout/default"/>
    <dgm:cxn modelId="{0CCE99AA-35AF-44E5-B18E-81369603E48D}" type="presParOf" srcId="{9938526F-DE70-45FF-9FFD-5976F1B1767B}" destId="{3A60409C-286F-449A-9E26-DEA466CBC112}" srcOrd="1" destOrd="0" presId="urn:microsoft.com/office/officeart/2005/8/layout/default"/>
    <dgm:cxn modelId="{7A945776-F3D1-4921-8F5D-85A7D6503D81}" type="presParOf" srcId="{9938526F-DE70-45FF-9FFD-5976F1B1767B}" destId="{23EE2FFD-001B-4A72-8EF8-C35704106D2D}" srcOrd="2" destOrd="0" presId="urn:microsoft.com/office/officeart/2005/8/layout/default"/>
    <dgm:cxn modelId="{D20AFD10-12EE-49CA-A156-B792298FA5C3}" type="presParOf" srcId="{9938526F-DE70-45FF-9FFD-5976F1B1767B}" destId="{CE347A36-C33B-4E4A-B48D-90D3F63088A8}" srcOrd="3" destOrd="0" presId="urn:microsoft.com/office/officeart/2005/8/layout/default"/>
    <dgm:cxn modelId="{B5CAAB55-C4B5-43FA-B0A5-0E3A0D778A51}" type="presParOf" srcId="{9938526F-DE70-45FF-9FFD-5976F1B1767B}" destId="{96E79B39-0580-4A0D-B4DD-BDEE38F9484F}" srcOrd="4" destOrd="0" presId="urn:microsoft.com/office/officeart/2005/8/layout/default"/>
    <dgm:cxn modelId="{2332547A-13FA-42B0-8F58-561C42FD94D1}" type="presParOf" srcId="{9938526F-DE70-45FF-9FFD-5976F1B1767B}" destId="{96535D4F-0A06-47AA-A4E2-E4E041256B71}" srcOrd="5" destOrd="0" presId="urn:microsoft.com/office/officeart/2005/8/layout/default"/>
    <dgm:cxn modelId="{11DD98BF-0CE8-49EB-AABA-7E888AFA0BE1}" type="presParOf" srcId="{9938526F-DE70-45FF-9FFD-5976F1B1767B}" destId="{B042AA67-6BD6-4F1D-9D2F-A3FAC05E3BC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5D1922-38CA-41B5-A64E-D28FE7096994}" type="doc">
      <dgm:prSet loTypeId="urn:microsoft.com/office/officeart/2005/8/layout/default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2B756DA-2AA7-43C8-A1E2-2401C7E99CC7}">
      <dgm:prSet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it-IT" b="1" dirty="0">
              <a:solidFill>
                <a:schemeClr val="tx1"/>
              </a:solidFill>
            </a:rPr>
            <a:t>Complessità organizzativa</a:t>
          </a:r>
          <a:r>
            <a:rPr lang="it-IT" dirty="0">
              <a:solidFill>
                <a:schemeClr val="tx1"/>
              </a:solidFill>
            </a:rPr>
            <a:t>: L'integrazione richiede una collaborazione tra diverse organizzazioni, che può essere complessa da coordinare e gestire.</a:t>
          </a:r>
          <a:endParaRPr lang="en-US" dirty="0">
            <a:solidFill>
              <a:schemeClr val="tx1"/>
            </a:solidFill>
          </a:endParaRPr>
        </a:p>
      </dgm:t>
    </dgm:pt>
    <dgm:pt modelId="{A2D758F9-4E72-4539-9B0D-444109818ADF}" type="parTrans" cxnId="{0D51E694-7C83-436A-BA0D-81631E027E28}">
      <dgm:prSet/>
      <dgm:spPr/>
      <dgm:t>
        <a:bodyPr/>
        <a:lstStyle/>
        <a:p>
          <a:endParaRPr lang="en-US"/>
        </a:p>
      </dgm:t>
    </dgm:pt>
    <dgm:pt modelId="{013CE464-B694-4AF8-B338-8B8463D0519B}" type="sibTrans" cxnId="{0D51E694-7C83-436A-BA0D-81631E027E28}">
      <dgm:prSet/>
      <dgm:spPr/>
      <dgm:t>
        <a:bodyPr/>
        <a:lstStyle/>
        <a:p>
          <a:endParaRPr lang="en-US"/>
        </a:p>
      </dgm:t>
    </dgm:pt>
    <dgm:pt modelId="{6B671324-28DB-47D8-AE58-4ACA9DD27C2E}">
      <dgm:prSet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it-IT" b="1" dirty="0">
              <a:solidFill>
                <a:schemeClr val="tx1"/>
              </a:solidFill>
            </a:rPr>
            <a:t>Differenze culturali</a:t>
          </a:r>
          <a:r>
            <a:rPr lang="it-IT" dirty="0">
              <a:solidFill>
                <a:schemeClr val="tx1"/>
              </a:solidFill>
            </a:rPr>
            <a:t>:</a:t>
          </a:r>
        </a:p>
        <a:p>
          <a:r>
            <a:rPr lang="it-IT" dirty="0">
              <a:solidFill>
                <a:schemeClr val="tx1"/>
              </a:solidFill>
            </a:rPr>
            <a:t> Le differenze tra i servizi sanitari e sociali possono portare a contrasti culturali e difficoltà di comunicazione tra i professionisti.</a:t>
          </a:r>
          <a:endParaRPr lang="en-US" dirty="0">
            <a:solidFill>
              <a:schemeClr val="tx1"/>
            </a:solidFill>
          </a:endParaRPr>
        </a:p>
      </dgm:t>
    </dgm:pt>
    <dgm:pt modelId="{73B5C655-82F7-418E-BE5C-DB0B95E32E78}" type="parTrans" cxnId="{970FD694-9FAE-46EE-B5F2-D0449F32A355}">
      <dgm:prSet/>
      <dgm:spPr/>
      <dgm:t>
        <a:bodyPr/>
        <a:lstStyle/>
        <a:p>
          <a:endParaRPr lang="en-US"/>
        </a:p>
      </dgm:t>
    </dgm:pt>
    <dgm:pt modelId="{DD3C3689-50AE-43A7-B5F3-14FA1C503C92}" type="sibTrans" cxnId="{970FD694-9FAE-46EE-B5F2-D0449F32A355}">
      <dgm:prSet/>
      <dgm:spPr/>
      <dgm:t>
        <a:bodyPr/>
        <a:lstStyle/>
        <a:p>
          <a:endParaRPr lang="en-US"/>
        </a:p>
      </dgm:t>
    </dgm:pt>
    <dgm:pt modelId="{DC1903D8-037E-48E6-B9B4-3D00315ED4CD}">
      <dgm:prSet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it-IT" b="1" dirty="0">
              <a:solidFill>
                <a:schemeClr val="tx1"/>
              </a:solidFill>
            </a:rPr>
            <a:t>Aspetti finanziari</a:t>
          </a:r>
          <a:r>
            <a:rPr lang="it-IT" dirty="0">
              <a:solidFill>
                <a:schemeClr val="tx1"/>
              </a:solidFill>
            </a:rPr>
            <a:t>: </a:t>
          </a:r>
        </a:p>
        <a:p>
          <a:r>
            <a:rPr lang="it-IT" dirty="0">
              <a:solidFill>
                <a:schemeClr val="tx1"/>
              </a:solidFill>
            </a:rPr>
            <a:t>La condivisione delle risorse finanziarie può essere un punto di contesa tra le organizzazioni coinvolt</a:t>
          </a:r>
          <a:r>
            <a:rPr lang="it-IT" dirty="0"/>
            <a:t>e.</a:t>
          </a:r>
          <a:endParaRPr lang="en-US" dirty="0"/>
        </a:p>
      </dgm:t>
    </dgm:pt>
    <dgm:pt modelId="{190147C2-835D-440E-B3F5-2EECEE31252E}" type="parTrans" cxnId="{2FC7C2F6-276E-4D7A-BCDB-3D7225380DB1}">
      <dgm:prSet/>
      <dgm:spPr/>
      <dgm:t>
        <a:bodyPr/>
        <a:lstStyle/>
        <a:p>
          <a:endParaRPr lang="en-US"/>
        </a:p>
      </dgm:t>
    </dgm:pt>
    <dgm:pt modelId="{90F4CB45-1603-4E6A-9227-770D44B072D5}" type="sibTrans" cxnId="{2FC7C2F6-276E-4D7A-BCDB-3D7225380DB1}">
      <dgm:prSet/>
      <dgm:spPr/>
      <dgm:t>
        <a:bodyPr/>
        <a:lstStyle/>
        <a:p>
          <a:endParaRPr lang="en-US"/>
        </a:p>
      </dgm:t>
    </dgm:pt>
    <dgm:pt modelId="{853CDAE8-35FE-4B73-A4A0-CF62BE13941B}">
      <dgm:prSet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it-IT" b="1" dirty="0">
              <a:solidFill>
                <a:schemeClr val="tx1"/>
              </a:solidFill>
            </a:rPr>
            <a:t>Privacy e sicurezza dei dati</a:t>
          </a:r>
          <a:r>
            <a:rPr lang="it-IT" dirty="0">
              <a:solidFill>
                <a:schemeClr val="tx1"/>
              </a:solidFill>
            </a:rPr>
            <a:t>: L'integrazione richiede la condivisione di informazioni sensibili sui pazienti, il che solleva questioni di privacy e sicurezza dei dati.</a:t>
          </a:r>
          <a:endParaRPr lang="en-US" dirty="0">
            <a:solidFill>
              <a:schemeClr val="tx1"/>
            </a:solidFill>
          </a:endParaRPr>
        </a:p>
      </dgm:t>
    </dgm:pt>
    <dgm:pt modelId="{6644EDD3-F5FD-42C3-A9C2-77E676D28BC9}" type="parTrans" cxnId="{D703335F-8958-4CAC-9F39-CF2FCB15D2E9}">
      <dgm:prSet/>
      <dgm:spPr/>
      <dgm:t>
        <a:bodyPr/>
        <a:lstStyle/>
        <a:p>
          <a:endParaRPr lang="en-US"/>
        </a:p>
      </dgm:t>
    </dgm:pt>
    <dgm:pt modelId="{66320B57-1D35-49E3-823E-F3B96EC34153}" type="sibTrans" cxnId="{D703335F-8958-4CAC-9F39-CF2FCB15D2E9}">
      <dgm:prSet/>
      <dgm:spPr/>
      <dgm:t>
        <a:bodyPr/>
        <a:lstStyle/>
        <a:p>
          <a:endParaRPr lang="en-US"/>
        </a:p>
      </dgm:t>
    </dgm:pt>
    <dgm:pt modelId="{EDE09CE4-F6A7-4477-B1B2-C3092CB7082C}">
      <dgm:prSet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it-IT" b="1" dirty="0">
              <a:solidFill>
                <a:schemeClr val="tx1"/>
              </a:solidFill>
            </a:rPr>
            <a:t>Resistenza al cambiamento</a:t>
          </a:r>
          <a:r>
            <a:rPr lang="it-IT" dirty="0">
              <a:solidFill>
                <a:schemeClr val="tx1"/>
              </a:solidFill>
            </a:rPr>
            <a:t>: Alcuni professionisti possono essere riluttanti a cambiare le loro pratiche consolidate in risposta all'integrazione</a:t>
          </a:r>
          <a:r>
            <a:rPr lang="it-IT" dirty="0"/>
            <a:t>.</a:t>
          </a:r>
          <a:endParaRPr lang="en-US" dirty="0"/>
        </a:p>
      </dgm:t>
    </dgm:pt>
    <dgm:pt modelId="{FCFF2085-4F63-4461-BD39-53D0A40F1373}" type="parTrans" cxnId="{F8736B00-BB00-47A3-AF8D-2B715CF64D13}">
      <dgm:prSet/>
      <dgm:spPr/>
      <dgm:t>
        <a:bodyPr/>
        <a:lstStyle/>
        <a:p>
          <a:endParaRPr lang="en-US"/>
        </a:p>
      </dgm:t>
    </dgm:pt>
    <dgm:pt modelId="{D82868DF-BB23-48E5-9502-BCBD5B6179CB}" type="sibTrans" cxnId="{F8736B00-BB00-47A3-AF8D-2B715CF64D13}">
      <dgm:prSet/>
      <dgm:spPr/>
      <dgm:t>
        <a:bodyPr/>
        <a:lstStyle/>
        <a:p>
          <a:endParaRPr lang="en-US"/>
        </a:p>
      </dgm:t>
    </dgm:pt>
    <dgm:pt modelId="{823C7ADF-F1FA-4FAA-B9A5-88E42410A8B0}" type="pres">
      <dgm:prSet presAssocID="{855D1922-38CA-41B5-A64E-D28FE7096994}" presName="diagram" presStyleCnt="0">
        <dgm:presLayoutVars>
          <dgm:dir/>
          <dgm:resizeHandles val="exact"/>
        </dgm:presLayoutVars>
      </dgm:prSet>
      <dgm:spPr/>
    </dgm:pt>
    <dgm:pt modelId="{F42AD85F-C041-4009-BA57-F2E13102F583}" type="pres">
      <dgm:prSet presAssocID="{32B756DA-2AA7-43C8-A1E2-2401C7E99CC7}" presName="node" presStyleLbl="node1" presStyleIdx="0" presStyleCnt="5">
        <dgm:presLayoutVars>
          <dgm:bulletEnabled val="1"/>
        </dgm:presLayoutVars>
      </dgm:prSet>
      <dgm:spPr/>
    </dgm:pt>
    <dgm:pt modelId="{99408F6B-7E0F-4C25-A707-80D0B854005B}" type="pres">
      <dgm:prSet presAssocID="{013CE464-B694-4AF8-B338-8B8463D0519B}" presName="sibTrans" presStyleCnt="0"/>
      <dgm:spPr/>
    </dgm:pt>
    <dgm:pt modelId="{8DA26C28-CDBC-4CEB-823B-0AB806FB0169}" type="pres">
      <dgm:prSet presAssocID="{6B671324-28DB-47D8-AE58-4ACA9DD27C2E}" presName="node" presStyleLbl="node1" presStyleIdx="1" presStyleCnt="5">
        <dgm:presLayoutVars>
          <dgm:bulletEnabled val="1"/>
        </dgm:presLayoutVars>
      </dgm:prSet>
      <dgm:spPr/>
    </dgm:pt>
    <dgm:pt modelId="{A8498A5D-4B5E-4160-B15D-94BCD7BC06F4}" type="pres">
      <dgm:prSet presAssocID="{DD3C3689-50AE-43A7-B5F3-14FA1C503C92}" presName="sibTrans" presStyleCnt="0"/>
      <dgm:spPr/>
    </dgm:pt>
    <dgm:pt modelId="{335BA759-08B7-400B-BFEC-E0A4AE9B514F}" type="pres">
      <dgm:prSet presAssocID="{DC1903D8-037E-48E6-B9B4-3D00315ED4CD}" presName="node" presStyleLbl="node1" presStyleIdx="2" presStyleCnt="5">
        <dgm:presLayoutVars>
          <dgm:bulletEnabled val="1"/>
        </dgm:presLayoutVars>
      </dgm:prSet>
      <dgm:spPr/>
    </dgm:pt>
    <dgm:pt modelId="{FF94C954-E8E1-4A0B-8388-21FB3BD39D60}" type="pres">
      <dgm:prSet presAssocID="{90F4CB45-1603-4E6A-9227-770D44B072D5}" presName="sibTrans" presStyleCnt="0"/>
      <dgm:spPr/>
    </dgm:pt>
    <dgm:pt modelId="{24577429-09CD-471C-81FF-970723A5115E}" type="pres">
      <dgm:prSet presAssocID="{853CDAE8-35FE-4B73-A4A0-CF62BE13941B}" presName="node" presStyleLbl="node1" presStyleIdx="3" presStyleCnt="5">
        <dgm:presLayoutVars>
          <dgm:bulletEnabled val="1"/>
        </dgm:presLayoutVars>
      </dgm:prSet>
      <dgm:spPr/>
    </dgm:pt>
    <dgm:pt modelId="{FFAE8785-3DF8-4970-90FA-3174DE415A92}" type="pres">
      <dgm:prSet presAssocID="{66320B57-1D35-49E3-823E-F3B96EC34153}" presName="sibTrans" presStyleCnt="0"/>
      <dgm:spPr/>
    </dgm:pt>
    <dgm:pt modelId="{A3FB2168-AC57-472F-AB95-636BD76F8CF4}" type="pres">
      <dgm:prSet presAssocID="{EDE09CE4-F6A7-4477-B1B2-C3092CB7082C}" presName="node" presStyleLbl="node1" presStyleIdx="4" presStyleCnt="5">
        <dgm:presLayoutVars>
          <dgm:bulletEnabled val="1"/>
        </dgm:presLayoutVars>
      </dgm:prSet>
      <dgm:spPr/>
    </dgm:pt>
  </dgm:ptLst>
  <dgm:cxnLst>
    <dgm:cxn modelId="{F8736B00-BB00-47A3-AF8D-2B715CF64D13}" srcId="{855D1922-38CA-41B5-A64E-D28FE7096994}" destId="{EDE09CE4-F6A7-4477-B1B2-C3092CB7082C}" srcOrd="4" destOrd="0" parTransId="{FCFF2085-4F63-4461-BD39-53D0A40F1373}" sibTransId="{D82868DF-BB23-48E5-9502-BCBD5B6179CB}"/>
    <dgm:cxn modelId="{28B14E08-F071-4E81-BC88-5B84AE8DAFE7}" type="presOf" srcId="{DC1903D8-037E-48E6-B9B4-3D00315ED4CD}" destId="{335BA759-08B7-400B-BFEC-E0A4AE9B514F}" srcOrd="0" destOrd="0" presId="urn:microsoft.com/office/officeart/2005/8/layout/default"/>
    <dgm:cxn modelId="{D703335F-8958-4CAC-9F39-CF2FCB15D2E9}" srcId="{855D1922-38CA-41B5-A64E-D28FE7096994}" destId="{853CDAE8-35FE-4B73-A4A0-CF62BE13941B}" srcOrd="3" destOrd="0" parTransId="{6644EDD3-F5FD-42C3-A9C2-77E676D28BC9}" sibTransId="{66320B57-1D35-49E3-823E-F3B96EC34153}"/>
    <dgm:cxn modelId="{8933A345-EFD9-40FE-A674-EE8F6D7708C6}" type="presOf" srcId="{853CDAE8-35FE-4B73-A4A0-CF62BE13941B}" destId="{24577429-09CD-471C-81FF-970723A5115E}" srcOrd="0" destOrd="0" presId="urn:microsoft.com/office/officeart/2005/8/layout/default"/>
    <dgm:cxn modelId="{98A2AC8F-3DEE-410B-948D-A8A089CC4F1B}" type="presOf" srcId="{EDE09CE4-F6A7-4477-B1B2-C3092CB7082C}" destId="{A3FB2168-AC57-472F-AB95-636BD76F8CF4}" srcOrd="0" destOrd="0" presId="urn:microsoft.com/office/officeart/2005/8/layout/default"/>
    <dgm:cxn modelId="{970FD694-9FAE-46EE-B5F2-D0449F32A355}" srcId="{855D1922-38CA-41B5-A64E-D28FE7096994}" destId="{6B671324-28DB-47D8-AE58-4ACA9DD27C2E}" srcOrd="1" destOrd="0" parTransId="{73B5C655-82F7-418E-BE5C-DB0B95E32E78}" sibTransId="{DD3C3689-50AE-43A7-B5F3-14FA1C503C92}"/>
    <dgm:cxn modelId="{0D51E694-7C83-436A-BA0D-81631E027E28}" srcId="{855D1922-38CA-41B5-A64E-D28FE7096994}" destId="{32B756DA-2AA7-43C8-A1E2-2401C7E99CC7}" srcOrd="0" destOrd="0" parTransId="{A2D758F9-4E72-4539-9B0D-444109818ADF}" sibTransId="{013CE464-B694-4AF8-B338-8B8463D0519B}"/>
    <dgm:cxn modelId="{091A75B2-C9FB-42BA-88EB-C094EBBC85C3}" type="presOf" srcId="{6B671324-28DB-47D8-AE58-4ACA9DD27C2E}" destId="{8DA26C28-CDBC-4CEB-823B-0AB806FB0169}" srcOrd="0" destOrd="0" presId="urn:microsoft.com/office/officeart/2005/8/layout/default"/>
    <dgm:cxn modelId="{78E55EC8-58F1-496C-8965-4B068895ECFF}" type="presOf" srcId="{32B756DA-2AA7-43C8-A1E2-2401C7E99CC7}" destId="{F42AD85F-C041-4009-BA57-F2E13102F583}" srcOrd="0" destOrd="0" presId="urn:microsoft.com/office/officeart/2005/8/layout/default"/>
    <dgm:cxn modelId="{B8FCB5EC-27FF-4232-A6DA-6CA4B4E417BC}" type="presOf" srcId="{855D1922-38CA-41B5-A64E-D28FE7096994}" destId="{823C7ADF-F1FA-4FAA-B9A5-88E42410A8B0}" srcOrd="0" destOrd="0" presId="urn:microsoft.com/office/officeart/2005/8/layout/default"/>
    <dgm:cxn modelId="{2FC7C2F6-276E-4D7A-BCDB-3D7225380DB1}" srcId="{855D1922-38CA-41B5-A64E-D28FE7096994}" destId="{DC1903D8-037E-48E6-B9B4-3D00315ED4CD}" srcOrd="2" destOrd="0" parTransId="{190147C2-835D-440E-B3F5-2EECEE31252E}" sibTransId="{90F4CB45-1603-4E6A-9227-770D44B072D5}"/>
    <dgm:cxn modelId="{CEAC4FAF-DBFD-45FF-A4D8-A9A274F3132E}" type="presParOf" srcId="{823C7ADF-F1FA-4FAA-B9A5-88E42410A8B0}" destId="{F42AD85F-C041-4009-BA57-F2E13102F583}" srcOrd="0" destOrd="0" presId="urn:microsoft.com/office/officeart/2005/8/layout/default"/>
    <dgm:cxn modelId="{526CAD17-ABFF-4EE8-8CE4-8D426F1AB22E}" type="presParOf" srcId="{823C7ADF-F1FA-4FAA-B9A5-88E42410A8B0}" destId="{99408F6B-7E0F-4C25-A707-80D0B854005B}" srcOrd="1" destOrd="0" presId="urn:microsoft.com/office/officeart/2005/8/layout/default"/>
    <dgm:cxn modelId="{9B85A53A-FB56-47A4-BBF2-6DB2B45AF9DA}" type="presParOf" srcId="{823C7ADF-F1FA-4FAA-B9A5-88E42410A8B0}" destId="{8DA26C28-CDBC-4CEB-823B-0AB806FB0169}" srcOrd="2" destOrd="0" presId="urn:microsoft.com/office/officeart/2005/8/layout/default"/>
    <dgm:cxn modelId="{1FC5E66E-3D57-46F8-AC59-5CEF0DF5D984}" type="presParOf" srcId="{823C7ADF-F1FA-4FAA-B9A5-88E42410A8B0}" destId="{A8498A5D-4B5E-4160-B15D-94BCD7BC06F4}" srcOrd="3" destOrd="0" presId="urn:microsoft.com/office/officeart/2005/8/layout/default"/>
    <dgm:cxn modelId="{F7E1D2E9-D299-42E2-A3D3-F2F7F7E0F6A3}" type="presParOf" srcId="{823C7ADF-F1FA-4FAA-B9A5-88E42410A8B0}" destId="{335BA759-08B7-400B-BFEC-E0A4AE9B514F}" srcOrd="4" destOrd="0" presId="urn:microsoft.com/office/officeart/2005/8/layout/default"/>
    <dgm:cxn modelId="{1C6BF315-3BA1-49BD-999E-7AD28A5BCDE4}" type="presParOf" srcId="{823C7ADF-F1FA-4FAA-B9A5-88E42410A8B0}" destId="{FF94C954-E8E1-4A0B-8388-21FB3BD39D60}" srcOrd="5" destOrd="0" presId="urn:microsoft.com/office/officeart/2005/8/layout/default"/>
    <dgm:cxn modelId="{C2CB9CE2-5DCA-4CCB-B364-EB5D1AE75BCA}" type="presParOf" srcId="{823C7ADF-F1FA-4FAA-B9A5-88E42410A8B0}" destId="{24577429-09CD-471C-81FF-970723A5115E}" srcOrd="6" destOrd="0" presId="urn:microsoft.com/office/officeart/2005/8/layout/default"/>
    <dgm:cxn modelId="{BACDE2F9-41E6-4E89-86BC-1F027A64997A}" type="presParOf" srcId="{823C7ADF-F1FA-4FAA-B9A5-88E42410A8B0}" destId="{FFAE8785-3DF8-4970-90FA-3174DE415A92}" srcOrd="7" destOrd="0" presId="urn:microsoft.com/office/officeart/2005/8/layout/default"/>
    <dgm:cxn modelId="{95CC2434-AED8-4EE9-8107-0A76ACD238CA}" type="presParOf" srcId="{823C7ADF-F1FA-4FAA-B9A5-88E42410A8B0}" destId="{A3FB2168-AC57-472F-AB95-636BD76F8CF4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0B6DA1-CD15-4B84-B514-1DD6367D349F}">
      <dsp:nvSpPr>
        <dsp:cNvPr id="0" name=""/>
        <dsp:cNvSpPr/>
      </dsp:nvSpPr>
      <dsp:spPr>
        <a:xfrm>
          <a:off x="6773659" y="2048115"/>
          <a:ext cx="91440" cy="9371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37158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4823CB-C33D-46CE-BA71-C51B1C52EE32}">
      <dsp:nvSpPr>
        <dsp:cNvPr id="0" name=""/>
        <dsp:cNvSpPr/>
      </dsp:nvSpPr>
      <dsp:spPr>
        <a:xfrm>
          <a:off x="1269823" y="1940"/>
          <a:ext cx="3222322" cy="2046174"/>
        </a:xfrm>
        <a:prstGeom prst="roundRect">
          <a:avLst>
            <a:gd name="adj" fmla="val 10000"/>
          </a:avLst>
        </a:prstGeom>
        <a:noFill/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D1CC7EB-6CB4-4FF0-A252-722C03E8D629}">
      <dsp:nvSpPr>
        <dsp:cNvPr id="0" name=""/>
        <dsp:cNvSpPr/>
      </dsp:nvSpPr>
      <dsp:spPr>
        <a:xfrm>
          <a:off x="1627859" y="342074"/>
          <a:ext cx="3222322" cy="204617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1" kern="1200" dirty="0">
              <a:solidFill>
                <a:schemeClr val="tx1"/>
              </a:solidFill>
            </a:rPr>
            <a:t>L'integrazione socio-sanitaria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1687789" y="402004"/>
        <a:ext cx="3102462" cy="1926314"/>
      </dsp:txXfrm>
    </dsp:sp>
    <dsp:sp modelId="{1483138B-4BFE-4929-B7A4-D253259DE5D3}">
      <dsp:nvSpPr>
        <dsp:cNvPr id="0" name=""/>
        <dsp:cNvSpPr/>
      </dsp:nvSpPr>
      <dsp:spPr>
        <a:xfrm>
          <a:off x="5208217" y="1940"/>
          <a:ext cx="3222322" cy="2046174"/>
        </a:xfrm>
        <a:prstGeom prst="roundRect">
          <a:avLst>
            <a:gd name="adj" fmla="val 10000"/>
          </a:avLst>
        </a:prstGeom>
        <a:noFill/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204E005-6233-4AA6-AE7F-673C2B2C43D0}">
      <dsp:nvSpPr>
        <dsp:cNvPr id="0" name=""/>
        <dsp:cNvSpPr/>
      </dsp:nvSpPr>
      <dsp:spPr>
        <a:xfrm>
          <a:off x="5566253" y="342074"/>
          <a:ext cx="3222322" cy="204617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1" kern="1200" dirty="0">
              <a:solidFill>
                <a:schemeClr val="tx1"/>
              </a:solidFill>
              <a:latin typeface="Sagona ExtraLight" panose="02020404030301010803"/>
              <a:ea typeface="+mn-ea"/>
              <a:cs typeface="+mn-cs"/>
            </a:rPr>
            <a:t>E’ un concetto chiave nel campo della salute e dei servizi sociali. </a:t>
          </a:r>
          <a:endParaRPr lang="en-US" sz="2800" b="1" kern="1200" dirty="0">
            <a:solidFill>
              <a:schemeClr val="tx1"/>
            </a:solidFill>
            <a:latin typeface="Sagona ExtraLight" panose="02020404030301010803"/>
            <a:ea typeface="+mn-ea"/>
            <a:cs typeface="+mn-cs"/>
          </a:endParaRPr>
        </a:p>
      </dsp:txBody>
      <dsp:txXfrm>
        <a:off x="5626183" y="402004"/>
        <a:ext cx="3102462" cy="1926314"/>
      </dsp:txXfrm>
    </dsp:sp>
    <dsp:sp modelId="{858C4BDD-5DAC-40DA-9CFB-22CC0EBA6B92}">
      <dsp:nvSpPr>
        <dsp:cNvPr id="0" name=""/>
        <dsp:cNvSpPr/>
      </dsp:nvSpPr>
      <dsp:spPr>
        <a:xfrm>
          <a:off x="5208217" y="2985273"/>
          <a:ext cx="3222322" cy="204617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23EB98D-2C8E-4989-B3A0-7734E2D84ABF}">
      <dsp:nvSpPr>
        <dsp:cNvPr id="0" name=""/>
        <dsp:cNvSpPr/>
      </dsp:nvSpPr>
      <dsp:spPr>
        <a:xfrm>
          <a:off x="5566253" y="3325407"/>
          <a:ext cx="3222322" cy="204617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1" kern="1200" dirty="0">
              <a:solidFill>
                <a:schemeClr val="tx1"/>
              </a:solidFill>
              <a:latin typeface="Sagona ExtraLight" panose="02020404030301010803"/>
            </a:rPr>
            <a:t>Presenta valori e criticità</a:t>
          </a:r>
          <a:endParaRPr lang="en-US" sz="2800" b="1" kern="1200" dirty="0">
            <a:solidFill>
              <a:schemeClr val="tx1"/>
            </a:solidFill>
          </a:endParaRPr>
        </a:p>
      </dsp:txBody>
      <dsp:txXfrm>
        <a:off x="5626183" y="3385337"/>
        <a:ext cx="3102462" cy="19263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A14566-B8D4-4A47-9BF7-D74CB506AC8D}">
      <dsp:nvSpPr>
        <dsp:cNvPr id="0" name=""/>
        <dsp:cNvSpPr/>
      </dsp:nvSpPr>
      <dsp:spPr>
        <a:xfrm>
          <a:off x="427583" y="0"/>
          <a:ext cx="2863304" cy="1717982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>
              <a:solidFill>
                <a:schemeClr val="tx1"/>
              </a:solidFill>
            </a:rPr>
            <a:t>Miglioramento dell'assistenza</a:t>
          </a:r>
          <a:r>
            <a:rPr lang="it-IT" sz="1400" kern="1200"/>
            <a:t>: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>
              <a:solidFill>
                <a:schemeClr val="tx1"/>
              </a:solidFill>
            </a:rPr>
            <a:t>L'integrazione consente una maggiore cooperazione tra i servizi sanitari e sociali, migliorando l'assistenza fornita ai pazienti e agli utenti dei servizi.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427583" y="0"/>
        <a:ext cx="2863304" cy="1717982"/>
      </dsp:txXfrm>
    </dsp:sp>
    <dsp:sp modelId="{23EE2FFD-001B-4A72-8EF8-C35704106D2D}">
      <dsp:nvSpPr>
        <dsp:cNvPr id="0" name=""/>
        <dsp:cNvSpPr/>
      </dsp:nvSpPr>
      <dsp:spPr>
        <a:xfrm>
          <a:off x="3597547" y="1658"/>
          <a:ext cx="2863304" cy="1717982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>
              <a:solidFill>
                <a:schemeClr val="tx1"/>
              </a:solidFill>
            </a:rPr>
            <a:t>Efficienza</a:t>
          </a:r>
          <a:r>
            <a:rPr lang="it-IT" sz="1400" kern="1200">
              <a:solidFill>
                <a:schemeClr val="tx1"/>
              </a:solidFill>
            </a:rPr>
            <a:t>: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>
              <a:solidFill>
                <a:schemeClr val="tx1"/>
              </a:solidFill>
            </a:rPr>
            <a:t>Riduce la duplicazione di servizi e risorse, ottimizzando l'utilizzo delle risorse pubbliche e private.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3597547" y="1658"/>
        <a:ext cx="2863304" cy="1717982"/>
      </dsp:txXfrm>
    </dsp:sp>
    <dsp:sp modelId="{96E79B39-0580-4A0D-B4DD-BDEE38F9484F}">
      <dsp:nvSpPr>
        <dsp:cNvPr id="0" name=""/>
        <dsp:cNvSpPr/>
      </dsp:nvSpPr>
      <dsp:spPr>
        <a:xfrm>
          <a:off x="6747182" y="1658"/>
          <a:ext cx="2863304" cy="1717982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>
              <a:solidFill>
                <a:schemeClr val="tx1"/>
              </a:solidFill>
            </a:rPr>
            <a:t>Focus sul paziente/cittadino</a:t>
          </a:r>
          <a:r>
            <a:rPr lang="it-IT" sz="1400" kern="1200">
              <a:solidFill>
                <a:schemeClr val="tx1"/>
              </a:solidFill>
            </a:rPr>
            <a:t>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>
              <a:solidFill>
                <a:schemeClr val="tx1"/>
              </a:solidFill>
            </a:rPr>
            <a:t>Mette al centro il benessere del paziente/cittadino offrendo un approccio più olistico alle sue esigenze, considerando sia gli aspetti medici che quelli sociali.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6747182" y="1658"/>
        <a:ext cx="2863304" cy="1717982"/>
      </dsp:txXfrm>
    </dsp:sp>
    <dsp:sp modelId="{B042AA67-6BD6-4F1D-9D2F-A3FAC05E3BC1}">
      <dsp:nvSpPr>
        <dsp:cNvPr id="0" name=""/>
        <dsp:cNvSpPr/>
      </dsp:nvSpPr>
      <dsp:spPr>
        <a:xfrm>
          <a:off x="3597547" y="2005971"/>
          <a:ext cx="2863304" cy="1717982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>
              <a:solidFill>
                <a:schemeClr val="tx1"/>
              </a:solidFill>
            </a:rPr>
            <a:t>Prevenzione</a:t>
          </a:r>
          <a:r>
            <a:rPr lang="it-IT" sz="1400" kern="1200">
              <a:solidFill>
                <a:schemeClr val="tx1"/>
              </a:solidFill>
            </a:rPr>
            <a:t>: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>
              <a:solidFill>
                <a:schemeClr val="tx1"/>
              </a:solidFill>
            </a:rPr>
            <a:t>Favorisce la prevenzione delle malattie attraverso l'identificazione precoce dei bisogni sociali e il supporto ai pazienti nella gestione delle loro condizioni.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3597547" y="2005971"/>
        <a:ext cx="2863304" cy="17179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2AD85F-C041-4009-BA57-F2E13102F583}">
      <dsp:nvSpPr>
        <dsp:cNvPr id="0" name=""/>
        <dsp:cNvSpPr/>
      </dsp:nvSpPr>
      <dsp:spPr>
        <a:xfrm>
          <a:off x="447913" y="1658"/>
          <a:ext cx="2863304" cy="1717982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1" kern="1200" dirty="0">
              <a:solidFill>
                <a:schemeClr val="tx1"/>
              </a:solidFill>
            </a:rPr>
            <a:t>Complessità organizzativa</a:t>
          </a:r>
          <a:r>
            <a:rPr lang="it-IT" sz="1500" kern="1200" dirty="0">
              <a:solidFill>
                <a:schemeClr val="tx1"/>
              </a:solidFill>
            </a:rPr>
            <a:t>: L'integrazione richiede una collaborazione tra diverse organizzazioni, che può essere complessa da coordinare e gestire.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447913" y="1658"/>
        <a:ext cx="2863304" cy="1717982"/>
      </dsp:txXfrm>
    </dsp:sp>
    <dsp:sp modelId="{8DA26C28-CDBC-4CEB-823B-0AB806FB0169}">
      <dsp:nvSpPr>
        <dsp:cNvPr id="0" name=""/>
        <dsp:cNvSpPr/>
      </dsp:nvSpPr>
      <dsp:spPr>
        <a:xfrm>
          <a:off x="3597547" y="1658"/>
          <a:ext cx="2863304" cy="1717982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1" kern="1200" dirty="0">
              <a:solidFill>
                <a:schemeClr val="tx1"/>
              </a:solidFill>
            </a:rPr>
            <a:t>Differenze culturali</a:t>
          </a:r>
          <a:r>
            <a:rPr lang="it-IT" sz="1500" kern="1200" dirty="0">
              <a:solidFill>
                <a:schemeClr val="tx1"/>
              </a:solidFill>
            </a:rPr>
            <a:t>: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>
              <a:solidFill>
                <a:schemeClr val="tx1"/>
              </a:solidFill>
            </a:rPr>
            <a:t> Le differenze tra i servizi sanitari e sociali possono portare a contrasti culturali e difficoltà di comunicazione tra i professionisti.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3597547" y="1658"/>
        <a:ext cx="2863304" cy="1717982"/>
      </dsp:txXfrm>
    </dsp:sp>
    <dsp:sp modelId="{335BA759-08B7-400B-BFEC-E0A4AE9B514F}">
      <dsp:nvSpPr>
        <dsp:cNvPr id="0" name=""/>
        <dsp:cNvSpPr/>
      </dsp:nvSpPr>
      <dsp:spPr>
        <a:xfrm>
          <a:off x="6747182" y="1658"/>
          <a:ext cx="2863304" cy="1717982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1" kern="1200" dirty="0">
              <a:solidFill>
                <a:schemeClr val="tx1"/>
              </a:solidFill>
            </a:rPr>
            <a:t>Aspetti finanziari</a:t>
          </a:r>
          <a:r>
            <a:rPr lang="it-IT" sz="1500" kern="1200" dirty="0">
              <a:solidFill>
                <a:schemeClr val="tx1"/>
              </a:solidFill>
            </a:rPr>
            <a:t>: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>
              <a:solidFill>
                <a:schemeClr val="tx1"/>
              </a:solidFill>
            </a:rPr>
            <a:t>La condivisione delle risorse finanziarie può essere un punto di contesa tra le organizzazioni coinvolt</a:t>
          </a:r>
          <a:r>
            <a:rPr lang="it-IT" sz="1500" kern="1200" dirty="0"/>
            <a:t>e.</a:t>
          </a:r>
          <a:endParaRPr lang="en-US" sz="1500" kern="1200" dirty="0"/>
        </a:p>
      </dsp:txBody>
      <dsp:txXfrm>
        <a:off x="6747182" y="1658"/>
        <a:ext cx="2863304" cy="1717982"/>
      </dsp:txXfrm>
    </dsp:sp>
    <dsp:sp modelId="{24577429-09CD-471C-81FF-970723A5115E}">
      <dsp:nvSpPr>
        <dsp:cNvPr id="0" name=""/>
        <dsp:cNvSpPr/>
      </dsp:nvSpPr>
      <dsp:spPr>
        <a:xfrm>
          <a:off x="2022730" y="2005971"/>
          <a:ext cx="2863304" cy="1717982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1" kern="1200" dirty="0">
              <a:solidFill>
                <a:schemeClr val="tx1"/>
              </a:solidFill>
            </a:rPr>
            <a:t>Privacy e sicurezza dei dati</a:t>
          </a:r>
          <a:r>
            <a:rPr lang="it-IT" sz="1500" kern="1200" dirty="0">
              <a:solidFill>
                <a:schemeClr val="tx1"/>
              </a:solidFill>
            </a:rPr>
            <a:t>: L'integrazione richiede la condivisione di informazioni sensibili sui pazienti, il che solleva questioni di privacy e sicurezza dei dati.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2022730" y="2005971"/>
        <a:ext cx="2863304" cy="1717982"/>
      </dsp:txXfrm>
    </dsp:sp>
    <dsp:sp modelId="{A3FB2168-AC57-472F-AB95-636BD76F8CF4}">
      <dsp:nvSpPr>
        <dsp:cNvPr id="0" name=""/>
        <dsp:cNvSpPr/>
      </dsp:nvSpPr>
      <dsp:spPr>
        <a:xfrm>
          <a:off x="5172365" y="2005971"/>
          <a:ext cx="2863304" cy="1717982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1" kern="1200" dirty="0">
              <a:solidFill>
                <a:schemeClr val="tx1"/>
              </a:solidFill>
            </a:rPr>
            <a:t>Resistenza al cambiamento</a:t>
          </a:r>
          <a:r>
            <a:rPr lang="it-IT" sz="1500" kern="1200" dirty="0">
              <a:solidFill>
                <a:schemeClr val="tx1"/>
              </a:solidFill>
            </a:rPr>
            <a:t>: Alcuni professionisti possono essere riluttanti a cambiare le loro pratiche consolidate in risposta all'integrazione</a:t>
          </a:r>
          <a:r>
            <a:rPr lang="it-IT" sz="1500" kern="1200" dirty="0"/>
            <a:t>.</a:t>
          </a:r>
          <a:endParaRPr lang="en-US" sz="1500" kern="1200" dirty="0"/>
        </a:p>
      </dsp:txBody>
      <dsp:txXfrm>
        <a:off x="5172365" y="2005971"/>
        <a:ext cx="2863304" cy="17179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BE4ED5DB-AB49-4A36-ACA1-51695A17990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ABA5DA6-7306-45D7-89F4-01006AD6E7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FFC98-9C67-4442-A897-AF734D950DEA}" type="datetimeFigureOut">
              <a:rPr lang="it-IT" smtClean="0"/>
              <a:t>18/10/2023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A7FF71C-9420-4AB4-9CBB-30657442BCD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8957D26-C5C9-42CD-86FA-CC73A18B2BA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E2E99-27BE-43BC-A195-801D6FB2F7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1564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C7229-CE10-4946-8F85-F1B2DDC21C49}" type="datetimeFigureOut">
              <a:rPr lang="it-IT" noProof="0" smtClean="0"/>
              <a:t>18/10/2023</a:t>
            </a:fld>
            <a:endParaRPr lang="it-IT" noProof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lo stile del titolo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2D1B2-688C-4CC0-AEA3-9968481048DC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6788823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F2D1B2-688C-4CC0-AEA3-9968481048D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9407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299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61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13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114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180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854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10/18/2023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840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10/18/2023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66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10/18/2023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10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10/18/2023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60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8905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28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62" r:id="rId3"/>
    <p:sldLayoutId id="2147483677" r:id="rId4"/>
    <p:sldLayoutId id="2147483664" r:id="rId5"/>
    <p:sldLayoutId id="2147483669" r:id="rId6"/>
    <p:sldLayoutId id="2147483665" r:id="rId7"/>
    <p:sldLayoutId id="2147483676" r:id="rId8"/>
    <p:sldLayoutId id="2147483675" r:id="rId9"/>
    <p:sldLayoutId id="2147483674" r:id="rId10"/>
    <p:sldLayoutId id="214748367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6F7F177-4AE8-4934-A7F6-B3910259F2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12193866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AC2350-FA6C-4B24-9A17-926C160E8C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it-IT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637C44-0146-4C54-A1A1-57BC8E6C3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76884" y="3572811"/>
            <a:ext cx="9721228" cy="964084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rtlCol="0">
            <a:normAutofit fontScale="90000"/>
          </a:bodyPr>
          <a:lstStyle/>
          <a:p>
            <a:r>
              <a:rPr lang="it-IT" sz="3600" dirty="0"/>
              <a:t>LABORATORIO TERRITORIALE</a:t>
            </a:r>
            <a:br>
              <a:rPr lang="it-IT" sz="3600" dirty="0"/>
            </a:br>
            <a:r>
              <a:rPr lang="it-IT" sz="3600" dirty="0"/>
              <a:t>PIEMONTE/VALLE D'AOSTA</a:t>
            </a:r>
            <a:br>
              <a:rPr lang="it-IT" sz="3600" dirty="0"/>
            </a:br>
            <a:br>
              <a:rPr lang="it-IT" sz="3600" dirty="0"/>
            </a:br>
            <a:r>
              <a:rPr lang="it-IT" sz="2000" dirty="0" err="1"/>
              <a:t>NoVARA</a:t>
            </a:r>
            <a:r>
              <a:rPr lang="it-IT" sz="2000" dirty="0"/>
              <a:t> 19 OTTOBRE 2023</a:t>
            </a:r>
            <a:br>
              <a:rPr lang="it-IT" sz="2000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6884" y="5360150"/>
            <a:ext cx="9517450" cy="638904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spcAft>
                <a:spcPts val="600"/>
              </a:spcAft>
            </a:pPr>
            <a:r>
              <a:rPr lang="it-IT" dirty="0"/>
              <a:t>Mara Begheldo- Componente Comitato Tecnico Scientifico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AB310E7-DE5C-4964-8CBB-E87A22B5B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C6D0BA2-2FCA-496D-A55A-C56A7B3E0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A158404-99A1-4EB0-B63C-8744C273AC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1848EA8-FE52-4762-AE9B-5D1DD4C336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 descr="Immagine che contiene testo, schermata, Carattere, Blu elettrico&#10;&#10;Descrizione generata automaticamente">
            <a:extLst>
              <a:ext uri="{FF2B5EF4-FFF2-40B4-BE49-F238E27FC236}">
                <a16:creationId xmlns:a16="http://schemas.microsoft.com/office/drawing/2014/main" id="{38EAD75D-FA06-8A40-2EB0-93B20D4126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452942"/>
            <a:ext cx="10954629" cy="938148"/>
          </a:xfrm>
          <a:prstGeom prst="rect">
            <a:avLst/>
          </a:prstGeom>
        </p:spPr>
      </p:pic>
      <p:sp useBgFill="1">
        <p:nvSpPr>
          <p:cNvPr id="5" name="CasellaDiTesto 4">
            <a:extLst>
              <a:ext uri="{FF2B5EF4-FFF2-40B4-BE49-F238E27FC236}">
                <a16:creationId xmlns:a16="http://schemas.microsoft.com/office/drawing/2014/main" id="{D8E9D7E8-5089-2EAD-4A40-E121CABB6932}"/>
              </a:ext>
            </a:extLst>
          </p:cNvPr>
          <p:cNvSpPr txBox="1"/>
          <p:nvPr/>
        </p:nvSpPr>
        <p:spPr>
          <a:xfrm>
            <a:off x="1067340" y="1547993"/>
            <a:ext cx="10026253" cy="1354217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sz="3200" dirty="0">
                <a:solidFill>
                  <a:srgbClr val="8496AF"/>
                </a:solidFill>
              </a:rPr>
              <a:t>L’OSSERVATORIO DELLE BUONE PRATICHE</a:t>
            </a:r>
            <a:endParaRPr lang="it-IT" sz="3200" dirty="0"/>
          </a:p>
          <a:p>
            <a:pPr algn="ctr"/>
            <a:r>
              <a:rPr lang="it-IT" sz="3200" dirty="0">
                <a:solidFill>
                  <a:srgbClr val="8496AF"/>
                </a:solidFill>
                <a:latin typeface="Arial Black"/>
              </a:rPr>
              <a:t>DI INTEGRAZIONE SOCIOSANITARIA</a:t>
            </a:r>
            <a:endParaRPr lang="it-IT" sz="3200" dirty="0"/>
          </a:p>
          <a:p>
            <a:pPr algn="l"/>
            <a:endParaRPr lang="it-IT" dirty="0"/>
          </a:p>
        </p:txBody>
      </p:sp>
      <p:pic>
        <p:nvPicPr>
          <p:cNvPr id="6" name="image1.jpeg">
            <a:extLst>
              <a:ext uri="{FF2B5EF4-FFF2-40B4-BE49-F238E27FC236}">
                <a16:creationId xmlns:a16="http://schemas.microsoft.com/office/drawing/2014/main" id="{2ECB7A6C-AD75-0CF6-C791-DA2DF7460722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047566" y="614336"/>
            <a:ext cx="519343" cy="741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186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C67480-4E33-A305-7B4D-71573C300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89C2A889-BB87-96BB-533F-92180198CC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760" y="721360"/>
            <a:ext cx="11484653" cy="5763522"/>
          </a:xfrm>
          <a:blipFill>
            <a:blip r:embed="rId3"/>
            <a:tile tx="0" ty="0" sx="100000" sy="100000" flip="none" algn="tl"/>
          </a:blipFill>
        </p:spPr>
      </p:pic>
    </p:spTree>
    <p:extLst>
      <p:ext uri="{BB962C8B-B14F-4D97-AF65-F5344CB8AC3E}">
        <p14:creationId xmlns:p14="http://schemas.microsoft.com/office/powerpoint/2010/main" val="2270831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it-IT"/>
          </a:p>
        </p:txBody>
      </p:sp>
      <p:graphicFrame>
        <p:nvGraphicFramePr>
          <p:cNvPr id="20" name="Segnaposto contenuto 2">
            <a:extLst>
              <a:ext uri="{FF2B5EF4-FFF2-40B4-BE49-F238E27FC236}">
                <a16:creationId xmlns:a16="http://schemas.microsoft.com/office/drawing/2014/main" id="{EF67DB19-913A-150C-4794-4CD31C61F4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0016165"/>
              </p:ext>
            </p:extLst>
          </p:nvPr>
        </p:nvGraphicFramePr>
        <p:xfrm>
          <a:off x="1066800" y="662152"/>
          <a:ext cx="10058400" cy="5373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9663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7BCA33B-BB23-F4B4-CAE5-1E7DB6BD6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it-IT" b="1">
                <a:solidFill>
                  <a:srgbClr val="0070C0"/>
                </a:solidFill>
                <a:latin typeface="Arial Narrow" panose="020B0606020202030204" pitchFamily="34" charset="0"/>
              </a:rPr>
              <a:t>VALORI</a:t>
            </a:r>
            <a:endParaRPr lang="it-IT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1" name="Segnaposto contenuto 2">
            <a:extLst>
              <a:ext uri="{FF2B5EF4-FFF2-40B4-BE49-F238E27FC236}">
                <a16:creationId xmlns:a16="http://schemas.microsoft.com/office/drawing/2014/main" id="{D5AE19C7-9DC3-0398-542A-7F27FA7042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8212143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5604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F05E005-B1B0-753C-5A73-9BF100370D7F}"/>
              </a:ext>
            </a:extLst>
          </p:cNvPr>
          <p:cNvSpPr txBox="1"/>
          <p:nvPr/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dirty="0">
                <a:solidFill>
                  <a:srgbClr val="0070C0"/>
                </a:solidFill>
                <a:latin typeface="Arial Narrow" panose="020B0606020202030204" pitchFamily="34" charset="0"/>
              </a:rPr>
              <a:t>CRITICITA’</a:t>
            </a:r>
          </a:p>
        </p:txBody>
      </p:sp>
      <p:graphicFrame>
        <p:nvGraphicFramePr>
          <p:cNvPr id="22" name="Segnaposto contenuto 2">
            <a:extLst>
              <a:ext uri="{FF2B5EF4-FFF2-40B4-BE49-F238E27FC236}">
                <a16:creationId xmlns:a16="http://schemas.microsoft.com/office/drawing/2014/main" id="{863500CF-C0CE-D9D9-2226-CB0593EFC3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1614031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17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498EC7-E812-ACBB-44B6-EF1E5E065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9450" y="727627"/>
            <a:ext cx="4957553" cy="164592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1800" b="1" dirty="0"/>
              <a:t>Nonostante queste criticità, </a:t>
            </a:r>
            <a:br>
              <a:rPr lang="it-IT" sz="1800" b="1" dirty="0"/>
            </a:br>
            <a:r>
              <a:rPr lang="it-IT" sz="2000" b="1" u="sng" dirty="0"/>
              <a:t>l'integrazione socio-sanitaria è vista come un obiettivo importante per migliorare la qualità dell'assistenza e ottimizzare le risorse nel settore della salute e dei servizi sociali</a:t>
            </a:r>
            <a:br>
              <a:rPr lang="it-IT" sz="1700" b="1" u="sng" dirty="0"/>
            </a:br>
            <a:endParaRPr lang="it-IT" sz="1700" b="1" u="sng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BB6B01-5B73-410C-B70E-8CF2FA470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8836" y="721224"/>
            <a:ext cx="5367164" cy="541555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it-IT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2F587-12D0-435C-8E3F-F44C36EE7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5217" y="892220"/>
            <a:ext cx="5054517" cy="5097085"/>
          </a:xfrm>
          <a:prstGeom prst="rect">
            <a:avLst/>
          </a:prstGeom>
          <a:noFill/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  <p:txBody>
          <a:bodyPr/>
          <a:lstStyle/>
          <a:p>
            <a:endParaRPr lang="it-IT"/>
          </a:p>
        </p:txBody>
      </p:sp>
      <p:pic>
        <p:nvPicPr>
          <p:cNvPr id="7" name="Graphic 6" descr="Utenti">
            <a:extLst>
              <a:ext uri="{FF2B5EF4-FFF2-40B4-BE49-F238E27FC236}">
                <a16:creationId xmlns:a16="http://schemas.microsoft.com/office/drawing/2014/main" id="{1C6FF44A-BDA6-919B-2CF0-9A05FD04EB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05256" y="1230863"/>
            <a:ext cx="4414438" cy="4414438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318D5B-1681-FA36-0A96-5BF6459A6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2538919"/>
            <a:ext cx="5441004" cy="349612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it-IT" sz="2000" b="1" dirty="0">
                <a:solidFill>
                  <a:srgbClr val="0070C0"/>
                </a:solidFill>
              </a:rPr>
              <a:t>La sua implementazione efficace richiede</a:t>
            </a:r>
          </a:p>
          <a:p>
            <a:pPr marL="0" lvl="0" indent="0">
              <a:buNone/>
            </a:pPr>
            <a:endParaRPr lang="it-IT" sz="2000" b="1" dirty="0">
              <a:solidFill>
                <a:srgbClr val="0070C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it-IT" b="1" dirty="0">
                <a:solidFill>
                  <a:srgbClr val="0070C0"/>
                </a:solidFill>
              </a:rPr>
              <a:t>PIANIFICAZIONE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it-IT" b="1" dirty="0">
                <a:solidFill>
                  <a:srgbClr val="0070C0"/>
                </a:solidFill>
              </a:rPr>
              <a:t>COLLABORAZIONE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it-IT" b="1" dirty="0">
                <a:solidFill>
                  <a:srgbClr val="0070C0"/>
                </a:solidFill>
              </a:rPr>
              <a:t>UN FOCUS COSTANTE SUL MIGIORAMENTO DEI RISULTATI PER I PAZIENTI/UTENTI E LA COMUNITA’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673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EC7E010-C712-408D-9787-0842AFC9F4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it-IT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503FCEF-A9BA-4991-9220-E36615FB8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664D085-C814-4D74-BCE0-2059F0DC0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A5539E-D8B4-4F5A-B46F-C304F5D7A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2F9EF6-F286-3C74-07EA-51CB0D7C7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 defTabSz="868680">
              <a:spcBef>
                <a:spcPts val="855"/>
              </a:spcBef>
              <a:buNone/>
            </a:pPr>
            <a:endParaRPr lang="it-IT" sz="3600" b="1" kern="1200" dirty="0">
              <a:solidFill>
                <a:srgbClr val="006699"/>
              </a:solidFill>
              <a:latin typeface="+mn-lt"/>
              <a:ea typeface="+mn-lt"/>
              <a:cs typeface="+mn-lt"/>
            </a:endParaRPr>
          </a:p>
          <a:p>
            <a:pPr marL="0" indent="0" algn="ctr" defTabSz="868680">
              <a:spcBef>
                <a:spcPts val="855"/>
              </a:spcBef>
              <a:buNone/>
            </a:pPr>
            <a:endParaRPr lang="it-IT" sz="3600" b="1" dirty="0">
              <a:solidFill>
                <a:srgbClr val="006699"/>
              </a:solidFill>
              <a:ea typeface="+mn-lt"/>
              <a:cs typeface="+mn-lt"/>
            </a:endParaRPr>
          </a:p>
          <a:p>
            <a:pPr marL="0" indent="0" algn="ctr" defTabSz="868680">
              <a:spcBef>
                <a:spcPts val="855"/>
              </a:spcBef>
              <a:buNone/>
            </a:pPr>
            <a:r>
              <a:rPr lang="it-IT" sz="3600" b="1" kern="1200" dirty="0">
                <a:solidFill>
                  <a:srgbClr val="006699"/>
                </a:solidFill>
                <a:latin typeface="+mn-lt"/>
                <a:ea typeface="+mn-lt"/>
                <a:cs typeface="+mn-lt"/>
              </a:rPr>
              <a:t>Convenzione Agenas - </a:t>
            </a:r>
            <a:r>
              <a:rPr lang="it-IT" sz="3600" b="1" kern="1200" dirty="0" err="1">
                <a:solidFill>
                  <a:srgbClr val="006699"/>
                </a:solidFill>
                <a:latin typeface="+mn-lt"/>
                <a:ea typeface="+mn-lt"/>
                <a:cs typeface="+mn-lt"/>
              </a:rPr>
              <a:t>Federsanità</a:t>
            </a:r>
            <a:r>
              <a:rPr lang="it-IT" sz="3600" b="1" kern="1200" dirty="0">
                <a:solidFill>
                  <a:srgbClr val="006699"/>
                </a:solidFill>
                <a:latin typeface="+mn-lt"/>
                <a:ea typeface="+mn-lt"/>
                <a:cs typeface="+mn-lt"/>
              </a:rPr>
              <a:t> - Anci </a:t>
            </a:r>
            <a:r>
              <a:rPr lang="it-IT" sz="2800" b="1" kern="1200" dirty="0">
                <a:solidFill>
                  <a:srgbClr val="006699"/>
                </a:solidFill>
                <a:latin typeface="+mn-lt"/>
                <a:ea typeface="+mn-lt"/>
                <a:cs typeface="+mn-lt"/>
              </a:rPr>
              <a:t>- </a:t>
            </a:r>
            <a:endParaRPr lang="it-IT" sz="2800" b="1" kern="1200" dirty="0">
              <a:solidFill>
                <a:srgbClr val="006699"/>
              </a:solidFill>
              <a:latin typeface="+mn-lt"/>
            </a:endParaRPr>
          </a:p>
          <a:p>
            <a:pPr marL="173355" indent="-173355" defTabSz="868680">
              <a:spcBef>
                <a:spcPts val="855"/>
              </a:spcBef>
              <a:buClr>
                <a:srgbClr val="262626"/>
              </a:buClr>
            </a:pPr>
            <a:endParaRPr lang="it-IT" sz="1330" dirty="0">
              <a:solidFill>
                <a:srgbClr val="000000"/>
              </a:solidFill>
              <a:ea typeface="+mn-lt"/>
              <a:cs typeface="+mn-lt"/>
            </a:endParaRPr>
          </a:p>
          <a:p>
            <a:pPr defTabSz="868680">
              <a:spcBef>
                <a:spcPts val="855"/>
              </a:spcBef>
              <a:buFont typeface="Gaegu Light" pitchFamily="2" charset="0"/>
              <a:buChar char="√"/>
            </a:pPr>
            <a:r>
              <a:rPr lang="it-IT" sz="2400" kern="1200" dirty="0">
                <a:solidFill>
                  <a:srgbClr val="585858"/>
                </a:solidFill>
                <a:latin typeface="+mn-lt"/>
                <a:ea typeface="+mn-lt"/>
                <a:cs typeface="+mn-lt"/>
              </a:rPr>
              <a:t>Costruire gradualmente un’azione sistematica per la raccolta e la diffusione di </a:t>
            </a:r>
            <a:r>
              <a:rPr lang="it-IT" sz="2400" kern="1200" dirty="0">
                <a:solidFill>
                  <a:srgbClr val="006699"/>
                </a:solidFill>
                <a:latin typeface="+mn-lt"/>
                <a:ea typeface="+mn-lt"/>
                <a:cs typeface="+mn-lt"/>
              </a:rPr>
              <a:t>esperienze efficaci </a:t>
            </a:r>
            <a:r>
              <a:rPr lang="it-IT" sz="2400" kern="1200" dirty="0">
                <a:solidFill>
                  <a:srgbClr val="585858"/>
                </a:solidFill>
                <a:latin typeface="+mn-lt"/>
                <a:ea typeface="+mn-lt"/>
                <a:cs typeface="+mn-lt"/>
              </a:rPr>
              <a:t>sull’integrazione.</a:t>
            </a:r>
            <a:endParaRPr lang="it-IT" sz="2400" kern="1200" dirty="0">
              <a:solidFill>
                <a:schemeClr val="tx1"/>
              </a:solidFill>
              <a:latin typeface="+mn-lt"/>
            </a:endParaRPr>
          </a:p>
          <a:p>
            <a:pPr defTabSz="868680">
              <a:spcBef>
                <a:spcPts val="855"/>
              </a:spcBef>
              <a:buFont typeface="Gaegu Light" pitchFamily="2" charset="0"/>
              <a:buChar char="√"/>
            </a:pPr>
            <a:r>
              <a:rPr lang="it-IT" sz="2400" kern="1200" dirty="0">
                <a:solidFill>
                  <a:srgbClr val="585858"/>
                </a:solidFill>
                <a:latin typeface="+mn-lt"/>
                <a:ea typeface="+mn-lt"/>
                <a:cs typeface="+mn-lt"/>
              </a:rPr>
              <a:t>Raccogliere tutti i migliori contributi dalla comunità scientifica,</a:t>
            </a:r>
            <a:endParaRPr lang="it-IT" sz="2400" kern="1200" dirty="0">
              <a:solidFill>
                <a:schemeClr val="tx1"/>
              </a:solidFill>
              <a:latin typeface="+mn-lt"/>
            </a:endParaRPr>
          </a:p>
          <a:p>
            <a:pPr defTabSz="868680">
              <a:spcBef>
                <a:spcPts val="855"/>
              </a:spcBef>
              <a:buFont typeface="Gaegu Light" pitchFamily="2" charset="0"/>
              <a:buChar char="√"/>
            </a:pPr>
            <a:r>
              <a:rPr lang="it-IT" sz="2400" kern="1200" dirty="0">
                <a:solidFill>
                  <a:srgbClr val="585858"/>
                </a:solidFill>
                <a:latin typeface="+mn-lt"/>
                <a:ea typeface="+mn-lt"/>
                <a:cs typeface="+mn-lt"/>
              </a:rPr>
              <a:t>orientati esplicitamente al sostegno delle </a:t>
            </a:r>
            <a:r>
              <a:rPr lang="it-IT" sz="2400" kern="1200" dirty="0">
                <a:solidFill>
                  <a:srgbClr val="006699"/>
                </a:solidFill>
                <a:latin typeface="+mn-lt"/>
                <a:ea typeface="+mn-lt"/>
                <a:cs typeface="+mn-lt"/>
              </a:rPr>
              <a:t>politiche pubbliche</a:t>
            </a:r>
            <a:r>
              <a:rPr lang="it-IT" sz="2400" kern="1200" dirty="0">
                <a:solidFill>
                  <a:srgbClr val="585858"/>
                </a:solidFill>
                <a:latin typeface="+mn-lt"/>
                <a:ea typeface="+mn-lt"/>
                <a:cs typeface="+mn-lt"/>
              </a:rPr>
              <a:t>.</a:t>
            </a:r>
            <a:endParaRPr lang="it-IT" sz="2400" kern="1200" dirty="0">
              <a:solidFill>
                <a:schemeClr val="tx1"/>
              </a:solidFill>
              <a:latin typeface="+mn-lt"/>
            </a:endParaRPr>
          </a:p>
          <a:p>
            <a:pPr defTabSz="868680">
              <a:spcBef>
                <a:spcPts val="855"/>
              </a:spcBef>
              <a:buFont typeface="Gaegu Light" pitchFamily="2" charset="0"/>
              <a:buChar char="√"/>
            </a:pPr>
            <a:r>
              <a:rPr lang="it-IT" sz="2400" kern="1200" dirty="0">
                <a:solidFill>
                  <a:srgbClr val="585858"/>
                </a:solidFill>
                <a:latin typeface="+mn-lt"/>
                <a:ea typeface="+mn-lt"/>
                <a:cs typeface="+mn-lt"/>
              </a:rPr>
              <a:t>Favorire la </a:t>
            </a:r>
            <a:r>
              <a:rPr lang="it-IT" sz="2400" kern="1200" dirty="0">
                <a:solidFill>
                  <a:srgbClr val="006699"/>
                </a:solidFill>
                <a:latin typeface="+mn-lt"/>
                <a:ea typeface="+mn-lt"/>
                <a:cs typeface="+mn-lt"/>
              </a:rPr>
              <a:t>contaminazione verso il cambiamento</a:t>
            </a:r>
            <a:r>
              <a:rPr lang="it-IT" sz="2400" kern="1200" dirty="0">
                <a:solidFill>
                  <a:srgbClr val="585858"/>
                </a:solidFill>
                <a:latin typeface="+mn-lt"/>
                <a:ea typeface="+mn-lt"/>
                <a:cs typeface="+mn-lt"/>
              </a:rPr>
              <a:t>.</a:t>
            </a:r>
            <a:endParaRPr lang="it-IT" sz="2400" kern="1200" dirty="0">
              <a:solidFill>
                <a:schemeClr val="tx1"/>
              </a:solidFill>
              <a:latin typeface="+mn-lt"/>
            </a:endParaRPr>
          </a:p>
          <a:p>
            <a:pPr>
              <a:buClr>
                <a:srgbClr val="262626"/>
              </a:buClr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5692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  <a:gs pos="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A742E9-0040-A1B8-3346-D8373609A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>
                <a:solidFill>
                  <a:srgbClr val="0070C0"/>
                </a:solidFill>
              </a:rPr>
              <a:t>COME?</a:t>
            </a:r>
            <a:br>
              <a:rPr lang="it-IT" b="1">
                <a:solidFill>
                  <a:srgbClr val="0070C0"/>
                </a:solidFill>
              </a:rPr>
            </a:b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85E62B-2D8F-2E8D-E21A-9C6F4BF96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1600" dirty="0"/>
              <a:t>PUNTANDO SULLA RACCOLTA DI QUELLE CHE SIAMO SOLITI DEFINIRE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it-IT" sz="1600" dirty="0"/>
              <a:t> </a:t>
            </a:r>
            <a:r>
              <a:rPr lang="it-IT" sz="2000" b="1" u="sng" dirty="0"/>
              <a:t>BUONE PRATICHE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1600" b="1" u="sng" dirty="0"/>
          </a:p>
          <a:p>
            <a:pPr>
              <a:buFont typeface="Wingdings" panose="05000000000000000000" pitchFamily="2" charset="2"/>
              <a:buChar char="Ø"/>
            </a:pPr>
            <a:endParaRPr lang="it-IT" sz="1600" b="1" u="sng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sz="1600" b="1" u="sng" dirty="0"/>
              <a:t>NON SONO QUALCOSA DI EFFETTUALE CHE PER MIMESI SI TRASFERISCON AD ALTRI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1600" b="1" u="sng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sz="1600" b="1" u="sng" dirty="0"/>
              <a:t>SONO COLLEGATE A INDICAZIONI NORMATIVE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1600" b="1" u="sng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sz="1600" b="1" u="sng" dirty="0"/>
              <a:t>DEVONO SVILUPPARE UN PENSIERO OPERATIVO</a:t>
            </a:r>
          </a:p>
        </p:txBody>
      </p:sp>
      <p:pic>
        <p:nvPicPr>
          <p:cNvPr id="5" name="Elemento grafico 4" descr="Freccia GIÙ con riempimento a tinta unita">
            <a:extLst>
              <a:ext uri="{FF2B5EF4-FFF2-40B4-BE49-F238E27FC236}">
                <a16:creationId xmlns:a16="http://schemas.microsoft.com/office/drawing/2014/main" id="{5FECD5B6-1881-492D-4F74-C0CB3E7097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44254" y="3048000"/>
            <a:ext cx="914400" cy="647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669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F70F02-B662-0BF1-708A-7B4F8F0DF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COME?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0324D4-CA11-6FF7-8DAA-4C9E99996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sz="2000" b="1" dirty="0"/>
              <a:t>2 LINEE DI LAVORO</a:t>
            </a:r>
          </a:p>
          <a:p>
            <a:pPr marL="0" indent="0">
              <a:buNone/>
            </a:pPr>
            <a:endParaRPr lang="it-IT" sz="18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sz="1800" dirty="0"/>
              <a:t>RACCOLTA DELLE ESPERIENZE/BUONE PRATICHE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dirty="0"/>
              <a:t>PER FORMARE UNA SORTA DI ARCHIVIO (</a:t>
            </a:r>
            <a:r>
              <a:rPr lang="it-IT" sz="1800" b="1" u="sng" dirty="0"/>
              <a:t>BIBLIOTECA </a:t>
            </a:r>
            <a:r>
              <a:rPr lang="it-IT" sz="1800" dirty="0"/>
              <a:t>CHE SI FORMA)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dirty="0"/>
              <a:t>MA SOPRATTUTTO </a:t>
            </a:r>
            <a:r>
              <a:rPr lang="it-IT" sz="1800" b="1" u="sng" dirty="0"/>
              <a:t>RAGIONANDO</a:t>
            </a:r>
            <a:r>
              <a:rPr lang="it-IT" sz="1800" dirty="0"/>
              <a:t> SU DI ESSE</a:t>
            </a:r>
          </a:p>
        </p:txBody>
      </p:sp>
    </p:spTree>
    <p:extLst>
      <p:ext uri="{BB962C8B-B14F-4D97-AF65-F5344CB8AC3E}">
        <p14:creationId xmlns:p14="http://schemas.microsoft.com/office/powerpoint/2010/main" val="2268970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769C73-2965-FA16-6A64-F081F67873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542B515-5FFF-6DE9-F371-7B9A8616E2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585D5A39-AB51-2C35-D370-217324289F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360" y="568960"/>
            <a:ext cx="10952480" cy="5781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1103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Sagona Extra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agona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0</TotalTime>
  <Words>428</Words>
  <Application>Microsoft Office PowerPoint</Application>
  <PresentationFormat>Widescreen</PresentationFormat>
  <Paragraphs>55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9" baseType="lpstr">
      <vt:lpstr>Arial Black</vt:lpstr>
      <vt:lpstr>Arial Narrow</vt:lpstr>
      <vt:lpstr>Calibri</vt:lpstr>
      <vt:lpstr>Gaegu Light</vt:lpstr>
      <vt:lpstr>Garamond</vt:lpstr>
      <vt:lpstr>Sagona Book</vt:lpstr>
      <vt:lpstr>Sagona ExtraLight</vt:lpstr>
      <vt:lpstr>Wingdings</vt:lpstr>
      <vt:lpstr>SavonVTI</vt:lpstr>
      <vt:lpstr>LABORATORIO TERRITORIALE PIEMONTE/VALLE D'AOSTA  NoVARA 19 OTTOBRE 2023 </vt:lpstr>
      <vt:lpstr>Presentazione standard di PowerPoint</vt:lpstr>
      <vt:lpstr>VALORI</vt:lpstr>
      <vt:lpstr>Presentazione standard di PowerPoint</vt:lpstr>
      <vt:lpstr>Nonostante queste criticità,  l'integrazione socio-sanitaria è vista come un obiettivo importante per migliorare la qualità dell'assistenza e ottimizzare le risorse nel settore della salute e dei servizi sociali </vt:lpstr>
      <vt:lpstr>Presentazione standard di PowerPoint</vt:lpstr>
      <vt:lpstr>COME? </vt:lpstr>
      <vt:lpstr>COME?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Mara Begheldo</dc:creator>
  <cp:lastModifiedBy>Mara  Begheldo</cp:lastModifiedBy>
  <cp:revision>126</cp:revision>
  <dcterms:created xsi:type="dcterms:W3CDTF">2023-10-10T09:00:34Z</dcterms:created>
  <dcterms:modified xsi:type="dcterms:W3CDTF">2023-10-18T21:03:49Z</dcterms:modified>
</cp:coreProperties>
</file>