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84" r:id="rId3"/>
    <p:sldId id="281" r:id="rId4"/>
    <p:sldId id="286" r:id="rId5"/>
    <p:sldId id="280" r:id="rId6"/>
    <p:sldId id="282" r:id="rId7"/>
    <p:sldId id="283" r:id="rId8"/>
    <p:sldId id="288" r:id="rId9"/>
    <p:sldId id="287" r:id="rId10"/>
    <p:sldId id="302" r:id="rId11"/>
    <p:sldId id="290" r:id="rId12"/>
    <p:sldId id="305" r:id="rId13"/>
    <p:sldId id="289" r:id="rId14"/>
    <p:sldId id="294" r:id="rId15"/>
    <p:sldId id="295" r:id="rId16"/>
    <p:sldId id="296" r:id="rId17"/>
    <p:sldId id="298" r:id="rId18"/>
    <p:sldId id="303" r:id="rId19"/>
    <p:sldId id="291" r:id="rId20"/>
    <p:sldId id="304" r:id="rId21"/>
  </p:sldIdLst>
  <p:sldSz cx="12188825" cy="6858000"/>
  <p:notesSz cx="9926638" cy="6858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59" d="100"/>
          <a:sy n="59" d="100"/>
        </p:scale>
        <p:origin x="82" y="485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14"/>
      </p:cViewPr>
      <p:guideLst>
        <p:guide orient="horz" pos="21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E5AF7-B8AE-4299-B072-D7175773272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FE138A-EE7A-4B04-85B1-AE4F3C10F3A4}">
      <dgm:prSet phldrT="[Testo]" phldr="0"/>
      <dgm:spPr/>
      <dgm:t>
        <a:bodyPr/>
        <a:lstStyle/>
        <a:p>
          <a:r>
            <a:rPr lang="it-IT" dirty="0">
              <a:latin typeface="Segoe UI Light"/>
              <a:cs typeface="Segoe UI Light"/>
            </a:rPr>
            <a:t>  </a:t>
          </a:r>
          <a:r>
            <a:rPr lang="it-IT" dirty="0">
              <a:solidFill>
                <a:srgbClr val="0070C0"/>
              </a:solidFill>
              <a:latin typeface="Segoe UI Light"/>
              <a:cs typeface="Segoe UI Light"/>
            </a:rPr>
            <a:t>1° FASE</a:t>
          </a:r>
        </a:p>
      </dgm:t>
    </dgm:pt>
    <dgm:pt modelId="{1A605AE7-490D-4402-A134-274442EA3F5A}" type="parTrans" cxnId="{38DA4ACF-14F1-4A1C-92FF-B10D47E0B989}">
      <dgm:prSet/>
      <dgm:spPr/>
      <dgm:t>
        <a:bodyPr/>
        <a:lstStyle/>
        <a:p>
          <a:endParaRPr lang="it-IT"/>
        </a:p>
      </dgm:t>
    </dgm:pt>
    <dgm:pt modelId="{64F16C16-9772-4699-AFC8-A3F1B4ABCA5E}" type="sibTrans" cxnId="{38DA4ACF-14F1-4A1C-92FF-B10D47E0B989}">
      <dgm:prSet/>
      <dgm:spPr/>
      <dgm:t>
        <a:bodyPr/>
        <a:lstStyle/>
        <a:p>
          <a:endParaRPr lang="it-IT"/>
        </a:p>
      </dgm:t>
    </dgm:pt>
    <dgm:pt modelId="{6CBC3BE0-B2BF-4F35-BD3D-FE57197D73D6}">
      <dgm:prSet phldrT="[Testo]" phldr="0"/>
      <dgm:spPr/>
      <dgm:t>
        <a:bodyPr/>
        <a:lstStyle/>
        <a:p>
          <a:r>
            <a:rPr lang="it-IT" dirty="0">
              <a:latin typeface="Segoe UI Light"/>
              <a:cs typeface="Segoe UI Light"/>
            </a:rPr>
            <a:t>PLENARIA</a:t>
          </a:r>
        </a:p>
      </dgm:t>
    </dgm:pt>
    <dgm:pt modelId="{B96BD9DF-AC0B-47D2-973D-9B827F70B703}" type="parTrans" cxnId="{E085E927-BD4A-46B6-B720-8A4B564949C6}">
      <dgm:prSet/>
      <dgm:spPr/>
      <dgm:t>
        <a:bodyPr/>
        <a:lstStyle/>
        <a:p>
          <a:endParaRPr lang="it-IT"/>
        </a:p>
      </dgm:t>
    </dgm:pt>
    <dgm:pt modelId="{569E2C27-11CE-4DA6-A391-0689D20318A3}" type="sibTrans" cxnId="{E085E927-BD4A-46B6-B720-8A4B564949C6}">
      <dgm:prSet/>
      <dgm:spPr/>
      <dgm:t>
        <a:bodyPr/>
        <a:lstStyle/>
        <a:p>
          <a:endParaRPr lang="it-IT"/>
        </a:p>
      </dgm:t>
    </dgm:pt>
    <dgm:pt modelId="{CB5D57C7-8C26-4CFF-8125-6F99CFC14BFE}">
      <dgm:prSet phldrT="[Testo]" phldr="0"/>
      <dgm:spPr/>
      <dgm:t>
        <a:bodyPr/>
        <a:lstStyle/>
        <a:p>
          <a:r>
            <a:rPr lang="it-IT" dirty="0">
              <a:solidFill>
                <a:srgbClr val="0070C0"/>
              </a:solidFill>
              <a:latin typeface="Segoe UI Light"/>
              <a:cs typeface="Segoe UI Light"/>
            </a:rPr>
            <a:t>2 FASE</a:t>
          </a:r>
        </a:p>
      </dgm:t>
    </dgm:pt>
    <dgm:pt modelId="{4CA05817-2FDB-4B39-BB01-F7CB2C7B9615}" type="parTrans" cxnId="{E102B794-DFF0-4DAC-B7C0-C46FC98D5DE8}">
      <dgm:prSet/>
      <dgm:spPr/>
      <dgm:t>
        <a:bodyPr/>
        <a:lstStyle/>
        <a:p>
          <a:endParaRPr lang="it-IT"/>
        </a:p>
      </dgm:t>
    </dgm:pt>
    <dgm:pt modelId="{F358E970-DE27-4C30-8A19-87E1227455CA}" type="sibTrans" cxnId="{E102B794-DFF0-4DAC-B7C0-C46FC98D5DE8}">
      <dgm:prSet/>
      <dgm:spPr/>
      <dgm:t>
        <a:bodyPr/>
        <a:lstStyle/>
        <a:p>
          <a:endParaRPr lang="it-IT"/>
        </a:p>
      </dgm:t>
    </dgm:pt>
    <dgm:pt modelId="{8B2F37A8-A732-4AAB-A1B1-4FEF586C79D4}">
      <dgm:prSet phldrT="[Testo]" phldr="0"/>
      <dgm:spPr/>
      <dgm:t>
        <a:bodyPr/>
        <a:lstStyle/>
        <a:p>
          <a:r>
            <a:rPr lang="it-IT" b="1" dirty="0">
              <a:solidFill>
                <a:srgbClr val="0070C0"/>
              </a:solidFill>
              <a:latin typeface="Segoe UI Light"/>
              <a:cs typeface="Segoe UI Light"/>
            </a:rPr>
            <a:t>FASE INTERMEDIA</a:t>
          </a:r>
        </a:p>
      </dgm:t>
    </dgm:pt>
    <dgm:pt modelId="{9A171DF7-E9D0-4BFB-8974-C2D626FD9310}" type="parTrans" cxnId="{41C1EC9B-4CEB-477A-BFAC-3DD2FDE28291}">
      <dgm:prSet/>
      <dgm:spPr/>
      <dgm:t>
        <a:bodyPr/>
        <a:lstStyle/>
        <a:p>
          <a:endParaRPr lang="it-IT"/>
        </a:p>
      </dgm:t>
    </dgm:pt>
    <dgm:pt modelId="{B6F94816-F0D2-4101-8DE6-6B1B4E4B1DBF}" type="sibTrans" cxnId="{41C1EC9B-4CEB-477A-BFAC-3DD2FDE28291}">
      <dgm:prSet/>
      <dgm:spPr/>
      <dgm:t>
        <a:bodyPr/>
        <a:lstStyle/>
        <a:p>
          <a:endParaRPr lang="it-IT"/>
        </a:p>
      </dgm:t>
    </dgm:pt>
    <dgm:pt modelId="{73858976-5FEA-4A32-9EB3-794EBAEB9CC3}">
      <dgm:prSet phldrT="[Testo]"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08/11</a:t>
          </a:r>
        </a:p>
      </dgm:t>
    </dgm:pt>
    <dgm:pt modelId="{6D43ACC9-6C94-4D4A-B745-A5E8BCAC8328}" type="parTrans" cxnId="{8DE4E577-5728-4E4F-A346-9D5B2AFC78FF}">
      <dgm:prSet/>
      <dgm:spPr/>
      <dgm:t>
        <a:bodyPr/>
        <a:lstStyle/>
        <a:p>
          <a:endParaRPr lang="it-IT"/>
        </a:p>
      </dgm:t>
    </dgm:pt>
    <dgm:pt modelId="{4C233C97-AA82-406C-8851-7FA8A591CA66}" type="sibTrans" cxnId="{8DE4E577-5728-4E4F-A346-9D5B2AFC78FF}">
      <dgm:prSet/>
      <dgm:spPr/>
      <dgm:t>
        <a:bodyPr/>
        <a:lstStyle/>
        <a:p>
          <a:endParaRPr lang="it-IT"/>
        </a:p>
      </dgm:t>
    </dgm:pt>
    <dgm:pt modelId="{7EBBED90-A139-47AF-9526-8D9221753324}">
      <dgm:prSet phldr="0"/>
      <dgm:spPr/>
      <dgm:t>
        <a:bodyPr/>
        <a:lstStyle/>
        <a:p>
          <a:r>
            <a:rPr lang="it-IT" b="0" dirty="0">
              <a:latin typeface="Segoe UI Light"/>
              <a:cs typeface="Segoe UI Light"/>
            </a:rPr>
            <a:t>3/10/22</a:t>
          </a:r>
          <a:endParaRPr lang="it-IT" b="1" dirty="0">
            <a:latin typeface="Segoe UI Light"/>
            <a:cs typeface="Segoe UI Light"/>
          </a:endParaRPr>
        </a:p>
      </dgm:t>
    </dgm:pt>
    <dgm:pt modelId="{6E3EA019-A246-4AAA-8A18-079E20FA4852}" type="parTrans" cxnId="{5B233322-1941-4705-BF35-6C4BF72D9863}">
      <dgm:prSet/>
      <dgm:spPr/>
    </dgm:pt>
    <dgm:pt modelId="{9F9A3F74-E2BE-43C4-9EF0-70376738AC22}" type="sibTrans" cxnId="{5B233322-1941-4705-BF35-6C4BF72D9863}">
      <dgm:prSet/>
      <dgm:spPr/>
    </dgm:pt>
    <dgm:pt modelId="{580471EF-01C5-448A-A415-2384EC6D6B17}">
      <dgm:prSet phldr="0"/>
      <dgm:spPr/>
      <dgm:t>
        <a:bodyPr/>
        <a:lstStyle/>
        <a:p>
          <a:r>
            <a:rPr lang="it-IT" dirty="0">
              <a:latin typeface="Segoe UI Light"/>
              <a:cs typeface="Segoe UI Light"/>
            </a:rPr>
            <a:t>DAL 11/10 AL 07/11</a:t>
          </a:r>
        </a:p>
      </dgm:t>
    </dgm:pt>
    <dgm:pt modelId="{0C44051E-8D18-43E5-AD33-75EDA03BA938}" type="parTrans" cxnId="{2CE980B0-473E-403F-861A-77A5F3D0801F}">
      <dgm:prSet/>
      <dgm:spPr/>
    </dgm:pt>
    <dgm:pt modelId="{2CC1E79B-2101-450A-9921-1F56D3AB48AD}" type="sibTrans" cxnId="{2CE980B0-473E-403F-861A-77A5F3D0801F}">
      <dgm:prSet/>
      <dgm:spPr/>
    </dgm:pt>
    <dgm:pt modelId="{C09332F7-8223-4B17-A759-BB621075EC92}">
      <dgm:prSet phldr="0"/>
      <dgm:spPr/>
      <dgm:t>
        <a:bodyPr/>
        <a:lstStyle/>
        <a:p>
          <a:r>
            <a:rPr lang="it-IT" dirty="0">
              <a:latin typeface="Segoe UI Light"/>
              <a:cs typeface="Segoe UI Light"/>
            </a:rPr>
            <a:t>2 SOTTOGRUPPI</a:t>
          </a:r>
        </a:p>
      </dgm:t>
    </dgm:pt>
    <dgm:pt modelId="{A5F7AE29-DFBA-40A1-AC85-03A3BE1A216A}" type="parTrans" cxnId="{1152889A-F5C4-4F12-9FAC-7868036822C8}">
      <dgm:prSet/>
      <dgm:spPr/>
    </dgm:pt>
    <dgm:pt modelId="{02AD7998-C0D5-4C44-A79A-E5AAC6D8D82D}" type="sibTrans" cxnId="{1152889A-F5C4-4F12-9FAC-7868036822C8}">
      <dgm:prSet/>
      <dgm:spPr/>
    </dgm:pt>
    <dgm:pt modelId="{5662A498-E95F-4B68-A8DB-3C3047F19EB2}">
      <dgm:prSet phldr="0"/>
      <dgm:spPr/>
      <dgm:t>
        <a:bodyPr/>
        <a:lstStyle/>
        <a:p>
          <a:r>
            <a:rPr lang="it-IT" i="1" dirty="0">
              <a:latin typeface="Segoe UI Light"/>
              <a:cs typeface="Segoe UI Light"/>
            </a:rPr>
            <a:t>Revisione dei singoli processi esistenti con integrazione </a:t>
          </a:r>
        </a:p>
      </dgm:t>
    </dgm:pt>
    <dgm:pt modelId="{7AAE34DF-5AF4-43F6-8440-222ACB28E740}" type="parTrans" cxnId="{6D600690-47AF-482F-9869-DDE192692044}">
      <dgm:prSet/>
      <dgm:spPr/>
    </dgm:pt>
    <dgm:pt modelId="{2471D273-B483-4783-BE26-91A9806A38D2}" type="sibTrans" cxnId="{6D600690-47AF-482F-9869-DDE192692044}">
      <dgm:prSet/>
      <dgm:spPr/>
    </dgm:pt>
    <dgm:pt modelId="{1A19A791-11C0-4E16-8D93-A00D70D7B3BD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Definizione piano revisione processi esistenti</a:t>
          </a:r>
        </a:p>
      </dgm:t>
    </dgm:pt>
    <dgm:pt modelId="{743A01E8-8E80-4CD9-8D98-2FB549972788}" type="parTrans" cxnId="{785829D4-4CEE-413F-B972-276985FE528C}">
      <dgm:prSet/>
      <dgm:spPr/>
    </dgm:pt>
    <dgm:pt modelId="{95033D73-7339-44E2-8AFB-659DFAE751AA}" type="sibTrans" cxnId="{785829D4-4CEE-413F-B972-276985FE528C}">
      <dgm:prSet/>
      <dgm:spPr/>
    </dgm:pt>
    <dgm:pt modelId="{6B9449C2-EEEA-4B01-B59D-F04DEE0F66E2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Valutazione intermedia del percorso di progettazione</a:t>
          </a:r>
        </a:p>
      </dgm:t>
    </dgm:pt>
    <dgm:pt modelId="{88D445C1-E306-4147-9B0B-BA547E0EF0A6}" type="parTrans" cxnId="{D2EC0093-FF45-4632-BFE6-D78CE44BC096}">
      <dgm:prSet/>
      <dgm:spPr/>
    </dgm:pt>
    <dgm:pt modelId="{5E984ED1-21E5-498D-937D-D4F6568ADEAB}" type="sibTrans" cxnId="{D2EC0093-FF45-4632-BFE6-D78CE44BC096}">
      <dgm:prSet/>
      <dgm:spPr/>
    </dgm:pt>
    <dgm:pt modelId="{AA386253-9A34-4AB5-A9DA-88F0A5E7F869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PLENARIA</a:t>
          </a:r>
        </a:p>
      </dgm:t>
    </dgm:pt>
    <dgm:pt modelId="{7EB24C86-F13B-4884-8A91-93EF4886F96D}" type="parTrans" cxnId="{2F88BFE3-ACC1-441A-A1C2-784E130B55E2}">
      <dgm:prSet/>
      <dgm:spPr/>
    </dgm:pt>
    <dgm:pt modelId="{016AB24C-73A6-4A77-A33E-94AC1C1160C6}" type="sibTrans" cxnId="{2F88BFE3-ACC1-441A-A1C2-784E130B55E2}">
      <dgm:prSet/>
      <dgm:spPr/>
    </dgm:pt>
    <dgm:pt modelId="{5D2E5666-1A5D-4BC2-96B1-EE653B8803BD}">
      <dgm:prSet phldr="0"/>
      <dgm:spPr/>
      <dgm:t>
        <a:bodyPr/>
        <a:lstStyle/>
        <a:p>
          <a:r>
            <a:rPr lang="it-IT" b="1" dirty="0">
              <a:solidFill>
                <a:srgbClr val="0070C0"/>
              </a:solidFill>
              <a:latin typeface="Segoe UI Light"/>
              <a:cs typeface="Segoe UI Light"/>
            </a:rPr>
            <a:t>3 FASE</a:t>
          </a:r>
        </a:p>
      </dgm:t>
    </dgm:pt>
    <dgm:pt modelId="{1D4ADDEB-7AB7-49AC-9294-18FB78240BFA}" type="parTrans" cxnId="{13EF821D-E096-47E3-9E83-37AF3F6F6DDC}">
      <dgm:prSet/>
      <dgm:spPr/>
    </dgm:pt>
    <dgm:pt modelId="{F62C06F6-D713-4BA2-8CF6-0AE7E341A352}" type="sibTrans" cxnId="{13EF821D-E096-47E3-9E83-37AF3F6F6DDC}">
      <dgm:prSet/>
      <dgm:spPr/>
    </dgm:pt>
    <dgm:pt modelId="{2CEF6468-0568-4D70-9888-9F78C6796506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Da 15/11 al 05/12</a:t>
          </a:r>
        </a:p>
      </dgm:t>
    </dgm:pt>
    <dgm:pt modelId="{84FE0C46-DC8A-4126-B4D8-88EA551FEAA5}" type="parTrans" cxnId="{D8375F0A-8C65-4F7D-87E2-3CA520C5A717}">
      <dgm:prSet/>
      <dgm:spPr/>
    </dgm:pt>
    <dgm:pt modelId="{0BB6E386-DEDC-487C-8F1E-4FB6836734AD}" type="sibTrans" cxnId="{D8375F0A-8C65-4F7D-87E2-3CA520C5A717}">
      <dgm:prSet/>
      <dgm:spPr/>
    </dgm:pt>
    <dgm:pt modelId="{6DA23ED1-E6FA-49A7-A451-5258ADB4ED8D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Analisi criticità e ipotesi di soluzione</a:t>
          </a:r>
        </a:p>
      </dgm:t>
    </dgm:pt>
    <dgm:pt modelId="{A72AF27D-9A07-41BA-ACEC-4B8AE88A504F}" type="parTrans" cxnId="{39AD133B-5089-4505-8D76-244702B61716}">
      <dgm:prSet/>
      <dgm:spPr/>
    </dgm:pt>
    <dgm:pt modelId="{2711E58B-CB1F-4454-8D53-7063B9D5E7CC}" type="sibTrans" cxnId="{39AD133B-5089-4505-8D76-244702B61716}">
      <dgm:prSet/>
      <dgm:spPr/>
    </dgm:pt>
    <dgm:pt modelId="{4A67A4D8-01BD-4A93-9EAC-2B91AA77CEE0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2 SOTTOGRUPPI</a:t>
          </a:r>
        </a:p>
      </dgm:t>
    </dgm:pt>
    <dgm:pt modelId="{58A53B15-B1C1-4D53-BCB2-0F4C94E1E838}" type="parTrans" cxnId="{66D7313F-EB63-42CB-A1DA-6693567AB73B}">
      <dgm:prSet/>
      <dgm:spPr/>
    </dgm:pt>
    <dgm:pt modelId="{3061B543-067A-4080-A91A-060527A35032}" type="sibTrans" cxnId="{66D7313F-EB63-42CB-A1DA-6693567AB73B}">
      <dgm:prSet/>
      <dgm:spPr/>
    </dgm:pt>
    <dgm:pt modelId="{8A99205A-4100-4460-B878-0449A024F8DB}">
      <dgm:prSet phldr="0"/>
      <dgm:spPr/>
      <dgm:t>
        <a:bodyPr/>
        <a:lstStyle/>
        <a:p>
          <a:r>
            <a:rPr lang="it-IT" b="1" dirty="0">
              <a:solidFill>
                <a:srgbClr val="0070C0"/>
              </a:solidFill>
              <a:latin typeface="Segoe UI Light"/>
              <a:cs typeface="Segoe UI Light"/>
            </a:rPr>
            <a:t>4 FASE</a:t>
          </a:r>
        </a:p>
      </dgm:t>
    </dgm:pt>
    <dgm:pt modelId="{4C60E5A9-A15B-44EE-A7E5-F44F8CA7D7C1}" type="parTrans" cxnId="{64CECD89-DE0E-4EDF-BC70-CA76C55A7E73}">
      <dgm:prSet/>
      <dgm:spPr/>
    </dgm:pt>
    <dgm:pt modelId="{8E88E418-3BC6-4C9F-BD5B-A4D47357E638}" type="sibTrans" cxnId="{64CECD89-DE0E-4EDF-BC70-CA76C55A7E73}">
      <dgm:prSet/>
      <dgm:spPr/>
    </dgm:pt>
    <dgm:pt modelId="{52AFA676-1B59-470D-A6F4-7FDB690B15DA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6/12 </a:t>
          </a:r>
          <a:r>
            <a:rPr lang="it-IT" b="0" dirty="0">
              <a:latin typeface="Segoe UI Light"/>
              <a:cs typeface="Segoe UI Light"/>
            </a:rPr>
            <a:t>PLENARIA</a:t>
          </a:r>
          <a:endParaRPr lang="en-US" b="0" dirty="0">
            <a:latin typeface="Segoe UI Light"/>
            <a:cs typeface="Segoe UI Light"/>
          </a:endParaRPr>
        </a:p>
      </dgm:t>
    </dgm:pt>
    <dgm:pt modelId="{981DFAC7-8153-43C7-9A8B-89C840B81F07}" type="parTrans" cxnId="{FCDD68CD-9D50-4FC3-8C80-464975AA9299}">
      <dgm:prSet/>
      <dgm:spPr/>
    </dgm:pt>
    <dgm:pt modelId="{853900A1-F1DE-4ADA-BB03-81004952DE81}" type="sibTrans" cxnId="{FCDD68CD-9D50-4FC3-8C80-464975AA9299}">
      <dgm:prSet/>
      <dgm:spPr/>
    </dgm:pt>
    <dgm:pt modelId="{8A918337-6E73-4CC5-AECA-CF662342A9A0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Presentazione project work dei sottogruppi</a:t>
          </a:r>
        </a:p>
      </dgm:t>
    </dgm:pt>
    <dgm:pt modelId="{4AA3835D-5CCF-4398-82A4-950623755609}" type="parTrans" cxnId="{580E9FC2-37DD-4EC7-8E99-0351501BC430}">
      <dgm:prSet/>
      <dgm:spPr/>
    </dgm:pt>
    <dgm:pt modelId="{036C653E-2440-48E3-9556-CC6CA41BFE37}" type="sibTrans" cxnId="{580E9FC2-37DD-4EC7-8E99-0351501BC430}">
      <dgm:prSet/>
      <dgm:spPr/>
    </dgm:pt>
    <dgm:pt modelId="{21FD65F6-D383-49B7-9BE0-DB0009E5E93C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14/12 </a:t>
          </a:r>
          <a:r>
            <a:rPr lang="it-IT" b="0" dirty="0">
              <a:latin typeface="Segoe UI Light"/>
              <a:cs typeface="Segoe UI Light"/>
            </a:rPr>
            <a:t>PLENARIA</a:t>
          </a:r>
        </a:p>
      </dgm:t>
    </dgm:pt>
    <dgm:pt modelId="{61211B55-B7BE-4A7F-B381-65E135286CDC}" type="parTrans" cxnId="{DF7ED4DB-82B5-4AAA-8C07-E97D18DE6202}">
      <dgm:prSet/>
      <dgm:spPr/>
    </dgm:pt>
    <dgm:pt modelId="{0077BE62-20ED-40CC-BA41-AD2C8F146D24}" type="sibTrans" cxnId="{DF7ED4DB-82B5-4AAA-8C07-E97D18DE6202}">
      <dgm:prSet/>
      <dgm:spPr/>
    </dgm:pt>
    <dgm:pt modelId="{DD5919EE-DF3D-4CC6-A5F6-220E20C8127B}">
      <dgm:prSet phldr="0"/>
      <dgm:spPr/>
      <dgm:t>
        <a:bodyPr/>
        <a:lstStyle/>
        <a:p>
          <a:r>
            <a:rPr lang="it-IT" b="1" dirty="0">
              <a:latin typeface="Segoe UI Light"/>
              <a:cs typeface="Segoe UI Light"/>
            </a:rPr>
            <a:t>Sviluppo project work, stesura documento di revisione</a:t>
          </a:r>
        </a:p>
      </dgm:t>
    </dgm:pt>
    <dgm:pt modelId="{88808FAF-531B-4A9A-B566-5384BF7C2D6D}" type="parTrans" cxnId="{FDD61C47-CCB2-4598-B570-7C77BE8A6524}">
      <dgm:prSet/>
      <dgm:spPr/>
    </dgm:pt>
    <dgm:pt modelId="{4A069E06-68D6-4107-860F-263B7BD2D7B4}" type="sibTrans" cxnId="{FDD61C47-CCB2-4598-B570-7C77BE8A6524}">
      <dgm:prSet/>
      <dgm:spPr/>
    </dgm:pt>
    <dgm:pt modelId="{A4849363-61AF-4BFF-9074-B504C36C58BB}" type="pres">
      <dgm:prSet presAssocID="{50DE5AF7-B8AE-4299-B072-D717577327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F8D321B-DB02-4C4D-A2CB-5062C8BA048D}" type="pres">
      <dgm:prSet presAssocID="{C4FE138A-EE7A-4B04-85B1-AE4F3C10F3A4}" presName="composite" presStyleCnt="0"/>
      <dgm:spPr/>
    </dgm:pt>
    <dgm:pt modelId="{4AA8C654-3647-461D-88B7-C23762E40BAE}" type="pres">
      <dgm:prSet presAssocID="{C4FE138A-EE7A-4B04-85B1-AE4F3C10F3A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C86DD5-0C68-4A8F-A255-F6F50BE37F09}" type="pres">
      <dgm:prSet presAssocID="{C4FE138A-EE7A-4B04-85B1-AE4F3C10F3A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EFA832-D6A9-4924-8CAF-CE8D9FB67E2D}" type="pres">
      <dgm:prSet presAssocID="{64F16C16-9772-4699-AFC8-A3F1B4ABCA5E}" presName="sp" presStyleCnt="0"/>
      <dgm:spPr/>
    </dgm:pt>
    <dgm:pt modelId="{D77D59CF-95BF-453A-8A7B-F45368469727}" type="pres">
      <dgm:prSet presAssocID="{CB5D57C7-8C26-4CFF-8125-6F99CFC14BFE}" presName="composite" presStyleCnt="0"/>
      <dgm:spPr/>
    </dgm:pt>
    <dgm:pt modelId="{1ACA0D6E-3C2C-4E67-841C-557985A0F96F}" type="pres">
      <dgm:prSet presAssocID="{CB5D57C7-8C26-4CFF-8125-6F99CFC14BF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6BA8DF-F02E-418B-8C91-6F688781CE4B}" type="pres">
      <dgm:prSet presAssocID="{CB5D57C7-8C26-4CFF-8125-6F99CFC14BF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7275E6-BE41-4A24-A950-53846FDF8271}" type="pres">
      <dgm:prSet presAssocID="{F358E970-DE27-4C30-8A19-87E1227455CA}" presName="sp" presStyleCnt="0"/>
      <dgm:spPr/>
    </dgm:pt>
    <dgm:pt modelId="{F161046D-4917-4B26-8FA5-FC3E3929FC9E}" type="pres">
      <dgm:prSet presAssocID="{8B2F37A8-A732-4AAB-A1B1-4FEF586C79D4}" presName="composite" presStyleCnt="0"/>
      <dgm:spPr/>
    </dgm:pt>
    <dgm:pt modelId="{1CA09FA5-40D4-4217-A072-2C24B12DD7D8}" type="pres">
      <dgm:prSet presAssocID="{8B2F37A8-A732-4AAB-A1B1-4FEF586C79D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B529C2-4894-483B-9BB1-DA6F286FAB29}" type="pres">
      <dgm:prSet presAssocID="{8B2F37A8-A732-4AAB-A1B1-4FEF586C79D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0B9A27-4124-4790-AC5E-6DCD963C516F}" type="pres">
      <dgm:prSet presAssocID="{B6F94816-F0D2-4101-8DE6-6B1B4E4B1DBF}" presName="sp" presStyleCnt="0"/>
      <dgm:spPr/>
    </dgm:pt>
    <dgm:pt modelId="{91332B38-7B54-47FE-813F-BE1CD2BB8FD4}" type="pres">
      <dgm:prSet presAssocID="{5D2E5666-1A5D-4BC2-96B1-EE653B8803BD}" presName="composite" presStyleCnt="0"/>
      <dgm:spPr/>
    </dgm:pt>
    <dgm:pt modelId="{61846F53-365E-45BA-B067-E9AD2FA70C60}" type="pres">
      <dgm:prSet presAssocID="{5D2E5666-1A5D-4BC2-96B1-EE653B8803B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9CAC28-CA49-450D-B8E3-E43C116C3283}" type="pres">
      <dgm:prSet presAssocID="{5D2E5666-1A5D-4BC2-96B1-EE653B8803B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96236D-43CD-4DFB-9A15-635EA3349DD1}" type="pres">
      <dgm:prSet presAssocID="{F62C06F6-D713-4BA2-8CF6-0AE7E341A352}" presName="sp" presStyleCnt="0"/>
      <dgm:spPr/>
    </dgm:pt>
    <dgm:pt modelId="{8E6E3F85-BE52-4507-9D4E-AC3F1FC551E2}" type="pres">
      <dgm:prSet presAssocID="{8A99205A-4100-4460-B878-0449A024F8DB}" presName="composite" presStyleCnt="0"/>
      <dgm:spPr/>
    </dgm:pt>
    <dgm:pt modelId="{7FC6125C-5EDF-45F1-AEA9-0FAD9C08038B}" type="pres">
      <dgm:prSet presAssocID="{8A99205A-4100-4460-B878-0449A024F8D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7B3158-8964-42B5-9FF2-8D80C2690CBA}" type="pres">
      <dgm:prSet presAssocID="{8A99205A-4100-4460-B878-0449A024F8D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0C685DC-EFEC-493B-8207-04F2CAE1B74B}" type="presOf" srcId="{5D2E5666-1A5D-4BC2-96B1-EE653B8803BD}" destId="{61846F53-365E-45BA-B067-E9AD2FA70C60}" srcOrd="0" destOrd="0" presId="urn:microsoft.com/office/officeart/2005/8/layout/chevron2"/>
    <dgm:cxn modelId="{2F88BFE3-ACC1-441A-A1C2-784E130B55E2}" srcId="{8B2F37A8-A732-4AAB-A1B1-4FEF586C79D4}" destId="{AA386253-9A34-4AB5-A9DA-88F0A5E7F869}" srcOrd="2" destOrd="0" parTransId="{7EB24C86-F13B-4884-8A91-93EF4886F96D}" sibTransId="{016AB24C-73A6-4A77-A33E-94AC1C1160C6}"/>
    <dgm:cxn modelId="{0C5565B0-69E5-4A7D-8244-BA6055594ABA}" type="presOf" srcId="{5662A498-E95F-4B68-A8DB-3C3047F19EB2}" destId="{C76BA8DF-F02E-418B-8C91-6F688781CE4B}" srcOrd="0" destOrd="1" presId="urn:microsoft.com/office/officeart/2005/8/layout/chevron2"/>
    <dgm:cxn modelId="{FCDD68CD-9D50-4FC3-8C80-464975AA9299}" srcId="{8A99205A-4100-4460-B878-0449A024F8DB}" destId="{52AFA676-1B59-470D-A6F4-7FDB690B15DA}" srcOrd="0" destOrd="0" parTransId="{981DFAC7-8153-43C7-9A8B-89C840B81F07}" sibTransId="{853900A1-F1DE-4ADA-BB03-81004952DE81}"/>
    <dgm:cxn modelId="{BD048971-7A94-42EE-9450-B29012C7F23D}" type="presOf" srcId="{8B2F37A8-A732-4AAB-A1B1-4FEF586C79D4}" destId="{1CA09FA5-40D4-4217-A072-2C24B12DD7D8}" srcOrd="0" destOrd="0" presId="urn:microsoft.com/office/officeart/2005/8/layout/chevron2"/>
    <dgm:cxn modelId="{9D9C71CB-F35C-48B4-A46A-D14E44BB5D73}" type="presOf" srcId="{6B9449C2-EEEA-4B01-B59D-F04DEE0F66E2}" destId="{3CB529C2-4894-483B-9BB1-DA6F286FAB29}" srcOrd="0" destOrd="1" presId="urn:microsoft.com/office/officeart/2005/8/layout/chevron2"/>
    <dgm:cxn modelId="{8DE4E577-5728-4E4F-A346-9D5B2AFC78FF}" srcId="{8B2F37A8-A732-4AAB-A1B1-4FEF586C79D4}" destId="{73858976-5FEA-4A32-9EB3-794EBAEB9CC3}" srcOrd="0" destOrd="0" parTransId="{6D43ACC9-6C94-4D4A-B745-A5E8BCAC8328}" sibTransId="{4C233C97-AA82-406C-8851-7FA8A591CA66}"/>
    <dgm:cxn modelId="{5B233322-1941-4705-BF35-6C4BF72D9863}" srcId="{C4FE138A-EE7A-4B04-85B1-AE4F3C10F3A4}" destId="{7EBBED90-A139-47AF-9526-8D9221753324}" srcOrd="0" destOrd="0" parTransId="{6E3EA019-A246-4AAA-8A18-079E20FA4852}" sibTransId="{9F9A3F74-E2BE-43C4-9EF0-70376738AC22}"/>
    <dgm:cxn modelId="{A72C8DF9-7451-45E4-A1F1-6B838DB3A28D}" type="presOf" srcId="{8A918337-6E73-4CC5-AECA-CF662342A9A0}" destId="{4C7B3158-8964-42B5-9FF2-8D80C2690CBA}" srcOrd="0" destOrd="1" presId="urn:microsoft.com/office/officeart/2005/8/layout/chevron2"/>
    <dgm:cxn modelId="{39AD133B-5089-4505-8D76-244702B61716}" srcId="{5D2E5666-1A5D-4BC2-96B1-EE653B8803BD}" destId="{6DA23ED1-E6FA-49A7-A451-5258ADB4ED8D}" srcOrd="1" destOrd="0" parTransId="{A72AF27D-9A07-41BA-ACEC-4B8AE88A504F}" sibTransId="{2711E58B-CB1F-4454-8D53-7063B9D5E7CC}"/>
    <dgm:cxn modelId="{B067774B-0608-4B9A-8F9C-AB8481D06120}" type="presOf" srcId="{C4FE138A-EE7A-4B04-85B1-AE4F3C10F3A4}" destId="{4AA8C654-3647-461D-88B7-C23762E40BAE}" srcOrd="0" destOrd="0" presId="urn:microsoft.com/office/officeart/2005/8/layout/chevron2"/>
    <dgm:cxn modelId="{15CB0141-CAC2-4358-8EB1-68078BA15B92}" type="presOf" srcId="{6CBC3BE0-B2BF-4F35-BD3D-FE57197D73D6}" destId="{D0C86DD5-0C68-4A8F-A255-F6F50BE37F09}" srcOrd="0" destOrd="2" presId="urn:microsoft.com/office/officeart/2005/8/layout/chevron2"/>
    <dgm:cxn modelId="{0F33B1BC-0AB5-41C1-88BD-C0803E6AEB97}" type="presOf" srcId="{AA386253-9A34-4AB5-A9DA-88F0A5E7F869}" destId="{3CB529C2-4894-483B-9BB1-DA6F286FAB29}" srcOrd="0" destOrd="2" presId="urn:microsoft.com/office/officeart/2005/8/layout/chevron2"/>
    <dgm:cxn modelId="{7BCB6474-9337-445C-888C-0910F4287D95}" type="presOf" srcId="{6DA23ED1-E6FA-49A7-A451-5258ADB4ED8D}" destId="{FD9CAC28-CA49-450D-B8E3-E43C116C3283}" srcOrd="0" destOrd="1" presId="urn:microsoft.com/office/officeart/2005/8/layout/chevron2"/>
    <dgm:cxn modelId="{7C4E0575-0BCF-4788-9595-CAD51C9203DA}" type="presOf" srcId="{50DE5AF7-B8AE-4299-B072-D7175773272D}" destId="{A4849363-61AF-4BFF-9074-B504C36C58BB}" srcOrd="0" destOrd="0" presId="urn:microsoft.com/office/officeart/2005/8/layout/chevron2"/>
    <dgm:cxn modelId="{E085E927-BD4A-46B6-B720-8A4B564949C6}" srcId="{C4FE138A-EE7A-4B04-85B1-AE4F3C10F3A4}" destId="{6CBC3BE0-B2BF-4F35-BD3D-FE57197D73D6}" srcOrd="2" destOrd="0" parTransId="{B96BD9DF-AC0B-47D2-973D-9B827F70B703}" sibTransId="{569E2C27-11CE-4DA6-A391-0689D20318A3}"/>
    <dgm:cxn modelId="{366F25DB-87D1-4DF3-8CDA-B39ACC30B960}" type="presOf" srcId="{C09332F7-8223-4B17-A759-BB621075EC92}" destId="{C76BA8DF-F02E-418B-8C91-6F688781CE4B}" srcOrd="0" destOrd="2" presId="urn:microsoft.com/office/officeart/2005/8/layout/chevron2"/>
    <dgm:cxn modelId="{DADF9E96-2A3F-4FF9-AA4E-B6571757A005}" type="presOf" srcId="{52AFA676-1B59-470D-A6F4-7FDB690B15DA}" destId="{4C7B3158-8964-42B5-9FF2-8D80C2690CBA}" srcOrd="0" destOrd="0" presId="urn:microsoft.com/office/officeart/2005/8/layout/chevron2"/>
    <dgm:cxn modelId="{B9E4AC1B-5749-4A60-B44E-C0CC343F6B32}" type="presOf" srcId="{1A19A791-11C0-4E16-8D93-A00D70D7B3BD}" destId="{D0C86DD5-0C68-4A8F-A255-F6F50BE37F09}" srcOrd="0" destOrd="1" presId="urn:microsoft.com/office/officeart/2005/8/layout/chevron2"/>
    <dgm:cxn modelId="{2DF69619-6D3B-4ABE-83F3-51F5C2A762FF}" type="presOf" srcId="{DD5919EE-DF3D-4CC6-A5F6-220E20C8127B}" destId="{4C7B3158-8964-42B5-9FF2-8D80C2690CBA}" srcOrd="0" destOrd="3" presId="urn:microsoft.com/office/officeart/2005/8/layout/chevron2"/>
    <dgm:cxn modelId="{41C1EC9B-4CEB-477A-BFAC-3DD2FDE28291}" srcId="{50DE5AF7-B8AE-4299-B072-D7175773272D}" destId="{8B2F37A8-A732-4AAB-A1B1-4FEF586C79D4}" srcOrd="2" destOrd="0" parTransId="{9A171DF7-E9D0-4BFB-8974-C2D626FD9310}" sibTransId="{B6F94816-F0D2-4101-8DE6-6B1B4E4B1DBF}"/>
    <dgm:cxn modelId="{ED3101E1-2BE4-4FB6-8FEA-A6A16CA706F9}" type="presOf" srcId="{4A67A4D8-01BD-4A93-9EAC-2B91AA77CEE0}" destId="{FD9CAC28-CA49-450D-B8E3-E43C116C3283}" srcOrd="0" destOrd="2" presId="urn:microsoft.com/office/officeart/2005/8/layout/chevron2"/>
    <dgm:cxn modelId="{D8375F0A-8C65-4F7D-87E2-3CA520C5A717}" srcId="{5D2E5666-1A5D-4BC2-96B1-EE653B8803BD}" destId="{2CEF6468-0568-4D70-9888-9F78C6796506}" srcOrd="0" destOrd="0" parTransId="{84FE0C46-DC8A-4126-B4D8-88EA551FEAA5}" sibTransId="{0BB6E386-DEDC-487C-8F1E-4FB6836734AD}"/>
    <dgm:cxn modelId="{64CECD89-DE0E-4EDF-BC70-CA76C55A7E73}" srcId="{50DE5AF7-B8AE-4299-B072-D7175773272D}" destId="{8A99205A-4100-4460-B878-0449A024F8DB}" srcOrd="4" destOrd="0" parTransId="{4C60E5A9-A15B-44EE-A7E5-F44F8CA7D7C1}" sibTransId="{8E88E418-3BC6-4C9F-BD5B-A4D47357E638}"/>
    <dgm:cxn modelId="{580E9FC2-37DD-4EC7-8E99-0351501BC430}" srcId="{8A99205A-4100-4460-B878-0449A024F8DB}" destId="{8A918337-6E73-4CC5-AECA-CF662342A9A0}" srcOrd="1" destOrd="0" parTransId="{4AA3835D-5CCF-4398-82A4-950623755609}" sibTransId="{036C653E-2440-48E3-9556-CC6CA41BFE37}"/>
    <dgm:cxn modelId="{785829D4-4CEE-413F-B972-276985FE528C}" srcId="{C4FE138A-EE7A-4B04-85B1-AE4F3C10F3A4}" destId="{1A19A791-11C0-4E16-8D93-A00D70D7B3BD}" srcOrd="1" destOrd="0" parTransId="{743A01E8-8E80-4CD9-8D98-2FB549972788}" sibTransId="{95033D73-7339-44E2-8AFB-659DFAE751AA}"/>
    <dgm:cxn modelId="{D2EC0093-FF45-4632-BFE6-D78CE44BC096}" srcId="{8B2F37A8-A732-4AAB-A1B1-4FEF586C79D4}" destId="{6B9449C2-EEEA-4B01-B59D-F04DEE0F66E2}" srcOrd="1" destOrd="0" parTransId="{88D445C1-E306-4147-9B0B-BA547E0EF0A6}" sibTransId="{5E984ED1-21E5-498D-937D-D4F6568ADEAB}"/>
    <dgm:cxn modelId="{26F2F7C5-12B9-4D56-AB9E-920F82093689}" type="presOf" srcId="{8A99205A-4100-4460-B878-0449A024F8DB}" destId="{7FC6125C-5EDF-45F1-AEA9-0FAD9C08038B}" srcOrd="0" destOrd="0" presId="urn:microsoft.com/office/officeart/2005/8/layout/chevron2"/>
    <dgm:cxn modelId="{8982CB5C-1C9D-4CF3-9C77-160FA3D745AA}" type="presOf" srcId="{2CEF6468-0568-4D70-9888-9F78C6796506}" destId="{FD9CAC28-CA49-450D-B8E3-E43C116C3283}" srcOrd="0" destOrd="0" presId="urn:microsoft.com/office/officeart/2005/8/layout/chevron2"/>
    <dgm:cxn modelId="{78628399-D371-4A09-ADF2-39C43C8A1F3E}" type="presOf" srcId="{7EBBED90-A139-47AF-9526-8D9221753324}" destId="{D0C86DD5-0C68-4A8F-A255-F6F50BE37F09}" srcOrd="0" destOrd="0" presId="urn:microsoft.com/office/officeart/2005/8/layout/chevron2"/>
    <dgm:cxn modelId="{FDD61C47-CCB2-4598-B570-7C77BE8A6524}" srcId="{8A99205A-4100-4460-B878-0449A024F8DB}" destId="{DD5919EE-DF3D-4CC6-A5F6-220E20C8127B}" srcOrd="3" destOrd="0" parTransId="{88808FAF-531B-4A9A-B566-5384BF7C2D6D}" sibTransId="{4A069E06-68D6-4107-860F-263B7BD2D7B4}"/>
    <dgm:cxn modelId="{38DA4ACF-14F1-4A1C-92FF-B10D47E0B989}" srcId="{50DE5AF7-B8AE-4299-B072-D7175773272D}" destId="{C4FE138A-EE7A-4B04-85B1-AE4F3C10F3A4}" srcOrd="0" destOrd="0" parTransId="{1A605AE7-490D-4402-A134-274442EA3F5A}" sibTransId="{64F16C16-9772-4699-AFC8-A3F1B4ABCA5E}"/>
    <dgm:cxn modelId="{13EF821D-E096-47E3-9E83-37AF3F6F6DDC}" srcId="{50DE5AF7-B8AE-4299-B072-D7175773272D}" destId="{5D2E5666-1A5D-4BC2-96B1-EE653B8803BD}" srcOrd="3" destOrd="0" parTransId="{1D4ADDEB-7AB7-49AC-9294-18FB78240BFA}" sibTransId="{F62C06F6-D713-4BA2-8CF6-0AE7E341A352}"/>
    <dgm:cxn modelId="{6D600690-47AF-482F-9869-DDE192692044}" srcId="{CB5D57C7-8C26-4CFF-8125-6F99CFC14BFE}" destId="{5662A498-E95F-4B68-A8DB-3C3047F19EB2}" srcOrd="1" destOrd="0" parTransId="{7AAE34DF-5AF4-43F6-8440-222ACB28E740}" sibTransId="{2471D273-B483-4783-BE26-91A9806A38D2}"/>
    <dgm:cxn modelId="{2CE980B0-473E-403F-861A-77A5F3D0801F}" srcId="{CB5D57C7-8C26-4CFF-8125-6F99CFC14BFE}" destId="{580471EF-01C5-448A-A415-2384EC6D6B17}" srcOrd="0" destOrd="0" parTransId="{0C44051E-8D18-43E5-AD33-75EDA03BA938}" sibTransId="{2CC1E79B-2101-450A-9921-1F56D3AB48AD}"/>
    <dgm:cxn modelId="{E102B794-DFF0-4DAC-B7C0-C46FC98D5DE8}" srcId="{50DE5AF7-B8AE-4299-B072-D7175773272D}" destId="{CB5D57C7-8C26-4CFF-8125-6F99CFC14BFE}" srcOrd="1" destOrd="0" parTransId="{4CA05817-2FDB-4B39-BB01-F7CB2C7B9615}" sibTransId="{F358E970-DE27-4C30-8A19-87E1227455CA}"/>
    <dgm:cxn modelId="{68559785-7909-498C-B65C-6CDEF9C3EA55}" type="presOf" srcId="{CB5D57C7-8C26-4CFF-8125-6F99CFC14BFE}" destId="{1ACA0D6E-3C2C-4E67-841C-557985A0F96F}" srcOrd="0" destOrd="0" presId="urn:microsoft.com/office/officeart/2005/8/layout/chevron2"/>
    <dgm:cxn modelId="{1152889A-F5C4-4F12-9FAC-7868036822C8}" srcId="{CB5D57C7-8C26-4CFF-8125-6F99CFC14BFE}" destId="{C09332F7-8223-4B17-A759-BB621075EC92}" srcOrd="2" destOrd="0" parTransId="{A5F7AE29-DFBA-40A1-AC85-03A3BE1A216A}" sibTransId="{02AD7998-C0D5-4C44-A79A-E5AAC6D8D82D}"/>
    <dgm:cxn modelId="{1463643B-9C42-489C-819D-BD9629E7F7E7}" type="presOf" srcId="{21FD65F6-D383-49B7-9BE0-DB0009E5E93C}" destId="{4C7B3158-8964-42B5-9FF2-8D80C2690CBA}" srcOrd="0" destOrd="2" presId="urn:microsoft.com/office/officeart/2005/8/layout/chevron2"/>
    <dgm:cxn modelId="{B8C9C9F0-F620-44CB-BF87-9F4D3B90D575}" type="presOf" srcId="{580471EF-01C5-448A-A415-2384EC6D6B17}" destId="{C76BA8DF-F02E-418B-8C91-6F688781CE4B}" srcOrd="0" destOrd="0" presId="urn:microsoft.com/office/officeart/2005/8/layout/chevron2"/>
    <dgm:cxn modelId="{1FDB0134-C998-4DF1-ADF7-6295466E61A4}" type="presOf" srcId="{73858976-5FEA-4A32-9EB3-794EBAEB9CC3}" destId="{3CB529C2-4894-483B-9BB1-DA6F286FAB29}" srcOrd="0" destOrd="0" presId="urn:microsoft.com/office/officeart/2005/8/layout/chevron2"/>
    <dgm:cxn modelId="{66D7313F-EB63-42CB-A1DA-6693567AB73B}" srcId="{5D2E5666-1A5D-4BC2-96B1-EE653B8803BD}" destId="{4A67A4D8-01BD-4A93-9EAC-2B91AA77CEE0}" srcOrd="2" destOrd="0" parTransId="{58A53B15-B1C1-4D53-BCB2-0F4C94E1E838}" sibTransId="{3061B543-067A-4080-A91A-060527A35032}"/>
    <dgm:cxn modelId="{DF7ED4DB-82B5-4AAA-8C07-E97D18DE6202}" srcId="{8A99205A-4100-4460-B878-0449A024F8DB}" destId="{21FD65F6-D383-49B7-9BE0-DB0009E5E93C}" srcOrd="2" destOrd="0" parTransId="{61211B55-B7BE-4A7F-B381-65E135286CDC}" sibTransId="{0077BE62-20ED-40CC-BA41-AD2C8F146D24}"/>
    <dgm:cxn modelId="{E4F4F63E-C549-452C-9EAA-7538D7AF1322}" type="presParOf" srcId="{A4849363-61AF-4BFF-9074-B504C36C58BB}" destId="{9F8D321B-DB02-4C4D-A2CB-5062C8BA048D}" srcOrd="0" destOrd="0" presId="urn:microsoft.com/office/officeart/2005/8/layout/chevron2"/>
    <dgm:cxn modelId="{BFB4BC6A-3A24-4D4A-B582-D1A125B2DE35}" type="presParOf" srcId="{9F8D321B-DB02-4C4D-A2CB-5062C8BA048D}" destId="{4AA8C654-3647-461D-88B7-C23762E40BAE}" srcOrd="0" destOrd="0" presId="urn:microsoft.com/office/officeart/2005/8/layout/chevron2"/>
    <dgm:cxn modelId="{B84B2C78-E3E5-4CE4-8BB5-AE56C2A2E94A}" type="presParOf" srcId="{9F8D321B-DB02-4C4D-A2CB-5062C8BA048D}" destId="{D0C86DD5-0C68-4A8F-A255-F6F50BE37F09}" srcOrd="1" destOrd="0" presId="urn:microsoft.com/office/officeart/2005/8/layout/chevron2"/>
    <dgm:cxn modelId="{1C6A6151-521A-4FDC-8D00-89FB46591F6A}" type="presParOf" srcId="{A4849363-61AF-4BFF-9074-B504C36C58BB}" destId="{0EEFA832-D6A9-4924-8CAF-CE8D9FB67E2D}" srcOrd="1" destOrd="0" presId="urn:microsoft.com/office/officeart/2005/8/layout/chevron2"/>
    <dgm:cxn modelId="{17F29573-2D71-43D0-A65B-C95F3EA3B148}" type="presParOf" srcId="{A4849363-61AF-4BFF-9074-B504C36C58BB}" destId="{D77D59CF-95BF-453A-8A7B-F45368469727}" srcOrd="2" destOrd="0" presId="urn:microsoft.com/office/officeart/2005/8/layout/chevron2"/>
    <dgm:cxn modelId="{3E2AFED0-2FEB-41C7-A920-620352B605FC}" type="presParOf" srcId="{D77D59CF-95BF-453A-8A7B-F45368469727}" destId="{1ACA0D6E-3C2C-4E67-841C-557985A0F96F}" srcOrd="0" destOrd="0" presId="urn:microsoft.com/office/officeart/2005/8/layout/chevron2"/>
    <dgm:cxn modelId="{6A8A16AB-D40B-4193-9EAB-587B3724C0A5}" type="presParOf" srcId="{D77D59CF-95BF-453A-8A7B-F45368469727}" destId="{C76BA8DF-F02E-418B-8C91-6F688781CE4B}" srcOrd="1" destOrd="0" presId="urn:microsoft.com/office/officeart/2005/8/layout/chevron2"/>
    <dgm:cxn modelId="{479F5569-41AE-4774-9358-022792CE74A0}" type="presParOf" srcId="{A4849363-61AF-4BFF-9074-B504C36C58BB}" destId="{797275E6-BE41-4A24-A950-53846FDF8271}" srcOrd="3" destOrd="0" presId="urn:microsoft.com/office/officeart/2005/8/layout/chevron2"/>
    <dgm:cxn modelId="{0B4B3145-A4AF-4308-8071-A1A7C28D2546}" type="presParOf" srcId="{A4849363-61AF-4BFF-9074-B504C36C58BB}" destId="{F161046D-4917-4B26-8FA5-FC3E3929FC9E}" srcOrd="4" destOrd="0" presId="urn:microsoft.com/office/officeart/2005/8/layout/chevron2"/>
    <dgm:cxn modelId="{30C39556-A50B-499F-8EED-782B57ECB774}" type="presParOf" srcId="{F161046D-4917-4B26-8FA5-FC3E3929FC9E}" destId="{1CA09FA5-40D4-4217-A072-2C24B12DD7D8}" srcOrd="0" destOrd="0" presId="urn:microsoft.com/office/officeart/2005/8/layout/chevron2"/>
    <dgm:cxn modelId="{640BD817-4BF5-4554-9F38-A50D5B5D8072}" type="presParOf" srcId="{F161046D-4917-4B26-8FA5-FC3E3929FC9E}" destId="{3CB529C2-4894-483B-9BB1-DA6F286FAB29}" srcOrd="1" destOrd="0" presId="urn:microsoft.com/office/officeart/2005/8/layout/chevron2"/>
    <dgm:cxn modelId="{0A5FF2FC-5DC0-4328-B6E2-2E4F7EA90CE8}" type="presParOf" srcId="{A4849363-61AF-4BFF-9074-B504C36C58BB}" destId="{170B9A27-4124-4790-AC5E-6DCD963C516F}" srcOrd="5" destOrd="0" presId="urn:microsoft.com/office/officeart/2005/8/layout/chevron2"/>
    <dgm:cxn modelId="{E4A990B2-F7B6-47C6-A523-9F7DA0D072B6}" type="presParOf" srcId="{A4849363-61AF-4BFF-9074-B504C36C58BB}" destId="{91332B38-7B54-47FE-813F-BE1CD2BB8FD4}" srcOrd="6" destOrd="0" presId="urn:microsoft.com/office/officeart/2005/8/layout/chevron2"/>
    <dgm:cxn modelId="{CD352C9A-D081-4C08-90D4-55E363C87C24}" type="presParOf" srcId="{91332B38-7B54-47FE-813F-BE1CD2BB8FD4}" destId="{61846F53-365E-45BA-B067-E9AD2FA70C60}" srcOrd="0" destOrd="0" presId="urn:microsoft.com/office/officeart/2005/8/layout/chevron2"/>
    <dgm:cxn modelId="{7C7ACEEF-B9E4-40CC-9F2C-D06D7B1F57E7}" type="presParOf" srcId="{91332B38-7B54-47FE-813F-BE1CD2BB8FD4}" destId="{FD9CAC28-CA49-450D-B8E3-E43C116C3283}" srcOrd="1" destOrd="0" presId="urn:microsoft.com/office/officeart/2005/8/layout/chevron2"/>
    <dgm:cxn modelId="{2FA43F98-1496-4907-8A26-9A6C0D0565B5}" type="presParOf" srcId="{A4849363-61AF-4BFF-9074-B504C36C58BB}" destId="{D296236D-43CD-4DFB-9A15-635EA3349DD1}" srcOrd="7" destOrd="0" presId="urn:microsoft.com/office/officeart/2005/8/layout/chevron2"/>
    <dgm:cxn modelId="{8A07F4DA-A420-4F37-B715-7B45EDDDD308}" type="presParOf" srcId="{A4849363-61AF-4BFF-9074-B504C36C58BB}" destId="{8E6E3F85-BE52-4507-9D4E-AC3F1FC551E2}" srcOrd="8" destOrd="0" presId="urn:microsoft.com/office/officeart/2005/8/layout/chevron2"/>
    <dgm:cxn modelId="{12F8F4C1-2F5E-4FE7-B997-E581D76B4A04}" type="presParOf" srcId="{8E6E3F85-BE52-4507-9D4E-AC3F1FC551E2}" destId="{7FC6125C-5EDF-45F1-AEA9-0FAD9C08038B}" srcOrd="0" destOrd="0" presId="urn:microsoft.com/office/officeart/2005/8/layout/chevron2"/>
    <dgm:cxn modelId="{3405F855-CF17-480E-9917-078185C32DBA}" type="presParOf" srcId="{8E6E3F85-BE52-4507-9D4E-AC3F1FC551E2}" destId="{4C7B3158-8964-42B5-9FF2-8D80C2690C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8C654-3647-461D-88B7-C23762E40BAE}">
      <dsp:nvSpPr>
        <dsp:cNvPr id="0" name=""/>
        <dsp:cNvSpPr/>
      </dsp:nvSpPr>
      <dsp:spPr>
        <a:xfrm rot="5400000">
          <a:off x="-198223" y="200141"/>
          <a:ext cx="1321489" cy="92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Segoe UI Light"/>
              <a:cs typeface="Segoe UI Light"/>
            </a:rPr>
            <a:t>  </a:t>
          </a:r>
          <a:r>
            <a:rPr lang="it-IT" sz="1200" kern="1200" dirty="0">
              <a:solidFill>
                <a:srgbClr val="0070C0"/>
              </a:solidFill>
              <a:latin typeface="Segoe UI Light"/>
              <a:cs typeface="Segoe UI Light"/>
            </a:rPr>
            <a:t>1° FASE</a:t>
          </a:r>
        </a:p>
      </dsp:txBody>
      <dsp:txXfrm rot="-5400000">
        <a:off x="1" y="464438"/>
        <a:ext cx="925042" cy="396447"/>
      </dsp:txXfrm>
    </dsp:sp>
    <dsp:sp modelId="{D0C86DD5-0C68-4A8F-A255-F6F50BE37F09}">
      <dsp:nvSpPr>
        <dsp:cNvPr id="0" name=""/>
        <dsp:cNvSpPr/>
      </dsp:nvSpPr>
      <dsp:spPr>
        <a:xfrm rot="5400000">
          <a:off x="3024950" y="-2097989"/>
          <a:ext cx="858968" cy="5058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kern="1200" dirty="0">
              <a:latin typeface="Segoe UI Light"/>
              <a:cs typeface="Segoe UI Light"/>
            </a:rPr>
            <a:t>3/10/22</a:t>
          </a:r>
          <a:endParaRPr lang="it-IT" sz="1100" b="1" kern="1200" dirty="0">
            <a:latin typeface="Segoe UI Light"/>
            <a:cs typeface="Segoe UI Ligh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Definizione piano revisione processi esistenti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>
              <a:latin typeface="Segoe UI Light"/>
              <a:cs typeface="Segoe UI Light"/>
            </a:rPr>
            <a:t>PLENARIA</a:t>
          </a:r>
        </a:p>
      </dsp:txBody>
      <dsp:txXfrm rot="-5400000">
        <a:off x="925043" y="43849"/>
        <a:ext cx="5016852" cy="775106"/>
      </dsp:txXfrm>
    </dsp:sp>
    <dsp:sp modelId="{1ACA0D6E-3C2C-4E67-841C-557985A0F96F}">
      <dsp:nvSpPr>
        <dsp:cNvPr id="0" name=""/>
        <dsp:cNvSpPr/>
      </dsp:nvSpPr>
      <dsp:spPr>
        <a:xfrm rot="5400000">
          <a:off x="-198223" y="1406542"/>
          <a:ext cx="1321489" cy="92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solidFill>
                <a:srgbClr val="0070C0"/>
              </a:solidFill>
              <a:latin typeface="Segoe UI Light"/>
              <a:cs typeface="Segoe UI Light"/>
            </a:rPr>
            <a:t>2 FASE</a:t>
          </a:r>
        </a:p>
      </dsp:txBody>
      <dsp:txXfrm rot="-5400000">
        <a:off x="1" y="1670839"/>
        <a:ext cx="925042" cy="396447"/>
      </dsp:txXfrm>
    </dsp:sp>
    <dsp:sp modelId="{C76BA8DF-F02E-418B-8C91-6F688781CE4B}">
      <dsp:nvSpPr>
        <dsp:cNvPr id="0" name=""/>
        <dsp:cNvSpPr/>
      </dsp:nvSpPr>
      <dsp:spPr>
        <a:xfrm rot="5400000">
          <a:off x="3024950" y="-891588"/>
          <a:ext cx="858968" cy="5058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>
              <a:latin typeface="Segoe UI Light"/>
              <a:cs typeface="Segoe UI Light"/>
            </a:rPr>
            <a:t>DAL 11/10 AL 07/11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i="1" kern="1200" dirty="0">
              <a:latin typeface="Segoe UI Light"/>
              <a:cs typeface="Segoe UI Light"/>
            </a:rPr>
            <a:t>Revisione dei singoli processi esistenti con integrazione 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>
              <a:latin typeface="Segoe UI Light"/>
              <a:cs typeface="Segoe UI Light"/>
            </a:rPr>
            <a:t>2 SOTTOGRUPPI</a:t>
          </a:r>
        </a:p>
      </dsp:txBody>
      <dsp:txXfrm rot="-5400000">
        <a:off x="925043" y="1250250"/>
        <a:ext cx="5016852" cy="775106"/>
      </dsp:txXfrm>
    </dsp:sp>
    <dsp:sp modelId="{1CA09FA5-40D4-4217-A072-2C24B12DD7D8}">
      <dsp:nvSpPr>
        <dsp:cNvPr id="0" name=""/>
        <dsp:cNvSpPr/>
      </dsp:nvSpPr>
      <dsp:spPr>
        <a:xfrm rot="5400000">
          <a:off x="-198223" y="2612944"/>
          <a:ext cx="1321489" cy="92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rgbClr val="0070C0"/>
              </a:solidFill>
              <a:latin typeface="Segoe UI Light"/>
              <a:cs typeface="Segoe UI Light"/>
            </a:rPr>
            <a:t>FASE INTERMEDIA</a:t>
          </a:r>
        </a:p>
      </dsp:txBody>
      <dsp:txXfrm rot="-5400000">
        <a:off x="1" y="2877241"/>
        <a:ext cx="925042" cy="396447"/>
      </dsp:txXfrm>
    </dsp:sp>
    <dsp:sp modelId="{3CB529C2-4894-483B-9BB1-DA6F286FAB29}">
      <dsp:nvSpPr>
        <dsp:cNvPr id="0" name=""/>
        <dsp:cNvSpPr/>
      </dsp:nvSpPr>
      <dsp:spPr>
        <a:xfrm rot="5400000">
          <a:off x="3024950" y="314813"/>
          <a:ext cx="858968" cy="5058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08/11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Valutazione intermedia del percorso di progettazione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PLENARIA</a:t>
          </a:r>
        </a:p>
      </dsp:txBody>
      <dsp:txXfrm rot="-5400000">
        <a:off x="925043" y="2456652"/>
        <a:ext cx="5016852" cy="775106"/>
      </dsp:txXfrm>
    </dsp:sp>
    <dsp:sp modelId="{61846F53-365E-45BA-B067-E9AD2FA70C60}">
      <dsp:nvSpPr>
        <dsp:cNvPr id="0" name=""/>
        <dsp:cNvSpPr/>
      </dsp:nvSpPr>
      <dsp:spPr>
        <a:xfrm rot="5400000">
          <a:off x="-198223" y="3819346"/>
          <a:ext cx="1321489" cy="92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rgbClr val="0070C0"/>
              </a:solidFill>
              <a:latin typeface="Segoe UI Light"/>
              <a:cs typeface="Segoe UI Light"/>
            </a:rPr>
            <a:t>3 FASE</a:t>
          </a:r>
        </a:p>
      </dsp:txBody>
      <dsp:txXfrm rot="-5400000">
        <a:off x="1" y="4083643"/>
        <a:ext cx="925042" cy="396447"/>
      </dsp:txXfrm>
    </dsp:sp>
    <dsp:sp modelId="{FD9CAC28-CA49-450D-B8E3-E43C116C3283}">
      <dsp:nvSpPr>
        <dsp:cNvPr id="0" name=""/>
        <dsp:cNvSpPr/>
      </dsp:nvSpPr>
      <dsp:spPr>
        <a:xfrm rot="5400000">
          <a:off x="3024950" y="1521215"/>
          <a:ext cx="858968" cy="5058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Da 15/11 al 05/12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Analisi criticità e ipotesi di soluzione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2 SOTTOGRUPPI</a:t>
          </a:r>
        </a:p>
      </dsp:txBody>
      <dsp:txXfrm rot="-5400000">
        <a:off x="925043" y="3663054"/>
        <a:ext cx="5016852" cy="775106"/>
      </dsp:txXfrm>
    </dsp:sp>
    <dsp:sp modelId="{7FC6125C-5EDF-45F1-AEA9-0FAD9C08038B}">
      <dsp:nvSpPr>
        <dsp:cNvPr id="0" name=""/>
        <dsp:cNvSpPr/>
      </dsp:nvSpPr>
      <dsp:spPr>
        <a:xfrm rot="5400000">
          <a:off x="-198223" y="5025748"/>
          <a:ext cx="1321489" cy="92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rgbClr val="0070C0"/>
              </a:solidFill>
              <a:latin typeface="Segoe UI Light"/>
              <a:cs typeface="Segoe UI Light"/>
            </a:rPr>
            <a:t>4 FASE</a:t>
          </a:r>
        </a:p>
      </dsp:txBody>
      <dsp:txXfrm rot="-5400000">
        <a:off x="1" y="5290045"/>
        <a:ext cx="925042" cy="396447"/>
      </dsp:txXfrm>
    </dsp:sp>
    <dsp:sp modelId="{4C7B3158-8964-42B5-9FF2-8D80C2690CBA}">
      <dsp:nvSpPr>
        <dsp:cNvPr id="0" name=""/>
        <dsp:cNvSpPr/>
      </dsp:nvSpPr>
      <dsp:spPr>
        <a:xfrm rot="5400000">
          <a:off x="3024950" y="2727617"/>
          <a:ext cx="858968" cy="5058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6/12 </a:t>
          </a:r>
          <a:r>
            <a:rPr lang="it-IT" sz="1100" b="0" kern="1200" dirty="0">
              <a:latin typeface="Segoe UI Light"/>
              <a:cs typeface="Segoe UI Light"/>
            </a:rPr>
            <a:t>PLENARIA</a:t>
          </a:r>
          <a:endParaRPr lang="en-US" sz="1100" b="0" kern="1200" dirty="0">
            <a:latin typeface="Segoe UI Light"/>
            <a:cs typeface="Segoe UI Ligh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Presentazione project work dei sottogruppi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14/12 </a:t>
          </a:r>
          <a:r>
            <a:rPr lang="it-IT" sz="1100" b="0" kern="1200" dirty="0">
              <a:latin typeface="Segoe UI Light"/>
              <a:cs typeface="Segoe UI Light"/>
            </a:rPr>
            <a:t>PLENARIA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>
              <a:latin typeface="Segoe UI Light"/>
              <a:cs typeface="Segoe UI Light"/>
            </a:rPr>
            <a:t>Sviluppo project work, stesura documento di revisione</a:t>
          </a:r>
        </a:p>
      </dsp:txBody>
      <dsp:txXfrm rot="-5400000">
        <a:off x="925043" y="4869456"/>
        <a:ext cx="5016852" cy="77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244840-1E4D-4F8A-9332-D50E18EDB890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9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78F86B-CEEA-4BE8-B12B-D9AB97E08ED1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4350"/>
            <a:ext cx="4570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57551"/>
            <a:ext cx="794131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5945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4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566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79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63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4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61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49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2260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Commenti: alla voce minaccia «indicatori di esito» specifichi che il gruppo di lavoro regionale ha condiviso gli indicatori di processo,</a:t>
            </a:r>
            <a:r>
              <a:rPr lang="it-IT" baseline="0" dirty="0"/>
              <a:t> mentre di esito si farà riferimento non all’attività COT, ma ai risultati degli specifici interventi attivati (PSDTA, cure palliative </a:t>
            </a:r>
            <a:r>
              <a:rPr lang="it-IT" baseline="0" dirty="0" err="1"/>
              <a:t>ecc</a:t>
            </a:r>
            <a:r>
              <a:rPr lang="it-IT" baseline="0" dirty="0"/>
              <a:t> ) poiché le variabili che influiscono sull’esito delle singole attività/interventi clinico/assistenziali non sono azioni dirette della COT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27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102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14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841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021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778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60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853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99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014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BCAE4-7371-4BF6-8963-8E2D130A3EDC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3F0808-D469-4E09-8765-51F2763F4C36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701BF-DD49-4552-A4B8-9F28FB1D8696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534185" y="214317"/>
            <a:ext cx="10409172" cy="58896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548996" y="6243638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75530" y="6243638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387088" y="6243638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fld id="{072D6C15-A632-4687-BD48-EBA09EF519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43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CAFBD-DE6F-4777-BB53-B3EC9F14872A}" type="datetime1">
              <a:rPr lang="it-IT" noProof="0" smtClean="0"/>
              <a:t>18/10/2023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17C93-2C2A-4C94-B8EC-70E608980DAA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8AA95C-0C32-44FA-9B35-88EB2B121990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E3C0B-D718-47A3-984C-8ED796069130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9EBB1D-32E6-40F5-AB84-7814983042EA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CE1BF-BD6E-461D-BB16-4A10F703C7C7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contenut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A69B3-6DDC-4F65-A2EA-EB3A4D3CD21F}" type="datetime1">
              <a:rPr lang="it-IT" smtClean="0"/>
              <a:t>18/10/2023</a:t>
            </a:fld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immagine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9" name="Immagine 4" descr="Segnaposto vuoto per aggiungere un'immagine. Fare clic sul segnaposto e selezionare l'immagine che si vuole aggiung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</a:p>
          <a:p>
            <a:pPr lvl="5" rtl="0"/>
            <a:r>
              <a:rPr lang="it-IT" noProof="0" dirty="0" smtClean="0"/>
              <a:t>Sesto livello</a:t>
            </a:r>
          </a:p>
          <a:p>
            <a:pPr lvl="6" rtl="0"/>
            <a:r>
              <a:rPr lang="it-IT" noProof="0" dirty="0" smtClean="0"/>
              <a:t>Settimo livello</a:t>
            </a:r>
          </a:p>
          <a:p>
            <a:pPr lvl="7" rtl="0"/>
            <a:r>
              <a:rPr lang="it-IT" noProof="0" dirty="0" smtClean="0"/>
              <a:t>Ottavo livello</a:t>
            </a:r>
          </a:p>
          <a:p>
            <a:pPr lvl="8" rtl="0"/>
            <a:r>
              <a:rPr lang="it-IT" noProof="0" dirty="0" smtClean="0"/>
              <a:t>Nono livello</a:t>
            </a:r>
            <a:endParaRPr lang="it-IT" noProof="0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5400807-F4CB-48AB-B928-9E17ECA5A760}" type="datetime1">
              <a:rPr lang="it-IT" noProof="0" smtClean="0"/>
              <a:t>18/10/2023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61764" y="1484784"/>
            <a:ext cx="10225136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Laboratorio Territoriale </a:t>
            </a:r>
          </a:p>
          <a:p>
            <a:pPr algn="ctr"/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Piemonte e Valle D’Aosta</a:t>
            </a:r>
          </a:p>
          <a:p>
            <a:pPr algn="ctr"/>
            <a:endParaRPr lang="it-IT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4000" b="1" i="1" dirty="0" smtClean="0">
                <a:solidFill>
                  <a:schemeClr val="accent1">
                    <a:lumMod val="75000"/>
                  </a:schemeClr>
                </a:solidFill>
              </a:rPr>
              <a:t>Progetto COT ASL TO 3</a:t>
            </a:r>
            <a:endParaRPr lang="it-IT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214160"/>
            <a:ext cx="2736304" cy="921223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7174532" y="4725144"/>
            <a:ext cx="4416624" cy="1143000"/>
          </a:xfrm>
        </p:spPr>
        <p:txBody>
          <a:bodyPr rtlCol="0">
            <a:normAutofit fontScale="90000"/>
          </a:bodyPr>
          <a:lstStyle/>
          <a:p>
            <a:r>
              <a:rPr lang="it-IT" sz="2800" dirty="0" smtClean="0"/>
              <a:t>Dr.ssa </a:t>
            </a:r>
            <a:r>
              <a:rPr lang="it-IT" sz="2800" dirty="0"/>
              <a:t>Paola Fasano – Direttore Distretto Pinerolese 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C07469-3E66-1852-DE1D-BAA9C944CB7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20206" y="1408163"/>
            <a:ext cx="7574806" cy="4968181"/>
          </a:xfrm>
        </p:spPr>
        <p:txBody>
          <a:bodyPr vert="horz" lIns="91416" tIns="45708" rIns="91416" bIns="45708" rtlCol="0" anchor="t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Segoe UI Light"/>
                <a:ea typeface="+mn-lt"/>
                <a:cs typeface="+mn-lt"/>
              </a:rPr>
              <a:t>La C.O.T. </a:t>
            </a:r>
            <a:r>
              <a:rPr lang="it-IT" sz="2400" dirty="0" smtClean="0">
                <a:latin typeface="Segoe UI Light"/>
                <a:ea typeface="+mn-lt"/>
                <a:cs typeface="+mn-lt"/>
              </a:rPr>
              <a:t>è </a:t>
            </a:r>
            <a:r>
              <a:rPr lang="it-IT" sz="2400" dirty="0">
                <a:latin typeface="Segoe UI Light"/>
                <a:ea typeface="+mn-lt"/>
                <a:cs typeface="+mn-lt"/>
              </a:rPr>
              <a:t>un modello organizzativo distrettuale </a:t>
            </a:r>
            <a:r>
              <a:rPr lang="it-IT" sz="2400" dirty="0" smtClean="0">
                <a:latin typeface="Segoe UI Light"/>
                <a:ea typeface="+mn-lt"/>
                <a:cs typeface="+mn-lt"/>
              </a:rPr>
              <a:t>con  </a:t>
            </a:r>
            <a:r>
              <a:rPr lang="it-IT" sz="2400" dirty="0">
                <a:latin typeface="Segoe UI Light"/>
                <a:ea typeface="+mn-lt"/>
                <a:cs typeface="+mn-lt"/>
              </a:rPr>
              <a:t>funzioni di </a:t>
            </a:r>
            <a:r>
              <a:rPr lang="it-IT" sz="2400" b="1" dirty="0">
                <a:latin typeface="Segoe UI Light"/>
                <a:ea typeface="+mn-lt"/>
                <a:cs typeface="+mn-lt"/>
              </a:rPr>
              <a:t>coordinamento organizzativo</a:t>
            </a:r>
            <a:r>
              <a:rPr lang="it-IT" sz="2400" dirty="0">
                <a:latin typeface="Segoe UI Light"/>
                <a:ea typeface="+mn-lt"/>
                <a:cs typeface="+mn-lt"/>
              </a:rPr>
              <a:t> </a:t>
            </a:r>
            <a:r>
              <a:rPr lang="it-IT" sz="2400" dirty="0" smtClean="0">
                <a:latin typeface="Segoe UI Light"/>
                <a:ea typeface="+mn-lt"/>
                <a:cs typeface="+mn-lt"/>
              </a:rPr>
              <a:t>della </a:t>
            </a:r>
            <a:r>
              <a:rPr lang="it-IT" sz="2400" dirty="0">
                <a:latin typeface="Segoe UI Light"/>
                <a:ea typeface="+mn-lt"/>
                <a:cs typeface="+mn-lt"/>
              </a:rPr>
              <a:t>presa in carico della persona e di </a:t>
            </a:r>
            <a:r>
              <a:rPr lang="it-IT" sz="2400" b="1" dirty="0">
                <a:latin typeface="Segoe UI Light"/>
                <a:ea typeface="+mn-lt"/>
                <a:cs typeface="+mn-lt"/>
              </a:rPr>
              <a:t>raccordo/connessione</a:t>
            </a:r>
            <a:r>
              <a:rPr lang="it-IT" sz="2400" dirty="0">
                <a:latin typeface="Segoe UI Light"/>
                <a:ea typeface="+mn-lt"/>
                <a:cs typeface="+mn-lt"/>
              </a:rPr>
              <a:t> tra servizi e professionisti coinvolti nei diversi setting clinico-assistenziali (attività territoriali, ospedaliere, sanitarie e socioassistenziali, in dialogo con la rete dell’emergenza-urgenza), compresi gli Enti Gestori dei Servizi Socio Assistenziali.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it-IT" sz="2400" dirty="0" smtClean="0">
                <a:latin typeface="Segoe UI Light"/>
                <a:ea typeface="+mn-lt"/>
                <a:cs typeface="+mn-lt"/>
              </a:rPr>
              <a:t>L’obiettivo </a:t>
            </a:r>
            <a:r>
              <a:rPr lang="it-IT" sz="2400" dirty="0">
                <a:latin typeface="Segoe UI Light"/>
                <a:ea typeface="+mn-lt"/>
                <a:cs typeface="+mn-lt"/>
              </a:rPr>
              <a:t>è quello di assicurare </a:t>
            </a:r>
            <a:r>
              <a:rPr lang="it-IT" sz="2400" b="1" dirty="0">
                <a:latin typeface="Segoe UI Light"/>
                <a:ea typeface="+mn-lt"/>
                <a:cs typeface="+mn-lt"/>
              </a:rPr>
              <a:t>continuità,</a:t>
            </a:r>
            <a:r>
              <a:rPr lang="it-IT" sz="2400" dirty="0">
                <a:latin typeface="Segoe UI Light"/>
                <a:ea typeface="+mn-lt"/>
                <a:cs typeface="+mn-lt"/>
              </a:rPr>
              <a:t> </a:t>
            </a:r>
            <a:r>
              <a:rPr lang="it-IT" sz="2400" b="1" dirty="0">
                <a:latin typeface="Segoe UI Light"/>
                <a:ea typeface="+mn-lt"/>
                <a:cs typeface="+mn-lt"/>
              </a:rPr>
              <a:t>accessibilità</a:t>
            </a:r>
            <a:r>
              <a:rPr lang="it-IT" sz="2400" dirty="0">
                <a:latin typeface="Segoe UI Light"/>
                <a:ea typeface="+mn-lt"/>
                <a:cs typeface="+mn-lt"/>
              </a:rPr>
              <a:t> e </a:t>
            </a:r>
            <a:r>
              <a:rPr lang="it-IT" sz="2400" b="1" dirty="0">
                <a:latin typeface="Segoe UI Light"/>
                <a:ea typeface="+mn-lt"/>
                <a:cs typeface="+mn-lt"/>
              </a:rPr>
              <a:t>integrazione</a:t>
            </a:r>
            <a:r>
              <a:rPr lang="it-IT" sz="2400" dirty="0">
                <a:latin typeface="Segoe UI Light"/>
                <a:ea typeface="+mn-lt"/>
                <a:cs typeface="+mn-lt"/>
              </a:rPr>
              <a:t> della cura e dell’assistenza</a:t>
            </a:r>
            <a:endParaRPr lang="it-IT" sz="2400" dirty="0">
              <a:latin typeface="Segoe UI Light"/>
              <a:cs typeface="Segoe UI Ligh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BE7FC9-B797-551B-AA00-5A2DCEC8F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080" y="1772816"/>
            <a:ext cx="2925012" cy="3242418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Segoe UI Light"/>
                <a:cs typeface="Segoe UI Light"/>
              </a:rPr>
              <a:t>Art.2</a:t>
            </a:r>
            <a:br>
              <a:rPr lang="en-US" b="1" dirty="0">
                <a:solidFill>
                  <a:schemeClr val="accent1"/>
                </a:solidFill>
                <a:latin typeface="Segoe UI Light"/>
                <a:cs typeface="Segoe UI Light"/>
              </a:rPr>
            </a:br>
            <a:r>
              <a:rPr lang="en-US" b="1" dirty="0">
                <a:solidFill>
                  <a:schemeClr val="accent1"/>
                </a:solidFill>
                <a:latin typeface="Segoe UI Light"/>
                <a:cs typeface="Segoe UI Light"/>
              </a:rPr>
              <a:t>  </a:t>
            </a:r>
            <a:r>
              <a:rPr lang="en-US" b="1" dirty="0" err="1">
                <a:solidFill>
                  <a:schemeClr val="accent1"/>
                </a:solidFill>
                <a:latin typeface="Segoe UI Light"/>
                <a:cs typeface="Segoe UI Light"/>
              </a:rPr>
              <a:t>Definizione</a:t>
            </a:r>
            <a:r>
              <a:rPr lang="en-US" b="1" dirty="0">
                <a:solidFill>
                  <a:schemeClr val="accent1"/>
                </a:solidFill>
                <a:latin typeface="Segoe UI Light"/>
                <a:cs typeface="Segoe UI Light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</a:br>
            <a:r>
              <a:rPr lang="en-US" b="1" dirty="0" err="1" smtClean="0">
                <a:solidFill>
                  <a:schemeClr val="accent1"/>
                </a:solidFill>
                <a:latin typeface="Segoe UI Light"/>
                <a:cs typeface="Segoe UI Light"/>
              </a:rPr>
              <a:t>della</a:t>
            </a:r>
            <a: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Segoe UI Light"/>
                <a:cs typeface="Segoe UI Light"/>
              </a:rPr>
              <a:t>Cot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CAD558E-1B59-BC72-BBC1-553FBE9AEE53}"/>
              </a:ext>
            </a:extLst>
          </p:cNvPr>
          <p:cNvCxnSpPr/>
          <p:nvPr/>
        </p:nvCxnSpPr>
        <p:spPr>
          <a:xfrm>
            <a:off x="3481291" y="1405195"/>
            <a:ext cx="28748" cy="4312083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71" y="200421"/>
            <a:ext cx="2735591" cy="9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51EBD7-C70A-8B68-908B-BADB7D98B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9043" y="1044493"/>
            <a:ext cx="9989884" cy="5614256"/>
          </a:xfrm>
        </p:spPr>
        <p:txBody>
          <a:bodyPr vert="horz" lIns="91416" tIns="45708" rIns="91416" bIns="45708" rtlCol="0" anchor="t">
            <a:normAutofit/>
          </a:bodyPr>
          <a:lstStyle/>
          <a:p>
            <a:pPr lvl="1"/>
            <a:r>
              <a:rPr lang="it-IT" sz="2399" dirty="0" smtClean="0">
                <a:latin typeface="Segoe UI Light"/>
                <a:ea typeface="+mn-lt"/>
                <a:cs typeface="+mn-lt"/>
              </a:rPr>
              <a:t>Pazienti </a:t>
            </a:r>
            <a:r>
              <a:rPr lang="it-IT" sz="2399" b="1" dirty="0">
                <a:latin typeface="Segoe UI Light"/>
                <a:ea typeface="+mn-lt"/>
                <a:cs typeface="+mn-lt"/>
              </a:rPr>
              <a:t>vulnerabili</a:t>
            </a:r>
            <a:r>
              <a:rPr lang="it-IT" sz="2399" dirty="0">
                <a:latin typeface="Segoe UI Light"/>
                <a:ea typeface="+mn-lt"/>
                <a:cs typeface="+mn-lt"/>
              </a:rPr>
              <a:t> destinatari di </a:t>
            </a:r>
            <a:r>
              <a:rPr lang="it-IT" sz="2399" dirty="0" smtClean="0">
                <a:latin typeface="Segoe UI Light"/>
                <a:ea typeface="+mn-lt"/>
                <a:cs typeface="+mn-lt"/>
              </a:rPr>
              <a:t>presa </a:t>
            </a:r>
            <a:r>
              <a:rPr lang="it-IT" sz="2399" dirty="0">
                <a:latin typeface="Segoe UI Light"/>
                <a:ea typeface="+mn-lt"/>
                <a:cs typeface="+mn-lt"/>
              </a:rPr>
              <a:t>in carico integrata </a:t>
            </a:r>
            <a:r>
              <a:rPr lang="it-IT" sz="2399" dirty="0" smtClean="0">
                <a:latin typeface="Segoe UI Light"/>
                <a:ea typeface="+mn-lt"/>
                <a:cs typeface="+mn-lt"/>
              </a:rPr>
              <a:t>sanitario </a:t>
            </a:r>
            <a:r>
              <a:rPr lang="it-IT" sz="2399" dirty="0">
                <a:latin typeface="Segoe UI Light"/>
                <a:ea typeface="+mn-lt"/>
                <a:cs typeface="+mn-lt"/>
              </a:rPr>
              <a:t>e socio-sanitario con bisogni complessi</a:t>
            </a:r>
            <a:endParaRPr lang="it-IT" sz="2399" dirty="0">
              <a:latin typeface="Segoe UI Light"/>
              <a:cs typeface="Segoe UI Light"/>
            </a:endParaRPr>
          </a:p>
          <a:p>
            <a:pPr lvl="1"/>
            <a:r>
              <a:rPr lang="it-IT" sz="2399" dirty="0">
                <a:latin typeface="Segoe UI Light"/>
                <a:ea typeface="+mn-lt"/>
                <a:cs typeface="+mn-lt"/>
              </a:rPr>
              <a:t>Pazienti che necessitano di un percorso di </a:t>
            </a:r>
            <a:r>
              <a:rPr lang="it-IT" sz="2399" b="1" dirty="0">
                <a:latin typeface="Segoe UI Light"/>
                <a:ea typeface="+mn-lt"/>
                <a:cs typeface="+mn-lt"/>
              </a:rPr>
              <a:t>dimissione anticipata </a:t>
            </a:r>
            <a:r>
              <a:rPr lang="it-IT" sz="2399" dirty="0">
                <a:latin typeface="Segoe UI Light"/>
                <a:ea typeface="+mn-lt"/>
                <a:cs typeface="+mn-lt"/>
              </a:rPr>
              <a:t>e assistita al domicilio (cure domiciliari, </a:t>
            </a:r>
            <a:r>
              <a:rPr lang="it-IT" sz="2399" dirty="0" err="1">
                <a:latin typeface="Segoe UI Light"/>
                <a:ea typeface="+mn-lt"/>
                <a:cs typeface="+mn-lt"/>
              </a:rPr>
              <a:t>lungoassistenza</a:t>
            </a:r>
            <a:r>
              <a:rPr lang="it-IT" sz="2399" dirty="0">
                <a:latin typeface="Segoe UI Light"/>
                <a:ea typeface="+mn-lt"/>
                <a:cs typeface="+mn-lt"/>
              </a:rPr>
              <a:t>) o ad altro setting di cura </a:t>
            </a:r>
          </a:p>
          <a:p>
            <a:pPr lvl="1"/>
            <a:r>
              <a:rPr lang="it-IT" sz="2399" dirty="0">
                <a:latin typeface="Segoe UI Light"/>
                <a:ea typeface="+mn-lt"/>
                <a:cs typeface="+mn-lt"/>
              </a:rPr>
              <a:t>Pazienti già seguiti che necessitano di trasferimento ad </a:t>
            </a:r>
            <a:r>
              <a:rPr lang="it-IT" sz="2399" b="1" dirty="0">
                <a:latin typeface="Segoe UI Light"/>
                <a:ea typeface="+mn-lt"/>
                <a:cs typeface="+mn-lt"/>
              </a:rPr>
              <a:t>altro setting </a:t>
            </a:r>
            <a:r>
              <a:rPr lang="it-IT" sz="2399" dirty="0">
                <a:latin typeface="Segoe UI Light"/>
                <a:ea typeface="+mn-lt"/>
                <a:cs typeface="+mn-lt"/>
              </a:rPr>
              <a:t>di cura</a:t>
            </a:r>
            <a:endParaRPr lang="it-IT" sz="2399" dirty="0">
              <a:latin typeface="Segoe UI Light"/>
              <a:cs typeface="Segoe UI Light"/>
            </a:endParaRPr>
          </a:p>
          <a:p>
            <a:pPr lvl="1"/>
            <a:r>
              <a:rPr lang="it-IT" sz="2399" dirty="0">
                <a:latin typeface="Segoe UI Light"/>
                <a:ea typeface="+mn-lt"/>
                <a:cs typeface="+mn-lt"/>
              </a:rPr>
              <a:t>Utenti segnalati perché </a:t>
            </a:r>
            <a:r>
              <a:rPr lang="it-IT" sz="2399" b="1" dirty="0" err="1">
                <a:latin typeface="Segoe UI Light"/>
                <a:ea typeface="+mn-lt"/>
                <a:cs typeface="+mn-lt"/>
              </a:rPr>
              <a:t>frequent</a:t>
            </a:r>
            <a:r>
              <a:rPr lang="it-IT" sz="2399" b="1" dirty="0">
                <a:latin typeface="Segoe UI Light"/>
                <a:ea typeface="+mn-lt"/>
                <a:cs typeface="+mn-lt"/>
              </a:rPr>
              <a:t> user dei PS </a:t>
            </a:r>
            <a:r>
              <a:rPr lang="it-IT" sz="2399" dirty="0">
                <a:latin typeface="Segoe UI Light"/>
                <a:ea typeface="+mn-lt"/>
                <a:cs typeface="+mn-lt"/>
              </a:rPr>
              <a:t>o cronici con ricoveri </a:t>
            </a:r>
            <a:r>
              <a:rPr lang="it-IT" sz="2399" dirty="0" smtClean="0">
                <a:latin typeface="Segoe UI Light"/>
                <a:ea typeface="+mn-lt"/>
                <a:cs typeface="+mn-lt"/>
              </a:rPr>
              <a:t>ripetuti</a:t>
            </a:r>
          </a:p>
          <a:p>
            <a:pPr marL="279082" lvl="1" indent="0">
              <a:buNone/>
            </a:pPr>
            <a:endParaRPr lang="it-IT" sz="2399" dirty="0">
              <a:latin typeface="Segoe UI Light"/>
              <a:cs typeface="Segoe UI Light"/>
            </a:endParaRPr>
          </a:p>
          <a:p>
            <a:pPr lvl="1"/>
            <a:r>
              <a:rPr lang="it-IT" sz="2399" dirty="0">
                <a:latin typeface="Segoe UI Light"/>
                <a:ea typeface="+mn-lt"/>
                <a:cs typeface="+mn-lt"/>
              </a:rPr>
              <a:t>Pazienti </a:t>
            </a:r>
            <a:r>
              <a:rPr lang="it-IT" sz="2399" b="1" dirty="0">
                <a:latin typeface="Segoe UI Light"/>
                <a:ea typeface="+mn-lt"/>
                <a:cs typeface="+mn-lt"/>
              </a:rPr>
              <a:t>affetti da patologie croniche con PSDTA e PCP</a:t>
            </a:r>
            <a:r>
              <a:rPr lang="it-IT" sz="2399" dirty="0">
                <a:latin typeface="Segoe UI Light"/>
                <a:ea typeface="+mn-lt"/>
                <a:cs typeface="+mn-lt"/>
              </a:rPr>
              <a:t> (Piano di cura personalizzata) attivati che necessitano di </a:t>
            </a:r>
            <a:r>
              <a:rPr lang="it-IT" sz="2399" dirty="0" smtClean="0">
                <a:latin typeface="Segoe UI Light"/>
                <a:ea typeface="+mn-lt"/>
                <a:cs typeface="+mn-lt"/>
              </a:rPr>
              <a:t>monitoraggio</a:t>
            </a:r>
          </a:p>
          <a:p>
            <a:pPr marL="279082" lvl="1" indent="0">
              <a:buNone/>
            </a:pPr>
            <a:endParaRPr lang="it-IT" sz="2399" dirty="0" smtClean="0">
              <a:latin typeface="Segoe UI Light"/>
              <a:cs typeface="Segoe UI Light"/>
            </a:endParaRPr>
          </a:p>
          <a:p>
            <a:pPr lvl="1"/>
            <a:r>
              <a:rPr lang="it-IT" sz="2399" dirty="0" smtClean="0">
                <a:latin typeface="Segoe UI Light"/>
                <a:ea typeface="+mn-lt"/>
                <a:cs typeface="+mn-lt"/>
              </a:rPr>
              <a:t>Pazienti in </a:t>
            </a:r>
            <a:r>
              <a:rPr lang="it-IT" sz="2399" b="1" dirty="0" smtClean="0">
                <a:latin typeface="Segoe UI Light"/>
                <a:ea typeface="+mn-lt"/>
                <a:cs typeface="+mn-lt"/>
              </a:rPr>
              <a:t>Telemedicina e Teleassistenza.</a:t>
            </a:r>
            <a:endParaRPr lang="it-IT" sz="2399" b="1" dirty="0" smtClean="0">
              <a:latin typeface="Segoe UI Light"/>
            </a:endParaRP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E86D64E-D443-94FC-602B-D1332B69669B}"/>
              </a:ext>
            </a:extLst>
          </p:cNvPr>
          <p:cNvSpPr txBox="1">
            <a:spLocks/>
          </p:cNvSpPr>
          <p:nvPr/>
        </p:nvSpPr>
        <p:spPr>
          <a:xfrm>
            <a:off x="117748" y="288937"/>
            <a:ext cx="8594429" cy="633586"/>
          </a:xfrm>
          <a:prstGeom prst="rect">
            <a:avLst/>
          </a:prstGeom>
        </p:spPr>
        <p:txBody>
          <a:bodyPr vert="horz" lIns="91416" tIns="45708" rIns="91416" bIns="45708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b="1" dirty="0">
                <a:latin typeface="Segoe UI Light"/>
                <a:cs typeface="Segoe UI Light"/>
              </a:rPr>
              <a:t>4.2 Destinatari delle attività: Utenti target</a:t>
            </a:r>
            <a:r>
              <a:rPr lang="it-IT" sz="3599" b="1" dirty="0">
                <a:solidFill>
                  <a:schemeClr val="accent2">
                    <a:lumMod val="75000"/>
                  </a:schemeClr>
                </a:solidFill>
                <a:latin typeface="Segoe UI Light"/>
                <a:ea typeface="+mj-lt"/>
                <a:cs typeface="+mj-lt"/>
              </a:rPr>
              <a:t> </a:t>
            </a:r>
            <a:endParaRPr lang="it-IT" sz="3599" b="1" dirty="0">
              <a:solidFill>
                <a:schemeClr val="accent2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97148"/>
            <a:ext cx="2735591" cy="6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-19594"/>
            <a:ext cx="8856984" cy="68449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188640"/>
            <a:ext cx="1943503" cy="6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64E8F-9DB8-219D-F437-8E68C4F8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620688"/>
            <a:ext cx="10445382" cy="617102"/>
          </a:xfrm>
        </p:spPr>
        <p:txBody>
          <a:bodyPr>
            <a:normAutofit/>
          </a:bodyPr>
          <a:lstStyle/>
          <a:p>
            <a:pPr algn="ctr"/>
            <a:r>
              <a:rPr lang="it-IT" sz="2799" b="1" dirty="0">
                <a:solidFill>
                  <a:schemeClr val="accent1"/>
                </a:solidFill>
                <a:latin typeface="Segoe UI Light"/>
                <a:cs typeface="Segoe UI Light"/>
              </a:rPr>
              <a:t>Art. 6 RISORSE UMANE E </a:t>
            </a:r>
            <a:r>
              <a:rPr lang="it-IT" sz="2799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RESPONSABILITA’:</a:t>
            </a:r>
            <a:r>
              <a:rPr lang="it-IT" sz="2799" b="1" dirty="0">
                <a:solidFill>
                  <a:schemeClr val="accent1"/>
                </a:solidFill>
                <a:latin typeface="Segoe UI Light"/>
                <a:cs typeface="Segoe UI Light"/>
              </a:rPr>
              <a:t> </a:t>
            </a:r>
            <a:r>
              <a:rPr lang="it-IT" sz="2799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ORGANIGRAMMA</a:t>
            </a:r>
            <a:endParaRPr lang="it-IT" sz="2799" b="1" dirty="0">
              <a:solidFill>
                <a:schemeClr val="accent1"/>
              </a:solidFill>
              <a:latin typeface="Segoe UI Light"/>
              <a:cs typeface="Segoe UI Light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63D7DA9A-DE03-DC66-AD15-10EF4C7AE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860" y="1445394"/>
            <a:ext cx="9869318" cy="5069476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81523"/>
            <a:ext cx="2330674" cy="6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81BD73-5DD1-45A5-8799-31915A5D92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764" y="217073"/>
            <a:ext cx="9458169" cy="87086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Segoe UI Light"/>
                <a:cs typeface="Segoe UI Light"/>
              </a:rPr>
              <a:t>Art. 8 Politiche e </a:t>
            </a:r>
            <a:r>
              <a:rPr lang="it-IT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strategie: collaborazione e </a:t>
            </a:r>
            <a:br>
              <a:rPr lang="it-IT" b="1" dirty="0" smtClean="0">
                <a:solidFill>
                  <a:schemeClr val="accent1"/>
                </a:solidFill>
                <a:latin typeface="Segoe UI Light"/>
                <a:cs typeface="Segoe UI Light"/>
              </a:rPr>
            </a:br>
            <a:r>
              <a:rPr lang="it-IT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coordinamento con altri servizi</a:t>
            </a:r>
            <a:endParaRPr lang="it-IT" b="1" dirty="0">
              <a:solidFill>
                <a:schemeClr val="accent1"/>
              </a:solidFill>
              <a:latin typeface="Segoe UI Light"/>
              <a:cs typeface="Segoe UI Ligh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3A94CF-9870-0CEB-F09A-B4F34F812AD2}"/>
              </a:ext>
            </a:extLst>
          </p:cNvPr>
          <p:cNvSpPr txBox="1"/>
          <p:nvPr/>
        </p:nvSpPr>
        <p:spPr>
          <a:xfrm>
            <a:off x="634795" y="1115202"/>
            <a:ext cx="10793365" cy="5261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2399" dirty="0">
              <a:latin typeface="Segoe UI Light"/>
              <a:cs typeface="Segoe UI Light"/>
            </a:endParaRP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Dipartimento di Salute Mentale </a:t>
            </a: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Dipartimento delle Dipendenze</a:t>
            </a: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S.S. Cure Domiciliari</a:t>
            </a: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S.S. Cure Palliative </a:t>
            </a:r>
            <a:endParaRPr lang="it-IT" sz="2399" dirty="0"/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S.S. Area Fragilità e non Autosufficienza </a:t>
            </a: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Enti Gestori delle funzioni socio assistenziali </a:t>
            </a: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S.C. Farmacia Ospedaliera </a:t>
            </a: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S.S. Integrativa e Protesica </a:t>
            </a:r>
          </a:p>
          <a:p>
            <a:pPr marL="1199790" lvl="2" indent="-285664">
              <a:buFont typeface="Wingdings"/>
              <a:buChar char="Ø"/>
            </a:pPr>
            <a:r>
              <a:rPr lang="it-IT" sz="2399" dirty="0">
                <a:latin typeface="Segoe UI Light"/>
                <a:cs typeface="Segoe UI Light"/>
              </a:rPr>
              <a:t>S.S. Continuità delle cure </a:t>
            </a:r>
          </a:p>
          <a:p>
            <a:endParaRPr lang="it-IT" sz="2399" dirty="0">
              <a:latin typeface="Segoe UI Light"/>
              <a:cs typeface="Segoe UI Light"/>
            </a:endParaRPr>
          </a:p>
          <a:p>
            <a:r>
              <a:rPr lang="it-IT" sz="2399" dirty="0">
                <a:latin typeface="Segoe UI Light"/>
                <a:cs typeface="Segoe UI Light"/>
              </a:rPr>
              <a:t>Nella propria operatività la COT si avvale dell’apporto di professionisti  dei Dipartimenti/Servizi dell’ASL e degli Enti Gestori coinvolti nel processo di valutazione/progettazione/realizzazione dei percorsi di cura.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81523"/>
            <a:ext cx="2330674" cy="6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C596A-4AD9-6C72-FF6B-8922F5F564F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72827" y="1226500"/>
            <a:ext cx="8352895" cy="5370852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400" dirty="0">
                <a:latin typeface="Segoe UI Light"/>
                <a:cs typeface="Segoe UI Light"/>
              </a:rPr>
              <a:t>La formazione è rivolta a tutti gli operatori e professionisti coinvolti nei processi </a:t>
            </a:r>
            <a:r>
              <a:rPr lang="it-IT" sz="2400" dirty="0" smtClean="0">
                <a:latin typeface="Segoe UI Light"/>
                <a:cs typeface="Segoe UI Light"/>
              </a:rPr>
              <a:t>assistenziali di </a:t>
            </a:r>
            <a:r>
              <a:rPr lang="it-IT" sz="2400" dirty="0">
                <a:latin typeface="Segoe UI Light"/>
                <a:cs typeface="Segoe UI Light"/>
              </a:rPr>
              <a:t>continuità delle cure. </a:t>
            </a:r>
            <a:endParaRPr lang="it-IT" sz="2400" dirty="0" smtClean="0">
              <a:latin typeface="Segoe UI Light"/>
              <a:cs typeface="Segoe UI Ligh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 smtClean="0">
                <a:latin typeface="Segoe UI Light"/>
                <a:cs typeface="Segoe UI Light"/>
              </a:rPr>
              <a:t>Preferibilmente </a:t>
            </a:r>
            <a:r>
              <a:rPr lang="it-IT" sz="2400" dirty="0">
                <a:latin typeface="Segoe UI Light"/>
                <a:cs typeface="Segoe UI Light"/>
              </a:rPr>
              <a:t>formazione sul campo, ricompresa </a:t>
            </a:r>
            <a:r>
              <a:rPr lang="it-IT" sz="2400" dirty="0" smtClean="0">
                <a:latin typeface="Segoe UI Light"/>
                <a:cs typeface="Segoe UI Light"/>
              </a:rPr>
              <a:t>nella </a:t>
            </a:r>
            <a:r>
              <a:rPr lang="it-IT" sz="2400" dirty="0">
                <a:latin typeface="Segoe UI Light"/>
                <a:cs typeface="Segoe UI Light"/>
              </a:rPr>
              <a:t>formazione </a:t>
            </a:r>
            <a:r>
              <a:rPr lang="it-IT" sz="2400" dirty="0" smtClean="0">
                <a:latin typeface="Segoe UI Light"/>
                <a:cs typeface="Segoe UI Light"/>
              </a:rPr>
              <a:t>obbligatoria.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 smtClean="0">
                <a:latin typeface="Segoe UI Light"/>
                <a:cs typeface="Segoe UI Light"/>
              </a:rPr>
              <a:t>Piano </a:t>
            </a:r>
            <a:r>
              <a:rPr lang="it-IT" sz="2400" dirty="0">
                <a:latin typeface="Segoe UI Light"/>
                <a:cs typeface="Segoe UI Light"/>
              </a:rPr>
              <a:t>formativo annuale specifico </a:t>
            </a:r>
            <a:r>
              <a:rPr lang="it-IT" sz="2400" dirty="0" smtClean="0">
                <a:latin typeface="Segoe UI Light"/>
                <a:cs typeface="Segoe UI Light"/>
              </a:rPr>
              <a:t>per: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400" dirty="0" smtClean="0">
                <a:latin typeface="Segoe UI Light"/>
                <a:cs typeface="Segoe UI Light"/>
              </a:rPr>
              <a:t> </a:t>
            </a:r>
            <a:r>
              <a:rPr lang="it-IT" sz="2400" dirty="0">
                <a:latin typeface="Segoe UI Light"/>
                <a:cs typeface="Segoe UI Light"/>
              </a:rPr>
              <a:t>Operatori 116-117; operatori e professionisti sanitari </a:t>
            </a:r>
            <a:r>
              <a:rPr lang="it-IT" sz="2400" dirty="0" smtClean="0">
                <a:latin typeface="Segoe UI Light"/>
                <a:cs typeface="Segoe UI Light"/>
              </a:rPr>
              <a:t>; </a:t>
            </a:r>
            <a:r>
              <a:rPr lang="it-IT" sz="2400" dirty="0">
                <a:latin typeface="Segoe UI Light"/>
                <a:cs typeface="Segoe UI Light"/>
              </a:rPr>
              <a:t>operatori e professionisti degli Enti Gestori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81BD73-5DD1-45A5-8799-31915A5D92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812" y="548680"/>
            <a:ext cx="8594073" cy="683004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1"/>
                </a:solidFill>
                <a:latin typeface="Segoe UI Light"/>
                <a:cs typeface="Segoe UI Light"/>
              </a:rPr>
              <a:t>Art. 9 Formazione</a:t>
            </a:r>
            <a:r>
              <a:rPr lang="it-IT" sz="4000" b="1" dirty="0">
                <a:latin typeface="Segoe UI Light"/>
                <a:cs typeface="Segoe UI Light"/>
              </a:rPr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98" y="82395"/>
            <a:ext cx="2330067" cy="683004"/>
          </a:xfrm>
          <a:prstGeom prst="rect">
            <a:avLst/>
          </a:prstGeom>
        </p:spPr>
      </p:pic>
      <p:sp>
        <p:nvSpPr>
          <p:cNvPr id="4" name="AutoShape 2" descr="Formazione incentivata docenti, OK alla riforma: c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Picture 6" descr="Formazione incentivata docenti, OK alla riforma: com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22" y="1700808"/>
            <a:ext cx="2823213" cy="31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324187" y="271834"/>
            <a:ext cx="5013064" cy="3876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-IT" sz="2799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FORMAZIONE SUL CAMPO 2022</a:t>
            </a:r>
            <a:endParaRPr lang="it-IT" sz="2799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cs typeface="Segoe UI Light"/>
            </a:endParaRPr>
          </a:p>
        </p:txBody>
      </p:sp>
      <p:graphicFrame>
        <p:nvGraphicFramePr>
          <p:cNvPr id="5" name="Diagramma 5">
            <a:extLst>
              <a:ext uri="{FF2B5EF4-FFF2-40B4-BE49-F238E27FC236}">
                <a16:creationId xmlns:a16="http://schemas.microsoft.com/office/drawing/2014/main" id="{E534AD67-6370-CD58-C610-176237BAB97C}"/>
              </a:ext>
            </a:extLst>
          </p:cNvPr>
          <p:cNvGraphicFramePr/>
          <p:nvPr>
            <p:extLst/>
          </p:nvPr>
        </p:nvGraphicFramePr>
        <p:xfrm>
          <a:off x="5337251" y="625590"/>
          <a:ext cx="5983826" cy="615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tolo 19">
            <a:extLst>
              <a:ext uri="{FF2B5EF4-FFF2-40B4-BE49-F238E27FC236}">
                <a16:creationId xmlns:a16="http://schemas.microsoft.com/office/drawing/2014/main" id="{A48D7723-7A0F-0241-F59B-F41A2D15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87" y="659504"/>
            <a:ext cx="3765590" cy="1096056"/>
          </a:xfrm>
        </p:spPr>
        <p:txBody>
          <a:bodyPr vert="horz" lIns="91416" tIns="45708" rIns="91416" bIns="45708" rtlCol="0" anchor="b">
            <a:noAutofit/>
          </a:bodyPr>
          <a:lstStyle/>
          <a:p>
            <a:pPr algn="ctr"/>
            <a:r>
              <a:rPr lang="it-IT" sz="3000" b="1" cap="all" dirty="0">
                <a:latin typeface="Segoe UI Light"/>
                <a:cs typeface="Segoe UI Light"/>
              </a:rPr>
              <a:t>GRUPPI DI </a:t>
            </a:r>
            <a:r>
              <a:rPr lang="it-IT" sz="3000" b="1" cap="all" dirty="0" smtClean="0">
                <a:latin typeface="Segoe UI Light"/>
                <a:cs typeface="Segoe UI Light"/>
              </a:rPr>
              <a:t>MIGLIORAMENTO</a:t>
            </a:r>
            <a:endParaRPr lang="it-IT" sz="3000" dirty="0">
              <a:latin typeface="Segoe UI Light"/>
              <a:cs typeface="Segoe UI Light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C8D8C0B-E8E5-475B-1C77-9D35150A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788" y="1821790"/>
            <a:ext cx="3911877" cy="3047369"/>
          </a:xfrm>
        </p:spPr>
        <p:txBody>
          <a:bodyPr vert="horz" lIns="91416" tIns="45708" rIns="91416" bIns="45708" rtlCol="0" anchor="t">
            <a:noAutofit/>
          </a:bodyPr>
          <a:lstStyle/>
          <a:p>
            <a:pPr algn="ctr"/>
            <a:r>
              <a:rPr lang="it-IT" dirty="0">
                <a:latin typeface="Segoe UI Light"/>
                <a:cs typeface="Segoe UI Light"/>
              </a:rPr>
              <a:t>Piccoli gruppi </a:t>
            </a:r>
            <a:r>
              <a:rPr lang="it-IT" dirty="0" smtClean="0">
                <a:latin typeface="Segoe UI Light"/>
                <a:cs typeface="Segoe UI Light"/>
              </a:rPr>
              <a:t> </a:t>
            </a:r>
            <a:r>
              <a:rPr lang="it-IT" dirty="0">
                <a:latin typeface="Segoe UI Light"/>
                <a:cs typeface="Segoe UI Light"/>
              </a:rPr>
              <a:t>di professionisti, </a:t>
            </a:r>
            <a:r>
              <a:rPr lang="it-IT" dirty="0" err="1">
                <a:latin typeface="Segoe UI Light"/>
                <a:cs typeface="Segoe UI Light"/>
              </a:rPr>
              <a:t>interfunzionali</a:t>
            </a:r>
            <a:r>
              <a:rPr lang="it-IT" dirty="0">
                <a:latin typeface="Segoe UI Light"/>
                <a:cs typeface="Segoe UI Light"/>
              </a:rPr>
              <a:t> e interprofessionali, che intervengono sui </a:t>
            </a:r>
            <a:r>
              <a:rPr lang="it-IT" b="1" dirty="0">
                <a:latin typeface="Segoe UI Light"/>
                <a:cs typeface="Segoe UI Light"/>
              </a:rPr>
              <a:t>processi di lavoro</a:t>
            </a:r>
            <a:r>
              <a:rPr lang="it-IT" dirty="0">
                <a:latin typeface="Segoe UI Light"/>
                <a:cs typeface="Segoe UI Light"/>
              </a:rPr>
              <a:t> con le metodologie del miglioramento continuo, presidiando globalmente il percorso del cambiamento (analisi, diagnosi, terapia, valutazione, implementazione e documentazione</a:t>
            </a:r>
            <a:r>
              <a:rPr lang="it-IT" dirty="0" smtClean="0">
                <a:latin typeface="Segoe UI Light"/>
                <a:cs typeface="Segoe UI Light"/>
              </a:rPr>
              <a:t>).</a:t>
            </a:r>
          </a:p>
          <a:p>
            <a:pPr algn="ctr"/>
            <a:r>
              <a:rPr lang="it-IT" dirty="0" smtClean="0">
                <a:latin typeface="Segoe UI Light"/>
                <a:cs typeface="Segoe UI Light"/>
              </a:rPr>
              <a:t> </a:t>
            </a:r>
            <a:r>
              <a:rPr lang="it-IT" b="1" dirty="0" smtClean="0">
                <a:latin typeface="Segoe UI Light"/>
                <a:cs typeface="Segoe UI Light"/>
              </a:rPr>
              <a:t>FOCUS</a:t>
            </a:r>
            <a:r>
              <a:rPr lang="it-IT" b="1" dirty="0" smtClean="0">
                <a:latin typeface="Segoe UI Light"/>
                <a:cs typeface="Segoe UI Light"/>
              </a:rPr>
              <a:t> Continuità ospedale territorio e PSDTA</a:t>
            </a:r>
            <a:endParaRPr lang="it-IT" b="1" dirty="0">
              <a:latin typeface="Segoe UI Light"/>
              <a:ea typeface="+mn-lt"/>
              <a:cs typeface="Segoe UI Light"/>
            </a:endParaRPr>
          </a:p>
          <a:p>
            <a:endParaRPr lang="it-IT" sz="1600" b="1" dirty="0"/>
          </a:p>
        </p:txBody>
      </p:sp>
      <p:pic>
        <p:nvPicPr>
          <p:cNvPr id="8323" name="Immagine 8323" descr="Piramide di omini di carta">
            <a:extLst>
              <a:ext uri="{FF2B5EF4-FFF2-40B4-BE49-F238E27FC236}">
                <a16:creationId xmlns:a16="http://schemas.microsoft.com/office/drawing/2014/main" id="{34772057-43F9-8871-3AE0-2DF5CC4D9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3932" y="4680399"/>
            <a:ext cx="2742485" cy="205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98" y="82395"/>
            <a:ext cx="2330067" cy="6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1459476" y="423897"/>
            <a:ext cx="643513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-IT" sz="3200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FORMAZIONE SUL CAMPO 2023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8323" name="Immagine 8323" descr="Piramide di omini di carta">
            <a:extLst>
              <a:ext uri="{FF2B5EF4-FFF2-40B4-BE49-F238E27FC236}">
                <a16:creationId xmlns:a16="http://schemas.microsoft.com/office/drawing/2014/main" id="{34772057-43F9-8871-3AE0-2DF5CC4D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40" y="4041954"/>
            <a:ext cx="2742485" cy="205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98" y="82395"/>
            <a:ext cx="2330067" cy="68300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3772" y="1178671"/>
            <a:ext cx="11161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Ad un anno dall’avvio </a:t>
            </a:r>
            <a:r>
              <a:rPr lang="it-IT" sz="2000" dirty="0" smtClean="0"/>
              <a:t>Corso 2023 inizio 8/11/23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5 </a:t>
            </a:r>
            <a:r>
              <a:rPr lang="it-IT" sz="2000" dirty="0"/>
              <a:t>incontri in plenaria e 4 incontri di studio individuale in sottogruppi </a:t>
            </a:r>
            <a:r>
              <a:rPr lang="it-IT" sz="2000" dirty="0" smtClean="0"/>
              <a:t>per rispondere </a:t>
            </a:r>
            <a:r>
              <a:rPr lang="it-IT" sz="2000" dirty="0"/>
              <a:t>al bisogno formativo e promuovere un miglioramento </a:t>
            </a:r>
            <a:r>
              <a:rPr lang="it-IT" sz="2000" dirty="0" smtClean="0"/>
              <a:t>dell’assistenza </a:t>
            </a:r>
            <a:r>
              <a:rPr lang="it-IT" sz="2000" dirty="0"/>
              <a:t>erogata garantendo l’equità di accesso ai servizi socio-sanitari, </a:t>
            </a:r>
            <a:endParaRPr lang="it-IT" sz="2000" dirty="0" smtClean="0"/>
          </a:p>
          <a:p>
            <a:pPr algn="just"/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/>
              <a:t>uniformare </a:t>
            </a:r>
            <a:r>
              <a:rPr lang="it-IT" sz="2000" b="1" dirty="0"/>
              <a:t>la procedura di segnalazione, chiusura e monitoraggio della </a:t>
            </a:r>
            <a:r>
              <a:rPr lang="it-IT" sz="2000" b="1" dirty="0" smtClean="0"/>
              <a:t>domanda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/>
              <a:t>i</a:t>
            </a:r>
            <a:r>
              <a:rPr lang="it-IT" sz="2000" b="1" dirty="0" smtClean="0"/>
              <a:t>dentificare criteri minimi omogenei  della </a:t>
            </a:r>
            <a:r>
              <a:rPr lang="it-IT" sz="2000" b="1" dirty="0"/>
              <a:t>popolazione più </a:t>
            </a:r>
            <a:r>
              <a:rPr lang="it-IT" sz="2000" b="1" dirty="0" smtClean="0"/>
              <a:t>fragile</a:t>
            </a: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/>
              <a:t>modalità </a:t>
            </a:r>
            <a:r>
              <a:rPr lang="it-IT" sz="2000" b="1" dirty="0"/>
              <a:t>di presa in </a:t>
            </a:r>
            <a:r>
              <a:rPr lang="it-IT" sz="2000" b="1" dirty="0" smtClean="0"/>
              <a:t>carico;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/>
              <a:t>condividere </a:t>
            </a:r>
            <a:r>
              <a:rPr lang="it-IT" sz="2000" b="1" dirty="0"/>
              <a:t>ed uniformare la reportistica dei </a:t>
            </a:r>
            <a:r>
              <a:rPr lang="it-IT" sz="2000" b="1" dirty="0" smtClean="0"/>
              <a:t>flussi;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 smtClean="0"/>
              <a:t>conservazione </a:t>
            </a:r>
            <a:r>
              <a:rPr lang="it-IT" sz="2000" b="1" dirty="0"/>
              <a:t>della documentazione </a:t>
            </a:r>
            <a:r>
              <a:rPr lang="it-IT" sz="2000" b="1" dirty="0" smtClean="0"/>
              <a:t>uniformi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10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32172"/>
            <a:ext cx="2330067" cy="6830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9" y="675890"/>
            <a:ext cx="11544585" cy="60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5963" y="365923"/>
            <a:ext cx="10512862" cy="1325218"/>
          </a:xfrm>
        </p:spPr>
        <p:txBody>
          <a:bodyPr rtlCol="0"/>
          <a:lstStyle/>
          <a:p>
            <a:r>
              <a:rPr lang="it-IT" dirty="0"/>
              <a:t>Analisi progetto diapositiva 8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870634" y="205247"/>
            <a:ext cx="7924548" cy="7200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Conclusioni</a:t>
            </a:r>
            <a:r>
              <a:rPr lang="it-IT" sz="3200" dirty="0">
                <a:latin typeface="Segoe UI Light"/>
              </a:rPr>
              <a:t/>
            </a:r>
            <a:br>
              <a:rPr lang="it-IT" sz="3200" dirty="0">
                <a:latin typeface="Segoe UI Light"/>
              </a:rPr>
            </a:br>
            <a:r>
              <a:rPr lang="it-IT" sz="1999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 Light"/>
              </a:rPr>
              <a:t> </a:t>
            </a:r>
            <a:endParaRPr lang="it-IT" sz="2799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2" name="Rettangolo: Angoli arrotondati 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1229756" y="1031761"/>
            <a:ext cx="4966220" cy="6646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rtl="0"/>
            <a:r>
              <a:rPr lang="it-IT" sz="1799" b="1" dirty="0">
                <a:latin typeface="Segoe UI Light"/>
                <a:cs typeface="Segoe UI Light"/>
              </a:rPr>
              <a:t>POSITIVI</a:t>
            </a:r>
          </a:p>
        </p:txBody>
      </p:sp>
      <p:sp>
        <p:nvSpPr>
          <p:cNvPr id="26" name="Rettangolo: Angoli arrotondati 25">
            <a:extLst>
              <a:ext uri="{FF2B5EF4-FFF2-40B4-BE49-F238E27FC236}">
                <a16:creationId xmlns:a16="http://schemas.microsoft.com/office/drawing/2014/main" id="{D1B1E083-D07C-4934-9782-F7CCA3539ACF}"/>
              </a:ext>
            </a:extLst>
          </p:cNvPr>
          <p:cNvSpPr/>
          <p:nvPr/>
        </p:nvSpPr>
        <p:spPr>
          <a:xfrm>
            <a:off x="6370123" y="1078537"/>
            <a:ext cx="4966220" cy="6646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rtl="0"/>
            <a:r>
              <a:rPr lang="it-IT" sz="1799" b="1" dirty="0">
                <a:latin typeface="Segoe UI Light"/>
                <a:cs typeface="Segoe UI Light"/>
              </a:rPr>
              <a:t>NEGATIVI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33745" y="4297551"/>
            <a:ext cx="98927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B31A2EAE-EBE4-4CB7-9D0A-105837E80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247973" y="1825621"/>
            <a:ext cx="58043" cy="43482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5ECF613A-FCF5-4CC5-AA46-DABB088D7230}"/>
              </a:ext>
            </a:extLst>
          </p:cNvPr>
          <p:cNvSpPr/>
          <p:nvPr/>
        </p:nvSpPr>
        <p:spPr>
          <a:xfrm>
            <a:off x="1054803" y="2495087"/>
            <a:ext cx="4934130" cy="1446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664" indent="-285664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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ASSICURARE CONTINUITÀ, ACCESSIBILITÀ ED INTEGRAZIONE DELL’ASSISTENZA SANITARIA E SOCIOSANITARIA</a:t>
            </a:r>
          </a:p>
          <a:p>
            <a:pPr marL="285664" indent="-285664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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INTEGRAZIONE OSPEDALE-TERRITORIO PER LA GARANZIA DI UNA PRESA IN CARICO CONTINUATIVA ED UNA GESTIONE INTEGRATA DEGLI UTENTI FRAGILI/CRONICI NEI VARI SETTING DI CURA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5842CE6B-862D-4B18-B10B-3436A7D24058}"/>
              </a:ext>
            </a:extLst>
          </p:cNvPr>
          <p:cNvSpPr/>
          <p:nvPr/>
        </p:nvSpPr>
        <p:spPr>
          <a:xfrm>
            <a:off x="6714290" y="2604685"/>
            <a:ext cx="4219837" cy="1076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664" indent="-285664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D"/>
            </a:pPr>
            <a:r>
              <a:rPr lang="it-IT" sz="1400" dirty="0">
                <a:latin typeface="Segoe UI Light"/>
                <a:cs typeface="Segoe UI Light"/>
              </a:rPr>
              <a:t>ASSENZA DI UN SISTEMA INFORMATIVO IN GRADO DI GARANTIRE L’INTERAZIONE TRA I SISTEMI GIA’ PRESENTI</a:t>
            </a:r>
          </a:p>
          <a:p>
            <a:pPr marL="285664" indent="-285664">
              <a:buClr>
                <a:srgbClr val="236F50"/>
              </a:buClr>
              <a:buSzPct val="200000"/>
              <a:buFont typeface="Wingdings" panose="05000000000000000000" pitchFamily="2" charset="2"/>
              <a:buChar char="D"/>
            </a:pPr>
            <a:r>
              <a:rPr lang="it-IT" sz="1400" dirty="0">
                <a:latin typeface="Segoe UI Light"/>
                <a:cs typeface="Segoe UI Light"/>
              </a:rPr>
              <a:t>DIFFICOLTA' DI ASSEGNAZIONE PERSONALE DEDICATO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6E783ACB-62DF-4DA3-9240-822BAEA78497}"/>
              </a:ext>
            </a:extLst>
          </p:cNvPr>
          <p:cNvSpPr/>
          <p:nvPr/>
        </p:nvSpPr>
        <p:spPr>
          <a:xfrm>
            <a:off x="6772340" y="4943109"/>
            <a:ext cx="4161786" cy="1446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664" indent="-285664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50000"/>
              <a:buFont typeface="Wingdings" panose="05000000000000000000" pitchFamily="2" charset="2"/>
              <a:buChar char="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 NON CONCRETA DISPONIBILITA’/ FLESSIBILITA’ DEL SISTEMA NELL’ATTIVAZIONE DEI SETTING ASSISTENZIALI</a:t>
            </a:r>
          </a:p>
          <a:p>
            <a:pPr marL="285664" indent="-285664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50000"/>
              <a:buFont typeface="Wingdings" panose="05000000000000000000" pitchFamily="2" charset="2"/>
              <a:buChar char="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UTILIZZO DI INDICATORI DI RISULTATO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NON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  REALMENTE IMPUTABILI AL LAVORO DELLA COT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1338973" y="2013797"/>
            <a:ext cx="4161786" cy="246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PUNTI DI FORZA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95967C4C-72D9-469E-BB08-F31A36FBD11D}"/>
              </a:ext>
            </a:extLst>
          </p:cNvPr>
          <p:cNvSpPr/>
          <p:nvPr/>
        </p:nvSpPr>
        <p:spPr>
          <a:xfrm>
            <a:off x="6714289" y="2010087"/>
            <a:ext cx="4161786" cy="246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PUNTI DEBOLI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A2A2A928-93BB-46FE-9683-5A5BAADF87B3}"/>
              </a:ext>
            </a:extLst>
          </p:cNvPr>
          <p:cNvSpPr/>
          <p:nvPr/>
        </p:nvSpPr>
        <p:spPr>
          <a:xfrm>
            <a:off x="1440973" y="4510199"/>
            <a:ext cx="4161786" cy="246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OPPORTUNITÀ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D84D1B01-F5DB-4D77-80D5-5CACEA0F7047}"/>
              </a:ext>
            </a:extLst>
          </p:cNvPr>
          <p:cNvSpPr/>
          <p:nvPr/>
        </p:nvSpPr>
        <p:spPr>
          <a:xfrm>
            <a:off x="6714289" y="4526369"/>
            <a:ext cx="4161786" cy="246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MINACCIA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ECF613A-FCF5-4CC5-AA46-DABB088D7230}"/>
              </a:ext>
            </a:extLst>
          </p:cNvPr>
          <p:cNvSpPr/>
          <p:nvPr/>
        </p:nvSpPr>
        <p:spPr>
          <a:xfrm>
            <a:off x="1054803" y="4945482"/>
            <a:ext cx="5025326" cy="1646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664" indent="-285664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cs typeface="Segoe UI"/>
              </a:rPr>
              <a:t>MAPPATURA DELLA POPOLAZIONE FRAGILE/CRONICA CON PROGRAMMAZIONE DI INTERVENTI VOLTI ALLA PREVENZIONE DEGLI ACCESSI IMPROPRI</a:t>
            </a:r>
          </a:p>
          <a:p>
            <a:pPr marL="285664" indent="-285664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it-IT" sz="1799" dirty="0">
              <a:latin typeface="Segoe UI Light"/>
              <a:cs typeface="Segoe UI Light"/>
            </a:endParaRPr>
          </a:p>
          <a:p>
            <a:pPr marL="285664" indent="-285664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400" dirty="0">
                <a:latin typeface="Segoe UI Light"/>
                <a:cs typeface="Segoe UI Light"/>
              </a:rPr>
              <a:t>AMMODERNAMENTO  DELLE STRUTTURE IN TERMINI DI QUALITÀ DEL CAPITALE UMANO, RISORSE DIGITALI, STRUTTURALI, STRUMENTALI E TECNOLOGICHE</a:t>
            </a:r>
            <a:endParaRPr lang="it-IT" sz="14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97148"/>
            <a:ext cx="2735591" cy="6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D1C513-E21A-6A76-E284-90929C32858E}"/>
              </a:ext>
            </a:extLst>
          </p:cNvPr>
          <p:cNvSpPr txBox="1"/>
          <p:nvPr/>
        </p:nvSpPr>
        <p:spPr>
          <a:xfrm>
            <a:off x="7536920" y="1357395"/>
            <a:ext cx="3627157" cy="4246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799" dirty="0">
              <a:latin typeface="Segoe UI Light"/>
              <a:cs typeface="Segoe UI Light"/>
            </a:endParaRPr>
          </a:p>
          <a:p>
            <a:endParaRPr lang="en-US" sz="1799" dirty="0">
              <a:latin typeface="Segoe UI Light"/>
              <a:cs typeface="Segoe UI Light"/>
            </a:endParaRPr>
          </a:p>
          <a:p>
            <a:pPr algn="ctr"/>
            <a:r>
              <a:rPr lang="en-US" sz="1799" b="1" dirty="0">
                <a:latin typeface="Segoe UI Light"/>
                <a:cs typeface="Segoe UI Light"/>
              </a:rPr>
              <a:t>M6C2</a:t>
            </a:r>
            <a:r>
              <a:rPr lang="en-US" sz="1799" dirty="0">
                <a:latin typeface="Segoe UI Light"/>
                <a:cs typeface="Segoe UI Light"/>
              </a:rPr>
              <a:t> – </a:t>
            </a:r>
            <a:r>
              <a:rPr lang="en-US" sz="1799" dirty="0" err="1">
                <a:latin typeface="Segoe UI Light"/>
                <a:cs typeface="Segoe UI Light"/>
              </a:rPr>
              <a:t>Innovazione</a:t>
            </a:r>
            <a:r>
              <a:rPr lang="en-US" sz="1799" dirty="0">
                <a:latin typeface="Segoe UI Light"/>
                <a:cs typeface="Segoe UI Light"/>
              </a:rPr>
              <a:t>, </a:t>
            </a:r>
            <a:r>
              <a:rPr lang="en-US" sz="1799" dirty="0" err="1">
                <a:latin typeface="Segoe UI Light"/>
                <a:cs typeface="Segoe UI Light"/>
              </a:rPr>
              <a:t>ricerca</a:t>
            </a:r>
            <a:r>
              <a:rPr lang="en-US" sz="1799" dirty="0">
                <a:latin typeface="Segoe UI Light"/>
                <a:cs typeface="Segoe UI Light"/>
              </a:rPr>
              <a:t> e </a:t>
            </a:r>
            <a:r>
              <a:rPr lang="en-US" sz="1799" dirty="0" err="1">
                <a:latin typeface="Segoe UI Light"/>
                <a:cs typeface="Segoe UI Light"/>
              </a:rPr>
              <a:t>digitalizzazione</a:t>
            </a:r>
            <a:r>
              <a:rPr lang="en-US" sz="1799" dirty="0">
                <a:latin typeface="Segoe UI Light"/>
                <a:cs typeface="Segoe UI Light"/>
              </a:rPr>
              <a:t> del </a:t>
            </a:r>
            <a:r>
              <a:rPr lang="en-US" sz="1799" dirty="0" err="1">
                <a:latin typeface="Segoe UI Light"/>
                <a:cs typeface="Segoe UI Light"/>
              </a:rPr>
              <a:t>Servizio</a:t>
            </a:r>
            <a:r>
              <a:rPr lang="en-US" sz="1799" dirty="0">
                <a:latin typeface="Segoe UI Light"/>
                <a:cs typeface="Segoe UI Light"/>
              </a:rPr>
              <a:t> </a:t>
            </a:r>
            <a:r>
              <a:rPr lang="en-US" sz="1799" dirty="0" err="1">
                <a:latin typeface="Segoe UI Light"/>
                <a:cs typeface="Segoe UI Light"/>
              </a:rPr>
              <a:t>Sanitario</a:t>
            </a:r>
            <a:endParaRPr lang="en-US" sz="1799" dirty="0">
              <a:latin typeface="Segoe UI Light"/>
              <a:cs typeface="Segoe UI Light"/>
            </a:endParaRPr>
          </a:p>
          <a:p>
            <a:endParaRPr lang="en-US" sz="1799" dirty="0">
              <a:latin typeface="Segoe UI Light"/>
              <a:cs typeface="Segoe UI Light"/>
            </a:endParaRPr>
          </a:p>
          <a:p>
            <a:pPr lvl="1">
              <a:buAutoNum type="arabicPeriod"/>
            </a:pPr>
            <a:r>
              <a:rPr lang="en-US" sz="1799" dirty="0">
                <a:latin typeface="Segoe UI Light"/>
                <a:cs typeface="Segoe UI Light"/>
              </a:rPr>
              <a:t>Aggiornamento </a:t>
            </a:r>
            <a:r>
              <a:rPr lang="en-US" sz="1799" dirty="0" err="1">
                <a:latin typeface="Segoe UI Light"/>
                <a:cs typeface="Segoe UI Light"/>
              </a:rPr>
              <a:t>tecnologico</a:t>
            </a:r>
            <a:r>
              <a:rPr lang="en-US" sz="1799" dirty="0">
                <a:latin typeface="Segoe UI Light"/>
                <a:cs typeface="Segoe UI Light"/>
              </a:rPr>
              <a:t> e </a:t>
            </a:r>
            <a:r>
              <a:rPr lang="en-US" sz="1799" dirty="0" err="1">
                <a:latin typeface="Segoe UI Light"/>
                <a:cs typeface="Segoe UI Light"/>
              </a:rPr>
              <a:t>digitale</a:t>
            </a:r>
            <a:r>
              <a:rPr lang="en-US" sz="1799" dirty="0">
                <a:latin typeface="Segoe UI Light"/>
                <a:cs typeface="Segoe UI Light"/>
              </a:rPr>
              <a:t>;</a:t>
            </a:r>
          </a:p>
          <a:p>
            <a:pPr lvl="1">
              <a:buAutoNum type="arabicPeriod"/>
            </a:pPr>
            <a:endParaRPr lang="en-US" sz="1799" dirty="0">
              <a:latin typeface="Segoe UI Light"/>
              <a:cs typeface="Segoe UI Light"/>
            </a:endParaRPr>
          </a:p>
          <a:p>
            <a:pPr lvl="1">
              <a:buAutoNum type="arabicPeriod"/>
            </a:pPr>
            <a:r>
              <a:rPr lang="en-US" sz="1799" dirty="0" err="1">
                <a:latin typeface="Segoe UI Light"/>
                <a:cs typeface="Segoe UI Light"/>
              </a:rPr>
              <a:t>Formazione</a:t>
            </a:r>
            <a:r>
              <a:rPr lang="en-US" sz="1799" dirty="0">
                <a:latin typeface="Segoe UI Light"/>
                <a:cs typeface="Segoe UI Light"/>
              </a:rPr>
              <a:t>, </a:t>
            </a:r>
            <a:r>
              <a:rPr lang="en-US" sz="1799" dirty="0" err="1">
                <a:latin typeface="Segoe UI Light"/>
                <a:cs typeface="Segoe UI Light"/>
              </a:rPr>
              <a:t>ricerca</a:t>
            </a:r>
            <a:r>
              <a:rPr lang="en-US" sz="1799" dirty="0">
                <a:latin typeface="Segoe UI Light"/>
                <a:cs typeface="Segoe UI Light"/>
              </a:rPr>
              <a:t> </a:t>
            </a:r>
            <a:r>
              <a:rPr lang="en-US" sz="1799" dirty="0" err="1">
                <a:latin typeface="Segoe UI Light"/>
                <a:cs typeface="Segoe UI Light"/>
              </a:rPr>
              <a:t>scientifica</a:t>
            </a:r>
            <a:r>
              <a:rPr lang="en-US" sz="1799" dirty="0">
                <a:latin typeface="Segoe UI Light"/>
                <a:cs typeface="Segoe UI Light"/>
              </a:rPr>
              <a:t> e </a:t>
            </a:r>
            <a:r>
              <a:rPr lang="en-US" sz="1799" dirty="0" err="1">
                <a:latin typeface="Segoe UI Light"/>
                <a:cs typeface="Segoe UI Light"/>
              </a:rPr>
              <a:t>trasferimento</a:t>
            </a:r>
            <a:r>
              <a:rPr lang="en-US" sz="1799" dirty="0">
                <a:latin typeface="Segoe UI Light"/>
                <a:cs typeface="Segoe UI Light"/>
              </a:rPr>
              <a:t> </a:t>
            </a:r>
            <a:r>
              <a:rPr lang="en-US" sz="1799" dirty="0" err="1">
                <a:latin typeface="Segoe UI Light"/>
                <a:cs typeface="Segoe UI Light"/>
              </a:rPr>
              <a:t>tecnologico</a:t>
            </a:r>
            <a:r>
              <a:rPr lang="en-US" sz="1799" dirty="0">
                <a:latin typeface="Segoe UI Light"/>
                <a:cs typeface="Segoe UI Light"/>
              </a:rPr>
              <a:t>.</a:t>
            </a:r>
          </a:p>
          <a:p>
            <a:endParaRPr lang="en-US" sz="1799" dirty="0">
              <a:latin typeface="Segoe UI Light"/>
              <a:cs typeface="Segoe UI Light"/>
            </a:endParaRPr>
          </a:p>
          <a:p>
            <a:endParaRPr lang="en-US" sz="1799" dirty="0">
              <a:latin typeface="Segoe UI Light"/>
              <a:cs typeface="Segoe UI Light"/>
            </a:endParaRPr>
          </a:p>
          <a:p>
            <a:endParaRPr lang="en-US" sz="1799" dirty="0">
              <a:latin typeface="Segoe UI Light"/>
              <a:cs typeface="Segoe UI Ligh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906D5B-059A-1DE7-89FF-FFCA602CC414}"/>
              </a:ext>
            </a:extLst>
          </p:cNvPr>
          <p:cNvSpPr txBox="1"/>
          <p:nvPr/>
        </p:nvSpPr>
        <p:spPr>
          <a:xfrm>
            <a:off x="403429" y="1450772"/>
            <a:ext cx="6546166" cy="3415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99" b="1" dirty="0">
                <a:latin typeface="Segoe UI Light"/>
                <a:cs typeface="Segoe UI Light"/>
              </a:rPr>
              <a:t>M6C1 </a:t>
            </a:r>
            <a:r>
              <a:rPr lang="en-US" sz="1799" dirty="0">
                <a:latin typeface="Segoe UI Light"/>
                <a:cs typeface="Segoe UI Light"/>
              </a:rPr>
              <a:t>– Reti di </a:t>
            </a:r>
            <a:r>
              <a:rPr lang="en-US" sz="1799" dirty="0" err="1">
                <a:latin typeface="Segoe UI Light"/>
                <a:cs typeface="Segoe UI Light"/>
              </a:rPr>
              <a:t>prossimità</a:t>
            </a:r>
            <a:r>
              <a:rPr lang="en-US" sz="1799" dirty="0">
                <a:latin typeface="Segoe UI Light"/>
                <a:cs typeface="Segoe UI Light"/>
              </a:rPr>
              <a:t>, </a:t>
            </a:r>
            <a:r>
              <a:rPr lang="en-US" sz="1799" dirty="0" err="1">
                <a:latin typeface="Segoe UI Light"/>
                <a:cs typeface="Segoe UI Light"/>
              </a:rPr>
              <a:t>strutture</a:t>
            </a:r>
            <a:r>
              <a:rPr lang="en-US" sz="1799" dirty="0">
                <a:latin typeface="Segoe UI Light"/>
                <a:cs typeface="Segoe UI Light"/>
              </a:rPr>
              <a:t> e </a:t>
            </a:r>
            <a:r>
              <a:rPr lang="en-US" sz="1799" dirty="0" err="1">
                <a:latin typeface="Segoe UI Light"/>
                <a:cs typeface="Segoe UI Light"/>
              </a:rPr>
              <a:t>telemedicina</a:t>
            </a:r>
            <a:r>
              <a:rPr lang="en-US" sz="1799" dirty="0">
                <a:latin typeface="Segoe UI Light"/>
                <a:cs typeface="Segoe UI Light"/>
              </a:rPr>
              <a:t> </a:t>
            </a:r>
            <a:endParaRPr lang="it-IT" sz="1799"/>
          </a:p>
          <a:p>
            <a:pPr algn="ctr"/>
            <a:r>
              <a:rPr lang="en-US" sz="1799" dirty="0">
                <a:latin typeface="Segoe UI Light"/>
                <a:cs typeface="Segoe UI Light"/>
              </a:rPr>
              <a:t>per </a:t>
            </a:r>
            <a:r>
              <a:rPr lang="en-US" sz="1799" dirty="0" err="1">
                <a:latin typeface="Segoe UI Light"/>
                <a:cs typeface="Segoe UI Light"/>
              </a:rPr>
              <a:t>l’assistenza</a:t>
            </a:r>
            <a:r>
              <a:rPr lang="en-US" sz="1799" dirty="0">
                <a:latin typeface="Segoe UI Light"/>
                <a:cs typeface="Segoe UI Light"/>
              </a:rPr>
              <a:t> sanitaria </a:t>
            </a:r>
            <a:r>
              <a:rPr lang="en-US" sz="1799" dirty="0" err="1">
                <a:latin typeface="Segoe UI Light"/>
                <a:cs typeface="Segoe UI Light"/>
              </a:rPr>
              <a:t>territoriale</a:t>
            </a:r>
            <a:endParaRPr lang="en-US" sz="1799" dirty="0">
              <a:latin typeface="Segoe UI Light"/>
              <a:ea typeface="+mn-lt"/>
              <a:cs typeface="+mn-lt"/>
            </a:endParaRPr>
          </a:p>
          <a:p>
            <a:endParaRPr lang="en-US" sz="1799" dirty="0">
              <a:latin typeface="Segoe UI Light"/>
              <a:ea typeface="+mn-lt"/>
              <a:cs typeface="+mn-lt"/>
            </a:endParaRPr>
          </a:p>
          <a:p>
            <a:pPr marL="799860" lvl="1" indent="-342797">
              <a:buFontTx/>
              <a:buAutoNum type="arabicPeriod"/>
            </a:pPr>
            <a:r>
              <a:rPr lang="en-US" sz="1799" dirty="0">
                <a:solidFill>
                  <a:srgbClr val="000000"/>
                </a:solidFill>
                <a:latin typeface="Segoe UI Light"/>
                <a:cs typeface="Segoe UI Light"/>
              </a:rPr>
              <a:t>Case </a:t>
            </a:r>
            <a:r>
              <a:rPr lang="en-US" sz="1799" dirty="0" err="1">
                <a:solidFill>
                  <a:srgbClr val="000000"/>
                </a:solidFill>
                <a:latin typeface="Segoe UI Light"/>
                <a:cs typeface="Segoe UI Light"/>
              </a:rPr>
              <a:t>della</a:t>
            </a:r>
            <a:r>
              <a:rPr lang="en-US" sz="1799" dirty="0">
                <a:solidFill>
                  <a:srgbClr val="000000"/>
                </a:solidFill>
                <a:latin typeface="Segoe UI Light"/>
                <a:cs typeface="Segoe UI Light"/>
              </a:rPr>
              <a:t> </a:t>
            </a:r>
            <a:r>
              <a:rPr lang="en-US" sz="1799" dirty="0" err="1">
                <a:solidFill>
                  <a:srgbClr val="000000"/>
                </a:solidFill>
                <a:latin typeface="Segoe UI Light"/>
                <a:cs typeface="Segoe UI Light"/>
              </a:rPr>
              <a:t>Comunità</a:t>
            </a:r>
            <a:r>
              <a:rPr lang="en-US" sz="1799" dirty="0">
                <a:latin typeface="Segoe UI Light"/>
                <a:cs typeface="Segoe UI Light"/>
              </a:rPr>
              <a:t> e presa in </a:t>
            </a:r>
            <a:r>
              <a:rPr lang="en-US" sz="1799" dirty="0" err="1">
                <a:latin typeface="Segoe UI Light"/>
                <a:cs typeface="Segoe UI Light"/>
              </a:rPr>
              <a:t>carico</a:t>
            </a:r>
            <a:r>
              <a:rPr lang="en-US" sz="1799" dirty="0">
                <a:latin typeface="Segoe UI Light"/>
                <a:cs typeface="Segoe UI Light"/>
              </a:rPr>
              <a:t> </a:t>
            </a:r>
            <a:r>
              <a:rPr lang="en-US" sz="1799" dirty="0" err="1">
                <a:latin typeface="Segoe UI Light"/>
                <a:cs typeface="Segoe UI Light"/>
              </a:rPr>
              <a:t>della</a:t>
            </a:r>
            <a:r>
              <a:rPr lang="en-US" sz="1799" dirty="0">
                <a:latin typeface="Segoe UI Light"/>
                <a:cs typeface="Segoe UI Light"/>
              </a:rPr>
              <a:t> persona;</a:t>
            </a:r>
            <a:endParaRPr lang="en-US" sz="1799" dirty="0">
              <a:latin typeface="Segoe UI Light"/>
              <a:ea typeface="+mn-lt"/>
              <a:cs typeface="+mn-lt"/>
            </a:endParaRPr>
          </a:p>
          <a:p>
            <a:pPr marL="799860" lvl="1" indent="-342797">
              <a:buAutoNum type="arabicPeriod"/>
            </a:pPr>
            <a:r>
              <a:rPr lang="en-US" sz="1799" dirty="0">
                <a:latin typeface="Segoe UI Light"/>
                <a:cs typeface="Segoe UI Light"/>
              </a:rPr>
              <a:t> Casa come primo </a:t>
            </a:r>
            <a:r>
              <a:rPr lang="en-US" sz="1799" dirty="0" err="1">
                <a:latin typeface="Segoe UI Light"/>
                <a:cs typeface="Segoe UI Light"/>
              </a:rPr>
              <a:t>luogo</a:t>
            </a:r>
            <a:r>
              <a:rPr lang="en-US" sz="1799" dirty="0">
                <a:latin typeface="Segoe UI Light"/>
                <a:cs typeface="Segoe UI Light"/>
              </a:rPr>
              <a:t> di </a:t>
            </a:r>
            <a:r>
              <a:rPr lang="en-US" sz="1799" dirty="0" err="1">
                <a:latin typeface="Segoe UI Light"/>
                <a:cs typeface="Segoe UI Light"/>
              </a:rPr>
              <a:t>cura</a:t>
            </a:r>
            <a:r>
              <a:rPr lang="en-US" sz="1799" dirty="0">
                <a:latin typeface="Segoe UI Light"/>
                <a:cs typeface="Segoe UI Light"/>
              </a:rPr>
              <a:t> e </a:t>
            </a:r>
            <a:r>
              <a:rPr lang="en-US" sz="1799" dirty="0" err="1">
                <a:latin typeface="Segoe UI Light"/>
                <a:cs typeface="Segoe UI Light"/>
              </a:rPr>
              <a:t>telemedicina</a:t>
            </a:r>
            <a:r>
              <a:rPr lang="en-US" sz="1799" dirty="0">
                <a:latin typeface="Segoe UI Light"/>
                <a:cs typeface="Segoe UI Light"/>
              </a:rPr>
              <a:t>:</a:t>
            </a:r>
            <a:endParaRPr lang="en-US" sz="1799" dirty="0">
              <a:latin typeface="Segoe UI Light"/>
              <a:ea typeface="+mn-lt"/>
              <a:cs typeface="+mn-lt"/>
            </a:endParaRPr>
          </a:p>
          <a:p>
            <a:pPr marL="1256923" lvl="2" indent="-342797">
              <a:buAutoNum type="arabicPeriod"/>
            </a:pPr>
            <a:r>
              <a:rPr lang="en-US" sz="1799" dirty="0">
                <a:latin typeface="Segoe UI Light"/>
                <a:cs typeface="Segoe UI Light"/>
              </a:rPr>
              <a:t>Casa come primo </a:t>
            </a:r>
            <a:r>
              <a:rPr lang="en-US" sz="1799" dirty="0" err="1">
                <a:latin typeface="Segoe UI Light"/>
                <a:cs typeface="Segoe UI Light"/>
              </a:rPr>
              <a:t>luogo</a:t>
            </a:r>
            <a:r>
              <a:rPr lang="en-US" sz="1799" dirty="0">
                <a:latin typeface="Segoe UI Light"/>
                <a:cs typeface="Segoe UI Light"/>
              </a:rPr>
              <a:t> di </a:t>
            </a:r>
            <a:r>
              <a:rPr lang="en-US" sz="1799" dirty="0" err="1">
                <a:latin typeface="Segoe UI Light"/>
                <a:cs typeface="Segoe UI Light"/>
              </a:rPr>
              <a:t>cura</a:t>
            </a:r>
            <a:r>
              <a:rPr lang="en-US" sz="1799" dirty="0">
                <a:latin typeface="Segoe UI Light"/>
                <a:cs typeface="Segoe UI Light"/>
              </a:rPr>
              <a:t> (ADI);</a:t>
            </a:r>
            <a:endParaRPr lang="en-US" sz="1799" dirty="0">
              <a:latin typeface="Segoe UI Light"/>
              <a:ea typeface="+mn-lt"/>
              <a:cs typeface="+mn-lt"/>
            </a:endParaRPr>
          </a:p>
          <a:p>
            <a:pPr marL="1256923" lvl="2" indent="-342797">
              <a:buAutoNum type="arabicPeriod"/>
            </a:pPr>
            <a:r>
              <a:rPr lang="en-US" sz="1799" dirty="0" err="1">
                <a:latin typeface="Segoe UI Light"/>
                <a:cs typeface="Segoe UI Light"/>
              </a:rPr>
              <a:t>Implementazione</a:t>
            </a:r>
            <a:r>
              <a:rPr lang="en-US" sz="1799" dirty="0">
                <a:latin typeface="Segoe UI Light"/>
                <a:cs typeface="Segoe UI Light"/>
              </a:rPr>
              <a:t> </a:t>
            </a:r>
            <a:r>
              <a:rPr lang="en-US" sz="1799" dirty="0" err="1">
                <a:latin typeface="Segoe UI Light"/>
                <a:cs typeface="Segoe UI Light"/>
              </a:rPr>
              <a:t>delle</a:t>
            </a:r>
            <a:r>
              <a:rPr lang="en-US" sz="1799" dirty="0">
                <a:latin typeface="Segoe UI Light"/>
                <a:cs typeface="Segoe UI Light"/>
              </a:rPr>
              <a:t> </a:t>
            </a:r>
            <a:r>
              <a:rPr lang="en-US" sz="1799" dirty="0" err="1">
                <a:latin typeface="Segoe UI Light"/>
                <a:cs typeface="Segoe UI Light"/>
              </a:rPr>
              <a:t>Centrali</a:t>
            </a:r>
            <a:r>
              <a:rPr lang="en-US" sz="1799" dirty="0">
                <a:latin typeface="Segoe UI Light"/>
                <a:cs typeface="Segoe UI Light"/>
              </a:rPr>
              <a:t> operative </a:t>
            </a:r>
            <a:r>
              <a:rPr lang="en-US" sz="1799" dirty="0" err="1">
                <a:latin typeface="Segoe UI Light"/>
                <a:cs typeface="Segoe UI Light"/>
              </a:rPr>
              <a:t>territoriali</a:t>
            </a:r>
            <a:r>
              <a:rPr lang="en-US" sz="1799" dirty="0">
                <a:latin typeface="Segoe UI Light"/>
                <a:cs typeface="Segoe UI Light"/>
              </a:rPr>
              <a:t>    (COT);</a:t>
            </a:r>
            <a:endParaRPr lang="en-US" sz="1799" dirty="0">
              <a:latin typeface="Segoe UI Light"/>
              <a:ea typeface="+mn-lt"/>
              <a:cs typeface="+mn-lt"/>
            </a:endParaRPr>
          </a:p>
          <a:p>
            <a:pPr marL="1256923" lvl="2" indent="-342797">
              <a:buAutoNum type="arabicPeriod"/>
            </a:pPr>
            <a:r>
              <a:rPr lang="en-US" sz="1799" dirty="0" err="1">
                <a:latin typeface="Segoe UI Light"/>
                <a:cs typeface="Segoe UI Light"/>
              </a:rPr>
              <a:t>Telemedicina</a:t>
            </a:r>
            <a:r>
              <a:rPr lang="en-US" sz="1799" dirty="0">
                <a:latin typeface="Segoe UI Light"/>
                <a:cs typeface="Segoe UI Light"/>
              </a:rPr>
              <a:t> per un </a:t>
            </a:r>
            <a:r>
              <a:rPr lang="en-US" sz="1799" dirty="0" err="1">
                <a:latin typeface="Segoe UI Light"/>
                <a:cs typeface="Segoe UI Light"/>
              </a:rPr>
              <a:t>migliore</a:t>
            </a:r>
            <a:r>
              <a:rPr lang="en-US" sz="1799" dirty="0">
                <a:latin typeface="Segoe UI Light"/>
                <a:cs typeface="Segoe UI Light"/>
              </a:rPr>
              <a:t> </a:t>
            </a:r>
            <a:r>
              <a:rPr lang="en-US" sz="1799" dirty="0" err="1">
                <a:latin typeface="Segoe UI Light"/>
                <a:cs typeface="Segoe UI Light"/>
              </a:rPr>
              <a:t>supporto</a:t>
            </a:r>
            <a:r>
              <a:rPr lang="en-US" sz="1799" dirty="0">
                <a:latin typeface="Segoe UI Light"/>
                <a:cs typeface="Segoe UI Light"/>
              </a:rPr>
              <a:t> ai      </a:t>
            </a:r>
            <a:r>
              <a:rPr lang="en-US" sz="1799" dirty="0" err="1">
                <a:latin typeface="Segoe UI Light"/>
                <a:cs typeface="Segoe UI Light"/>
              </a:rPr>
              <a:t>pazienti</a:t>
            </a:r>
            <a:r>
              <a:rPr lang="en-US" sz="1799" dirty="0">
                <a:latin typeface="Segoe UI Light"/>
                <a:cs typeface="Segoe UI Light"/>
              </a:rPr>
              <a:t> </a:t>
            </a:r>
            <a:r>
              <a:rPr lang="en-US" sz="1799" dirty="0" err="1">
                <a:latin typeface="Segoe UI Light"/>
                <a:cs typeface="Segoe UI Light"/>
              </a:rPr>
              <a:t>cronici</a:t>
            </a:r>
            <a:r>
              <a:rPr lang="en-US" sz="1799" dirty="0">
                <a:latin typeface="Segoe UI Light"/>
                <a:cs typeface="Segoe UI Light"/>
              </a:rPr>
              <a:t>.</a:t>
            </a:r>
            <a:endParaRPr lang="en-US" sz="1799" dirty="0">
              <a:latin typeface="Segoe UI Light"/>
              <a:ea typeface="+mn-lt"/>
              <a:cs typeface="+mn-lt"/>
            </a:endParaRPr>
          </a:p>
          <a:p>
            <a:pPr marL="799860" lvl="1" indent="-342797">
              <a:buAutoNum type="arabicPeriod"/>
            </a:pPr>
            <a:r>
              <a:rPr lang="en-US" sz="1799" dirty="0" err="1">
                <a:latin typeface="Segoe UI Light"/>
                <a:cs typeface="Segoe UI Light"/>
              </a:rPr>
              <a:t>Rafforzamento</a:t>
            </a:r>
            <a:r>
              <a:rPr lang="en-US" sz="1799" dirty="0">
                <a:latin typeface="Segoe UI Light"/>
                <a:cs typeface="Segoe UI Light"/>
              </a:rPr>
              <a:t> </a:t>
            </a:r>
            <a:r>
              <a:rPr lang="en-US" sz="1799" dirty="0" err="1">
                <a:latin typeface="Segoe UI Light"/>
                <a:cs typeface="Segoe UI Light"/>
              </a:rPr>
              <a:t>dell’assistenza</a:t>
            </a:r>
            <a:r>
              <a:rPr lang="en-US" sz="1799" dirty="0">
                <a:latin typeface="Segoe UI Light"/>
                <a:cs typeface="Segoe UI Light"/>
              </a:rPr>
              <a:t> sanitaria intermedia </a:t>
            </a:r>
            <a:r>
              <a:rPr lang="en-US" sz="1799" dirty="0" err="1">
                <a:latin typeface="Segoe UI Light"/>
                <a:cs typeface="Segoe UI Light"/>
              </a:rPr>
              <a:t>delle</a:t>
            </a:r>
            <a:r>
              <a:rPr lang="en-US" sz="1799" dirty="0">
                <a:latin typeface="Segoe UI Light"/>
                <a:cs typeface="Segoe UI Light"/>
              </a:rPr>
              <a:t> sue </a:t>
            </a:r>
            <a:r>
              <a:rPr lang="en-US" sz="1799" dirty="0" err="1">
                <a:latin typeface="Segoe UI Light"/>
                <a:cs typeface="Segoe UI Light"/>
              </a:rPr>
              <a:t>strutture</a:t>
            </a:r>
            <a:r>
              <a:rPr lang="en-US" sz="1799" dirty="0">
                <a:latin typeface="Segoe UI Light"/>
                <a:cs typeface="Segoe UI Light"/>
              </a:rPr>
              <a:t> (</a:t>
            </a:r>
            <a:r>
              <a:rPr lang="en-US" sz="1799" dirty="0" err="1">
                <a:latin typeface="Segoe UI Light"/>
                <a:cs typeface="Segoe UI Light"/>
              </a:rPr>
              <a:t>Ospedali</a:t>
            </a:r>
            <a:r>
              <a:rPr lang="en-US" sz="1799" dirty="0">
                <a:latin typeface="Segoe UI Light"/>
                <a:cs typeface="Segoe UI Light"/>
              </a:rPr>
              <a:t> di  </a:t>
            </a:r>
            <a:r>
              <a:rPr lang="en-US" sz="1799" dirty="0" err="1">
                <a:latin typeface="Segoe UI Light"/>
                <a:cs typeface="Segoe UI Light"/>
              </a:rPr>
              <a:t>Comunità</a:t>
            </a:r>
            <a:r>
              <a:rPr lang="en-US" sz="1799" dirty="0">
                <a:latin typeface="Segoe UI Light"/>
                <a:cs typeface="Segoe UI Light"/>
              </a:rPr>
              <a:t>).</a:t>
            </a:r>
            <a:endParaRPr lang="it-IT" sz="1799">
              <a:latin typeface="Segoe UI Light"/>
              <a:cs typeface="Segoe UI Ligh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126BF6-5930-9427-B749-5751030CF303}"/>
              </a:ext>
            </a:extLst>
          </p:cNvPr>
          <p:cNvSpPr txBox="1"/>
          <p:nvPr/>
        </p:nvSpPr>
        <p:spPr>
          <a:xfrm>
            <a:off x="516060" y="5861853"/>
            <a:ext cx="10788093" cy="9229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799" dirty="0" smtClean="0">
                <a:latin typeface="Segoe UI Light"/>
              </a:rPr>
              <a:t> </a:t>
            </a:r>
            <a:r>
              <a:rPr lang="en-US" sz="1799" dirty="0" err="1" smtClean="0">
                <a:latin typeface="Segoe UI Light"/>
              </a:rPr>
              <a:t>Aprile</a:t>
            </a:r>
            <a:r>
              <a:rPr lang="en-US" sz="1799" dirty="0" smtClean="0">
                <a:latin typeface="Segoe UI Light"/>
              </a:rPr>
              <a:t> 2021 </a:t>
            </a:r>
            <a:r>
              <a:rPr lang="en-US" sz="1799" dirty="0" err="1" smtClean="0">
                <a:latin typeface="Segoe UI Light"/>
              </a:rPr>
              <a:t>Spetta</a:t>
            </a:r>
            <a:r>
              <a:rPr lang="en-US" sz="1799" dirty="0">
                <a:latin typeface="Segoe UI Light"/>
              </a:rPr>
              <a:t> ad </a:t>
            </a:r>
            <a:r>
              <a:rPr lang="en-US" sz="1799" dirty="0" err="1" smtClean="0">
                <a:latin typeface="Segoe UI Light"/>
              </a:rPr>
              <a:t>AGENAS,quale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err="1">
                <a:latin typeface="Segoe UI Light"/>
              </a:rPr>
              <a:t>tramite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smtClean="0">
                <a:latin typeface="Segoe UI Light"/>
              </a:rPr>
              <a:t>peril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err="1">
                <a:latin typeface="Segoe UI Light"/>
              </a:rPr>
              <a:t>Ministero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err="1">
                <a:latin typeface="Segoe UI Light"/>
              </a:rPr>
              <a:t>della</a:t>
            </a:r>
            <a:r>
              <a:rPr lang="en-US" sz="1799" dirty="0">
                <a:latin typeface="Segoe UI Light"/>
              </a:rPr>
              <a:t> Salute, </a:t>
            </a:r>
            <a:r>
              <a:rPr lang="en-US" sz="1799" dirty="0" err="1">
                <a:latin typeface="Segoe UI Light"/>
              </a:rPr>
              <a:t>l’attuazione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err="1">
                <a:latin typeface="Segoe UI Light"/>
              </a:rPr>
              <a:t>degli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err="1">
                <a:latin typeface="Segoe UI Light"/>
              </a:rPr>
              <a:t>interventi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err="1">
                <a:latin typeface="Segoe UI Light"/>
              </a:rPr>
              <a:t>relativi</a:t>
            </a:r>
            <a:r>
              <a:rPr lang="en-US" sz="1799" dirty="0">
                <a:latin typeface="Segoe UI Light"/>
              </a:rPr>
              <a:t> </a:t>
            </a:r>
            <a:r>
              <a:rPr lang="en-US" sz="1799" dirty="0" err="1">
                <a:latin typeface="Segoe UI Light"/>
              </a:rPr>
              <a:t>alla</a:t>
            </a:r>
            <a:r>
              <a:rPr lang="en-US" sz="1799" dirty="0">
                <a:latin typeface="Segoe UI Light"/>
              </a:rPr>
              <a:t> M6C1 </a:t>
            </a:r>
            <a:r>
              <a:rPr lang="en-US" sz="1799" dirty="0" smtClean="0">
                <a:latin typeface="Segoe UI Light"/>
              </a:rPr>
              <a:t> </a:t>
            </a:r>
          </a:p>
          <a:p>
            <a:pPr algn="l"/>
            <a:r>
              <a:rPr lang="en-US" sz="1799" dirty="0">
                <a:latin typeface="Titillium Web"/>
              </a:rPr>
              <a:t> </a:t>
            </a:r>
            <a:r>
              <a:rPr lang="en-US" sz="1799" dirty="0" err="1" smtClean="0">
                <a:latin typeface="Segoe UI Light"/>
              </a:rPr>
              <a:t>Reti</a:t>
            </a:r>
            <a:r>
              <a:rPr lang="en-US" sz="1799" dirty="0" smtClean="0">
                <a:latin typeface="Segoe UI Light"/>
              </a:rPr>
              <a:t>  </a:t>
            </a:r>
            <a:r>
              <a:rPr lang="en-US" sz="1799" dirty="0">
                <a:latin typeface="Segoe UI Light"/>
              </a:rPr>
              <a:t>di </a:t>
            </a:r>
            <a:r>
              <a:rPr lang="en-US" sz="1799" dirty="0" err="1">
                <a:latin typeface="Segoe UI Light"/>
              </a:rPr>
              <a:t>prossimità</a:t>
            </a:r>
            <a:r>
              <a:rPr lang="en-US" sz="1799" dirty="0">
                <a:latin typeface="Segoe UI Light"/>
              </a:rPr>
              <a:t>, </a:t>
            </a:r>
            <a:r>
              <a:rPr lang="en-US" sz="1799" dirty="0" err="1">
                <a:latin typeface="Segoe UI Light"/>
              </a:rPr>
              <a:t>strutture</a:t>
            </a:r>
            <a:r>
              <a:rPr lang="en-US" sz="1799" dirty="0">
                <a:latin typeface="Segoe UI Light"/>
              </a:rPr>
              <a:t> e </a:t>
            </a:r>
            <a:r>
              <a:rPr lang="en-US" sz="1799" dirty="0" err="1">
                <a:latin typeface="Segoe UI Light"/>
              </a:rPr>
              <a:t>telemedicina</a:t>
            </a:r>
            <a:r>
              <a:rPr lang="en-US" sz="1799" dirty="0">
                <a:latin typeface="Segoe UI Light"/>
              </a:rPr>
              <a:t> per </a:t>
            </a:r>
            <a:r>
              <a:rPr lang="en-US" sz="1799" dirty="0" err="1">
                <a:latin typeface="Segoe UI Light"/>
              </a:rPr>
              <a:t>l’assistenza</a:t>
            </a:r>
            <a:r>
              <a:rPr lang="en-US" sz="1799" dirty="0">
                <a:latin typeface="Segoe UI Light"/>
              </a:rPr>
              <a:t> sanitaria </a:t>
            </a:r>
            <a:r>
              <a:rPr lang="en-US" sz="1799" dirty="0" err="1">
                <a:latin typeface="Segoe UI Light"/>
              </a:rPr>
              <a:t>territoriale</a:t>
            </a:r>
            <a:r>
              <a:rPr lang="en-US" sz="1799" dirty="0">
                <a:latin typeface="Segoe UI Light"/>
              </a:rPr>
              <a:t>.</a:t>
            </a:r>
            <a:r>
              <a:rPr lang="en-US" sz="1799" dirty="0">
                <a:latin typeface="Segoe UI Light"/>
                <a:ea typeface="Segoe UI Light"/>
                <a:cs typeface="Segoe UI Light"/>
              </a:rPr>
              <a:t>​</a:t>
            </a:r>
            <a:endParaRPr lang="it-IT" sz="1799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02D7A1E-2B8B-2C13-EBFF-482A8E3A815E}"/>
              </a:ext>
            </a:extLst>
          </p:cNvPr>
          <p:cNvGrpSpPr/>
          <p:nvPr/>
        </p:nvGrpSpPr>
        <p:grpSpPr>
          <a:xfrm>
            <a:off x="109765" y="163391"/>
            <a:ext cx="3770918" cy="939555"/>
            <a:chOff x="552246" y="432927"/>
            <a:chExt cx="3771900" cy="939800"/>
          </a:xfrm>
        </p:grpSpPr>
        <p:sp>
          <p:nvSpPr>
            <p:cNvPr id="10" name="Rettangolo: Angoli arrotondati 15">
              <a:extLst>
                <a:ext uri="{FF2B5EF4-FFF2-40B4-BE49-F238E27FC236}">
                  <a16:creationId xmlns:a16="http://schemas.microsoft.com/office/drawing/2014/main" id="{F0751ADB-DEBC-2008-C0A1-FFCF65B2C3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63371" y="532329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rtl="0"/>
              <a:r>
                <a:rPr lang="it-IT" sz="2399" dirty="0"/>
                <a:t>PNRR</a:t>
              </a:r>
            </a:p>
            <a:p>
              <a:pPr algn="ctr" rtl="0"/>
              <a:r>
                <a:rPr lang="it-IT" sz="2399" dirty="0"/>
                <a:t>Mission 6</a:t>
              </a: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6A18E63E-7D95-95B3-D2A0-A8A4C83B1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52246" y="432927"/>
              <a:ext cx="939800" cy="939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1799" dirty="0"/>
            </a:p>
          </p:txBody>
        </p:sp>
        <p:sp>
          <p:nvSpPr>
            <p:cNvPr id="12" name="Figura a mano libera 1676" descr="Icona di casella di controllo. ">
              <a:extLst>
                <a:ext uri="{FF2B5EF4-FFF2-40B4-BE49-F238E27FC236}">
                  <a16:creationId xmlns:a16="http://schemas.microsoft.com/office/drawing/2014/main" id="{EC8160D7-1625-8D75-389F-5C5E85973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267" y="729948"/>
              <a:ext cx="345758" cy="345758"/>
            </a:xfrm>
            <a:custGeom>
              <a:avLst/>
              <a:gdLst>
                <a:gd name="T0" fmla="*/ 374 w 719"/>
                <a:gd name="T1" fmla="*/ 267 h 719"/>
                <a:gd name="T2" fmla="*/ 366 w 719"/>
                <a:gd name="T3" fmla="*/ 263 h 719"/>
                <a:gd name="T4" fmla="*/ 362 w 719"/>
                <a:gd name="T5" fmla="*/ 254 h 719"/>
                <a:gd name="T6" fmla="*/ 366 w 719"/>
                <a:gd name="T7" fmla="*/ 247 h 719"/>
                <a:gd name="T8" fmla="*/ 374 w 719"/>
                <a:gd name="T9" fmla="*/ 243 h 719"/>
                <a:gd name="T10" fmla="*/ 621 w 719"/>
                <a:gd name="T11" fmla="*/ 244 h 719"/>
                <a:gd name="T12" fmla="*/ 627 w 719"/>
                <a:gd name="T13" fmla="*/ 250 h 719"/>
                <a:gd name="T14" fmla="*/ 627 w 719"/>
                <a:gd name="T15" fmla="*/ 260 h 719"/>
                <a:gd name="T16" fmla="*/ 621 w 719"/>
                <a:gd name="T17" fmla="*/ 265 h 719"/>
                <a:gd name="T18" fmla="*/ 616 w 719"/>
                <a:gd name="T19" fmla="*/ 528 h 719"/>
                <a:gd name="T20" fmla="*/ 370 w 719"/>
                <a:gd name="T21" fmla="*/ 527 h 719"/>
                <a:gd name="T22" fmla="*/ 363 w 719"/>
                <a:gd name="T23" fmla="*/ 521 h 719"/>
                <a:gd name="T24" fmla="*/ 363 w 719"/>
                <a:gd name="T25" fmla="*/ 512 h 719"/>
                <a:gd name="T26" fmla="*/ 370 w 719"/>
                <a:gd name="T27" fmla="*/ 505 h 719"/>
                <a:gd name="T28" fmla="*/ 616 w 719"/>
                <a:gd name="T29" fmla="*/ 504 h 719"/>
                <a:gd name="T30" fmla="*/ 625 w 719"/>
                <a:gd name="T31" fmla="*/ 507 h 719"/>
                <a:gd name="T32" fmla="*/ 628 w 719"/>
                <a:gd name="T33" fmla="*/ 516 h 719"/>
                <a:gd name="T34" fmla="*/ 625 w 719"/>
                <a:gd name="T35" fmla="*/ 525 h 719"/>
                <a:gd name="T36" fmla="*/ 616 w 719"/>
                <a:gd name="T37" fmla="*/ 528 h 719"/>
                <a:gd name="T38" fmla="*/ 171 w 719"/>
                <a:gd name="T39" fmla="*/ 279 h 719"/>
                <a:gd name="T40" fmla="*/ 164 w 719"/>
                <a:gd name="T41" fmla="*/ 282 h 719"/>
                <a:gd name="T42" fmla="*/ 155 w 719"/>
                <a:gd name="T43" fmla="*/ 279 h 719"/>
                <a:gd name="T44" fmla="*/ 92 w 719"/>
                <a:gd name="T45" fmla="*/ 214 h 719"/>
                <a:gd name="T46" fmla="*/ 92 w 719"/>
                <a:gd name="T47" fmla="*/ 205 h 719"/>
                <a:gd name="T48" fmla="*/ 98 w 719"/>
                <a:gd name="T49" fmla="*/ 198 h 719"/>
                <a:gd name="T50" fmla="*/ 107 w 719"/>
                <a:gd name="T51" fmla="*/ 198 h 719"/>
                <a:gd name="T52" fmla="*/ 164 w 719"/>
                <a:gd name="T53" fmla="*/ 253 h 719"/>
                <a:gd name="T54" fmla="*/ 309 w 719"/>
                <a:gd name="T55" fmla="*/ 109 h 719"/>
                <a:gd name="T56" fmla="*/ 318 w 719"/>
                <a:gd name="T57" fmla="*/ 109 h 719"/>
                <a:gd name="T58" fmla="*/ 325 w 719"/>
                <a:gd name="T59" fmla="*/ 114 h 719"/>
                <a:gd name="T60" fmla="*/ 325 w 719"/>
                <a:gd name="T61" fmla="*/ 124 h 719"/>
                <a:gd name="T62" fmla="*/ 323 w 719"/>
                <a:gd name="T63" fmla="*/ 414 h 719"/>
                <a:gd name="T64" fmla="*/ 168 w 719"/>
                <a:gd name="T65" fmla="*/ 568 h 719"/>
                <a:gd name="T66" fmla="*/ 158 w 719"/>
                <a:gd name="T67" fmla="*/ 568 h 719"/>
                <a:gd name="T68" fmla="*/ 94 w 719"/>
                <a:gd name="T69" fmla="*/ 505 h 719"/>
                <a:gd name="T70" fmla="*/ 91 w 719"/>
                <a:gd name="T71" fmla="*/ 497 h 719"/>
                <a:gd name="T72" fmla="*/ 94 w 719"/>
                <a:gd name="T73" fmla="*/ 488 h 719"/>
                <a:gd name="T74" fmla="*/ 103 w 719"/>
                <a:gd name="T75" fmla="*/ 485 h 719"/>
                <a:gd name="T76" fmla="*/ 111 w 719"/>
                <a:gd name="T77" fmla="*/ 488 h 719"/>
                <a:gd name="T78" fmla="*/ 306 w 719"/>
                <a:gd name="T79" fmla="*/ 397 h 719"/>
                <a:gd name="T80" fmla="*/ 314 w 719"/>
                <a:gd name="T81" fmla="*/ 394 h 719"/>
                <a:gd name="T82" fmla="*/ 323 w 719"/>
                <a:gd name="T83" fmla="*/ 398 h 719"/>
                <a:gd name="T84" fmla="*/ 326 w 719"/>
                <a:gd name="T85" fmla="*/ 406 h 719"/>
                <a:gd name="T86" fmla="*/ 323 w 719"/>
                <a:gd name="T87" fmla="*/ 414 h 719"/>
                <a:gd name="T88" fmla="*/ 12 w 719"/>
                <a:gd name="T89" fmla="*/ 0 h 719"/>
                <a:gd name="T90" fmla="*/ 3 w 719"/>
                <a:gd name="T91" fmla="*/ 5 h 719"/>
                <a:gd name="T92" fmla="*/ 0 w 719"/>
                <a:gd name="T93" fmla="*/ 13 h 719"/>
                <a:gd name="T94" fmla="*/ 1 w 719"/>
                <a:gd name="T95" fmla="*/ 713 h 719"/>
                <a:gd name="T96" fmla="*/ 8 w 719"/>
                <a:gd name="T97" fmla="*/ 719 h 719"/>
                <a:gd name="T98" fmla="*/ 707 w 719"/>
                <a:gd name="T99" fmla="*/ 719 h 719"/>
                <a:gd name="T100" fmla="*/ 716 w 719"/>
                <a:gd name="T101" fmla="*/ 716 h 719"/>
                <a:gd name="T102" fmla="*/ 719 w 719"/>
                <a:gd name="T103" fmla="*/ 707 h 719"/>
                <a:gd name="T104" fmla="*/ 718 w 719"/>
                <a:gd name="T105" fmla="*/ 8 h 719"/>
                <a:gd name="T106" fmla="*/ 711 w 719"/>
                <a:gd name="T107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9" h="719">
                  <a:moveTo>
                    <a:pt x="616" y="267"/>
                  </a:moveTo>
                  <a:lnTo>
                    <a:pt x="374" y="267"/>
                  </a:lnTo>
                  <a:lnTo>
                    <a:pt x="370" y="265"/>
                  </a:lnTo>
                  <a:lnTo>
                    <a:pt x="366" y="263"/>
                  </a:lnTo>
                  <a:lnTo>
                    <a:pt x="363" y="260"/>
                  </a:lnTo>
                  <a:lnTo>
                    <a:pt x="362" y="254"/>
                  </a:lnTo>
                  <a:lnTo>
                    <a:pt x="363" y="250"/>
                  </a:lnTo>
                  <a:lnTo>
                    <a:pt x="366" y="247"/>
                  </a:lnTo>
                  <a:lnTo>
                    <a:pt x="370" y="244"/>
                  </a:lnTo>
                  <a:lnTo>
                    <a:pt x="374" y="243"/>
                  </a:lnTo>
                  <a:lnTo>
                    <a:pt x="616" y="243"/>
                  </a:lnTo>
                  <a:lnTo>
                    <a:pt x="621" y="244"/>
                  </a:lnTo>
                  <a:lnTo>
                    <a:pt x="625" y="247"/>
                  </a:lnTo>
                  <a:lnTo>
                    <a:pt x="627" y="250"/>
                  </a:lnTo>
                  <a:lnTo>
                    <a:pt x="628" y="254"/>
                  </a:lnTo>
                  <a:lnTo>
                    <a:pt x="627" y="260"/>
                  </a:lnTo>
                  <a:lnTo>
                    <a:pt x="625" y="263"/>
                  </a:lnTo>
                  <a:lnTo>
                    <a:pt x="621" y="265"/>
                  </a:lnTo>
                  <a:lnTo>
                    <a:pt x="616" y="267"/>
                  </a:lnTo>
                  <a:close/>
                  <a:moveTo>
                    <a:pt x="616" y="528"/>
                  </a:moveTo>
                  <a:lnTo>
                    <a:pt x="374" y="528"/>
                  </a:lnTo>
                  <a:lnTo>
                    <a:pt x="370" y="527"/>
                  </a:lnTo>
                  <a:lnTo>
                    <a:pt x="366" y="525"/>
                  </a:lnTo>
                  <a:lnTo>
                    <a:pt x="363" y="521"/>
                  </a:lnTo>
                  <a:lnTo>
                    <a:pt x="362" y="516"/>
                  </a:lnTo>
                  <a:lnTo>
                    <a:pt x="363" y="512"/>
                  </a:lnTo>
                  <a:lnTo>
                    <a:pt x="366" y="507"/>
                  </a:lnTo>
                  <a:lnTo>
                    <a:pt x="370" y="505"/>
                  </a:lnTo>
                  <a:lnTo>
                    <a:pt x="374" y="504"/>
                  </a:lnTo>
                  <a:lnTo>
                    <a:pt x="616" y="504"/>
                  </a:lnTo>
                  <a:lnTo>
                    <a:pt x="621" y="505"/>
                  </a:lnTo>
                  <a:lnTo>
                    <a:pt x="625" y="507"/>
                  </a:lnTo>
                  <a:lnTo>
                    <a:pt x="627" y="512"/>
                  </a:lnTo>
                  <a:lnTo>
                    <a:pt x="628" y="516"/>
                  </a:lnTo>
                  <a:lnTo>
                    <a:pt x="627" y="521"/>
                  </a:lnTo>
                  <a:lnTo>
                    <a:pt x="625" y="525"/>
                  </a:lnTo>
                  <a:lnTo>
                    <a:pt x="621" y="527"/>
                  </a:lnTo>
                  <a:lnTo>
                    <a:pt x="616" y="528"/>
                  </a:lnTo>
                  <a:close/>
                  <a:moveTo>
                    <a:pt x="323" y="127"/>
                  </a:moveTo>
                  <a:lnTo>
                    <a:pt x="171" y="279"/>
                  </a:lnTo>
                  <a:lnTo>
                    <a:pt x="168" y="282"/>
                  </a:lnTo>
                  <a:lnTo>
                    <a:pt x="164" y="282"/>
                  </a:lnTo>
                  <a:lnTo>
                    <a:pt x="158" y="282"/>
                  </a:lnTo>
                  <a:lnTo>
                    <a:pt x="155" y="279"/>
                  </a:lnTo>
                  <a:lnTo>
                    <a:pt x="94" y="218"/>
                  </a:lnTo>
                  <a:lnTo>
                    <a:pt x="92" y="214"/>
                  </a:lnTo>
                  <a:lnTo>
                    <a:pt x="91" y="209"/>
                  </a:lnTo>
                  <a:lnTo>
                    <a:pt x="92" y="205"/>
                  </a:lnTo>
                  <a:lnTo>
                    <a:pt x="94" y="201"/>
                  </a:lnTo>
                  <a:lnTo>
                    <a:pt x="98" y="198"/>
                  </a:lnTo>
                  <a:lnTo>
                    <a:pt x="103" y="197"/>
                  </a:lnTo>
                  <a:lnTo>
                    <a:pt x="107" y="198"/>
                  </a:lnTo>
                  <a:lnTo>
                    <a:pt x="111" y="201"/>
                  </a:lnTo>
                  <a:lnTo>
                    <a:pt x="164" y="253"/>
                  </a:lnTo>
                  <a:lnTo>
                    <a:pt x="306" y="111"/>
                  </a:lnTo>
                  <a:lnTo>
                    <a:pt x="309" y="109"/>
                  </a:lnTo>
                  <a:lnTo>
                    <a:pt x="314" y="108"/>
                  </a:lnTo>
                  <a:lnTo>
                    <a:pt x="318" y="109"/>
                  </a:lnTo>
                  <a:lnTo>
                    <a:pt x="323" y="111"/>
                  </a:lnTo>
                  <a:lnTo>
                    <a:pt x="325" y="114"/>
                  </a:lnTo>
                  <a:lnTo>
                    <a:pt x="326" y="119"/>
                  </a:lnTo>
                  <a:lnTo>
                    <a:pt x="325" y="124"/>
                  </a:lnTo>
                  <a:lnTo>
                    <a:pt x="323" y="127"/>
                  </a:lnTo>
                  <a:close/>
                  <a:moveTo>
                    <a:pt x="323" y="414"/>
                  </a:moveTo>
                  <a:lnTo>
                    <a:pt x="171" y="565"/>
                  </a:lnTo>
                  <a:lnTo>
                    <a:pt x="168" y="568"/>
                  </a:lnTo>
                  <a:lnTo>
                    <a:pt x="164" y="569"/>
                  </a:lnTo>
                  <a:lnTo>
                    <a:pt x="158" y="568"/>
                  </a:lnTo>
                  <a:lnTo>
                    <a:pt x="155" y="565"/>
                  </a:lnTo>
                  <a:lnTo>
                    <a:pt x="94" y="505"/>
                  </a:lnTo>
                  <a:lnTo>
                    <a:pt x="92" y="502"/>
                  </a:lnTo>
                  <a:lnTo>
                    <a:pt x="91" y="497"/>
                  </a:lnTo>
                  <a:lnTo>
                    <a:pt x="92" y="493"/>
                  </a:lnTo>
                  <a:lnTo>
                    <a:pt x="94" y="488"/>
                  </a:lnTo>
                  <a:lnTo>
                    <a:pt x="98" y="486"/>
                  </a:lnTo>
                  <a:lnTo>
                    <a:pt x="103" y="485"/>
                  </a:lnTo>
                  <a:lnTo>
                    <a:pt x="107" y="486"/>
                  </a:lnTo>
                  <a:lnTo>
                    <a:pt x="111" y="488"/>
                  </a:lnTo>
                  <a:lnTo>
                    <a:pt x="164" y="540"/>
                  </a:lnTo>
                  <a:lnTo>
                    <a:pt x="306" y="397"/>
                  </a:lnTo>
                  <a:lnTo>
                    <a:pt x="309" y="395"/>
                  </a:lnTo>
                  <a:lnTo>
                    <a:pt x="314" y="394"/>
                  </a:lnTo>
                  <a:lnTo>
                    <a:pt x="318" y="395"/>
                  </a:lnTo>
                  <a:lnTo>
                    <a:pt x="323" y="398"/>
                  </a:lnTo>
                  <a:lnTo>
                    <a:pt x="325" y="401"/>
                  </a:lnTo>
                  <a:lnTo>
                    <a:pt x="326" y="406"/>
                  </a:lnTo>
                  <a:lnTo>
                    <a:pt x="325" y="410"/>
                  </a:lnTo>
                  <a:lnTo>
                    <a:pt x="323" y="414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3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799" dirty="0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80" y="201173"/>
            <a:ext cx="2213199" cy="8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623" y="2583374"/>
            <a:ext cx="7519719" cy="1993360"/>
          </a:xfrm>
        </p:spPr>
        <p:txBody>
          <a:bodyPr vert="horz" wrap="square" lIns="0" tIns="0" rIns="0" bIns="0" rtlCol="0" anchor="ctr">
            <a:spAutoFit/>
          </a:bodyPr>
          <a:lstStyle/>
          <a:p>
            <a:pPr rtl="0"/>
            <a:r>
              <a:rPr lang="it-IT" sz="7198" b="1" dirty="0">
                <a:solidFill>
                  <a:schemeClr val="bg1"/>
                </a:solidFill>
              </a:rPr>
              <a:t>Grazie</a:t>
            </a:r>
            <a:br>
              <a:rPr lang="it-IT" sz="7198" b="1" dirty="0">
                <a:solidFill>
                  <a:schemeClr val="bg1"/>
                </a:solidFill>
              </a:rPr>
            </a:br>
            <a:r>
              <a:rPr lang="it-IT" sz="7198" b="1" dirty="0">
                <a:solidFill>
                  <a:schemeClr val="bg1"/>
                </a:solidFill>
              </a:rPr>
              <a:t>Per l’attenzione</a:t>
            </a:r>
            <a:endParaRPr lang="it-IT" sz="7198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4B1F783-BA65-A670-A2E8-BB884FB50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0" t="10989" r="3068" b="64785"/>
          <a:stretch/>
        </p:blipFill>
        <p:spPr>
          <a:xfrm rot="720000">
            <a:off x="1621394" y="953850"/>
            <a:ext cx="7756573" cy="3109488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A7D9C73-2F22-CACE-8C70-A4B5F1695FE9}"/>
              </a:ext>
            </a:extLst>
          </p:cNvPr>
          <p:cNvGrpSpPr/>
          <p:nvPr/>
        </p:nvGrpSpPr>
        <p:grpSpPr>
          <a:xfrm>
            <a:off x="333772" y="5085184"/>
            <a:ext cx="10945215" cy="1083428"/>
            <a:chOff x="161547" y="248572"/>
            <a:chExt cx="5050370" cy="1023572"/>
          </a:xfrm>
        </p:grpSpPr>
        <p:sp>
          <p:nvSpPr>
            <p:cNvPr id="10" name="Rettangolo: Angoli arrotondati 24">
              <a:extLst>
                <a:ext uri="{FF2B5EF4-FFF2-40B4-BE49-F238E27FC236}">
                  <a16:creationId xmlns:a16="http://schemas.microsoft.com/office/drawing/2014/main" id="{BE1EA282-82CE-2404-90E0-2C5801A7F2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61547" y="320620"/>
              <a:ext cx="4665414" cy="95152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</a:rPr>
                <a:t>DECRETO </a:t>
              </a: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</a:rPr>
                <a:t>MINISTERIALE 77 del 23/05/2022</a:t>
              </a:r>
              <a:endParaRPr lang="it-IT" sz="16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</a:rPr>
                <a:t> «Modelli e standard per lo sviluppo dell’Assistenza Territoriale nel SSN»</a:t>
              </a: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AC12E352-BE2D-B9B5-A465-53D0CA0B88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229064" y="248572"/>
              <a:ext cx="982853" cy="93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it-IT" sz="1799" dirty="0"/>
            </a:p>
          </p:txBody>
        </p:sp>
        <p:grpSp>
          <p:nvGrpSpPr>
            <p:cNvPr id="12" name="Gruppo 11" descr="Icone di grafico a barre e grafico a linee.">
              <a:extLst>
                <a:ext uri="{FF2B5EF4-FFF2-40B4-BE49-F238E27FC236}">
                  <a16:creationId xmlns:a16="http://schemas.microsoft.com/office/drawing/2014/main" id="{A0162722-1422-51FD-D2DB-3AFC082F68A1}"/>
                </a:ext>
              </a:extLst>
            </p:cNvPr>
            <p:cNvGrpSpPr/>
            <p:nvPr/>
          </p:nvGrpSpPr>
          <p:grpSpPr>
            <a:xfrm>
              <a:off x="4538688" y="544624"/>
              <a:ext cx="363606" cy="347678"/>
              <a:chOff x="4346952" y="544624"/>
              <a:chExt cx="287338" cy="287338"/>
            </a:xfrm>
            <a:solidFill>
              <a:schemeClr val="bg1"/>
            </a:solidFill>
          </p:grpSpPr>
          <p:sp>
            <p:nvSpPr>
              <p:cNvPr id="13" name="Figura a mano libera 372">
                <a:extLst>
                  <a:ext uri="{FF2B5EF4-FFF2-40B4-BE49-F238E27FC236}">
                    <a16:creationId xmlns:a16="http://schemas.microsoft.com/office/drawing/2014/main" id="{2D2D9562-A8FF-D85D-C5A5-3A1F8923A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952" y="639874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>
                <a:defPPr rtl="0"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it-IT" sz="1799" dirty="0"/>
              </a:p>
            </p:txBody>
          </p:sp>
          <p:sp>
            <p:nvSpPr>
              <p:cNvPr id="14" name="Figura a mano libera 373">
                <a:extLst>
                  <a:ext uri="{FF2B5EF4-FFF2-40B4-BE49-F238E27FC236}">
                    <a16:creationId xmlns:a16="http://schemas.microsoft.com/office/drawing/2014/main" id="{F84640DD-AFDF-A858-7D22-A703A72EF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002" y="544624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>
                <a:defPPr rtl="0"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it-IT" sz="1799" dirty="0"/>
              </a:p>
            </p:txBody>
          </p:sp>
        </p:grp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35" y="199579"/>
            <a:ext cx="2736304" cy="9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>
            <a:extLst>
              <a:ext uri="{FF2B5EF4-FFF2-40B4-BE49-F238E27FC236}">
                <a16:creationId xmlns:a16="http://schemas.microsoft.com/office/drawing/2014/main" id="{7309BE4F-9C6A-3174-FB80-9D00F4CA4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0" t="20458" r="12242" b="46154"/>
          <a:stretch/>
        </p:blipFill>
        <p:spPr>
          <a:xfrm>
            <a:off x="412121" y="623298"/>
            <a:ext cx="8479069" cy="2811503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27A095AA-3026-B0BF-1D14-35F169AD5DE0}"/>
              </a:ext>
            </a:extLst>
          </p:cNvPr>
          <p:cNvGrpSpPr/>
          <p:nvPr/>
        </p:nvGrpSpPr>
        <p:grpSpPr>
          <a:xfrm>
            <a:off x="130566" y="102095"/>
            <a:ext cx="11837282" cy="965371"/>
            <a:chOff x="-239124" y="323058"/>
            <a:chExt cx="11840365" cy="965623"/>
          </a:xfrm>
        </p:grpSpPr>
        <p:sp>
          <p:nvSpPr>
            <p:cNvPr id="5" name="Rettangolo: Angoli arrotondati 26">
              <a:extLst>
                <a:ext uri="{FF2B5EF4-FFF2-40B4-BE49-F238E27FC236}">
                  <a16:creationId xmlns:a16="http://schemas.microsoft.com/office/drawing/2014/main" id="{A82D2481-28E8-4E0E-D85A-5D28ACF8B0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239124" y="323058"/>
              <a:ext cx="3660775" cy="84039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</a:rPr>
                <a:t>AGENAS «Potenziamento</a:t>
              </a:r>
            </a:p>
            <a:p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</a:rPr>
                <a:t>    dell’assistenza sanitaria e </a:t>
              </a:r>
            </a:p>
            <a:p>
              <a:pPr algn="ctr" rtl="0"/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</a:rPr>
                <a:t>Territoriale»</a:t>
              </a:r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F8E0EC12-9F32-D89E-A027-699B486AA7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2763480" y="348881"/>
              <a:ext cx="939800" cy="93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it-IT" sz="1799" dirty="0"/>
            </a:p>
          </p:txBody>
        </p:sp>
        <p:sp>
          <p:nvSpPr>
            <p:cNvPr id="7" name="Figura a mano libera 4346" descr="Icona di grafico a scatola e baffi. ">
              <a:extLst>
                <a:ext uri="{FF2B5EF4-FFF2-40B4-BE49-F238E27FC236}">
                  <a16:creationId xmlns:a16="http://schemas.microsoft.com/office/drawing/2014/main" id="{72378BA0-6392-660F-BD55-32EB160EF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55483" y="570379"/>
              <a:ext cx="345758" cy="345758"/>
            </a:xfrm>
            <a:custGeom>
              <a:avLst/>
              <a:gdLst>
                <a:gd name="T0" fmla="*/ 706 w 898"/>
                <a:gd name="T1" fmla="*/ 479 h 898"/>
                <a:gd name="T2" fmla="*/ 652 w 898"/>
                <a:gd name="T3" fmla="*/ 556 h 898"/>
                <a:gd name="T4" fmla="*/ 632 w 898"/>
                <a:gd name="T5" fmla="*/ 551 h 898"/>
                <a:gd name="T6" fmla="*/ 576 w 898"/>
                <a:gd name="T7" fmla="*/ 477 h 898"/>
                <a:gd name="T8" fmla="*/ 571 w 898"/>
                <a:gd name="T9" fmla="*/ 398 h 898"/>
                <a:gd name="T10" fmla="*/ 628 w 898"/>
                <a:gd name="T11" fmla="*/ 129 h 898"/>
                <a:gd name="T12" fmla="*/ 643 w 898"/>
                <a:gd name="T13" fmla="*/ 114 h 898"/>
                <a:gd name="T14" fmla="*/ 658 w 898"/>
                <a:gd name="T15" fmla="*/ 129 h 898"/>
                <a:gd name="T16" fmla="*/ 717 w 898"/>
                <a:gd name="T17" fmla="*/ 398 h 898"/>
                <a:gd name="T18" fmla="*/ 621 w 898"/>
                <a:gd name="T19" fmla="*/ 758 h 898"/>
                <a:gd name="T20" fmla="*/ 589 w 898"/>
                <a:gd name="T21" fmla="*/ 727 h 898"/>
                <a:gd name="T22" fmla="*/ 589 w 898"/>
                <a:gd name="T23" fmla="*/ 680 h 898"/>
                <a:gd name="T24" fmla="*/ 621 w 898"/>
                <a:gd name="T25" fmla="*/ 648 h 898"/>
                <a:gd name="T26" fmla="*/ 667 w 898"/>
                <a:gd name="T27" fmla="*/ 648 h 898"/>
                <a:gd name="T28" fmla="*/ 699 w 898"/>
                <a:gd name="T29" fmla="*/ 680 h 898"/>
                <a:gd name="T30" fmla="*/ 699 w 898"/>
                <a:gd name="T31" fmla="*/ 727 h 898"/>
                <a:gd name="T32" fmla="*/ 667 w 898"/>
                <a:gd name="T33" fmla="*/ 758 h 898"/>
                <a:gd name="T34" fmla="*/ 536 w 898"/>
                <a:gd name="T35" fmla="*/ 294 h 898"/>
                <a:gd name="T36" fmla="*/ 479 w 898"/>
                <a:gd name="T37" fmla="*/ 546 h 898"/>
                <a:gd name="T38" fmla="*/ 461 w 898"/>
                <a:gd name="T39" fmla="*/ 558 h 898"/>
                <a:gd name="T40" fmla="*/ 450 w 898"/>
                <a:gd name="T41" fmla="*/ 299 h 898"/>
                <a:gd name="T42" fmla="*/ 390 w 898"/>
                <a:gd name="T43" fmla="*/ 287 h 898"/>
                <a:gd name="T44" fmla="*/ 398 w 898"/>
                <a:gd name="T45" fmla="*/ 211 h 898"/>
                <a:gd name="T46" fmla="*/ 454 w 898"/>
                <a:gd name="T47" fmla="*/ 118 h 898"/>
                <a:gd name="T48" fmla="*/ 475 w 898"/>
                <a:gd name="T49" fmla="*/ 118 h 898"/>
                <a:gd name="T50" fmla="*/ 530 w 898"/>
                <a:gd name="T51" fmla="*/ 211 h 898"/>
                <a:gd name="T52" fmla="*/ 465 w 898"/>
                <a:gd name="T53" fmla="*/ 763 h 898"/>
                <a:gd name="T54" fmla="*/ 422 w 898"/>
                <a:gd name="T55" fmla="*/ 745 h 898"/>
                <a:gd name="T56" fmla="*/ 405 w 898"/>
                <a:gd name="T57" fmla="*/ 703 h 898"/>
                <a:gd name="T58" fmla="*/ 422 w 898"/>
                <a:gd name="T59" fmla="*/ 661 h 898"/>
                <a:gd name="T60" fmla="*/ 465 w 898"/>
                <a:gd name="T61" fmla="*/ 643 h 898"/>
                <a:gd name="T62" fmla="*/ 506 w 898"/>
                <a:gd name="T63" fmla="*/ 661 h 898"/>
                <a:gd name="T64" fmla="*/ 525 w 898"/>
                <a:gd name="T65" fmla="*/ 703 h 898"/>
                <a:gd name="T66" fmla="*/ 506 w 898"/>
                <a:gd name="T67" fmla="*/ 745 h 898"/>
                <a:gd name="T68" fmla="*/ 465 w 898"/>
                <a:gd name="T69" fmla="*/ 763 h 898"/>
                <a:gd name="T70" fmla="*/ 318 w 898"/>
                <a:gd name="T71" fmla="*/ 419 h 898"/>
                <a:gd name="T72" fmla="*/ 263 w 898"/>
                <a:gd name="T73" fmla="*/ 556 h 898"/>
                <a:gd name="T74" fmla="*/ 242 w 898"/>
                <a:gd name="T75" fmla="*/ 551 h 898"/>
                <a:gd name="T76" fmla="*/ 186 w 898"/>
                <a:gd name="T77" fmla="*/ 417 h 898"/>
                <a:gd name="T78" fmla="*/ 181 w 898"/>
                <a:gd name="T79" fmla="*/ 339 h 898"/>
                <a:gd name="T80" fmla="*/ 240 w 898"/>
                <a:gd name="T81" fmla="*/ 129 h 898"/>
                <a:gd name="T82" fmla="*/ 255 w 898"/>
                <a:gd name="T83" fmla="*/ 114 h 898"/>
                <a:gd name="T84" fmla="*/ 270 w 898"/>
                <a:gd name="T85" fmla="*/ 129 h 898"/>
                <a:gd name="T86" fmla="*/ 329 w 898"/>
                <a:gd name="T87" fmla="*/ 339 h 898"/>
                <a:gd name="T88" fmla="*/ 231 w 898"/>
                <a:gd name="T89" fmla="*/ 758 h 898"/>
                <a:gd name="T90" fmla="*/ 200 w 898"/>
                <a:gd name="T91" fmla="*/ 727 h 898"/>
                <a:gd name="T92" fmla="*/ 200 w 898"/>
                <a:gd name="T93" fmla="*/ 680 h 898"/>
                <a:gd name="T94" fmla="*/ 231 w 898"/>
                <a:gd name="T95" fmla="*/ 648 h 898"/>
                <a:gd name="T96" fmla="*/ 278 w 898"/>
                <a:gd name="T97" fmla="*/ 648 h 898"/>
                <a:gd name="T98" fmla="*/ 311 w 898"/>
                <a:gd name="T99" fmla="*/ 680 h 898"/>
                <a:gd name="T100" fmla="*/ 311 w 898"/>
                <a:gd name="T101" fmla="*/ 727 h 898"/>
                <a:gd name="T102" fmla="*/ 278 w 898"/>
                <a:gd name="T103" fmla="*/ 758 h 898"/>
                <a:gd name="T104" fmla="*/ 10 w 898"/>
                <a:gd name="T105" fmla="*/ 2 h 898"/>
                <a:gd name="T106" fmla="*/ 1 w 898"/>
                <a:gd name="T107" fmla="*/ 886 h 898"/>
                <a:gd name="T108" fmla="*/ 883 w 898"/>
                <a:gd name="T109" fmla="*/ 898 h 898"/>
                <a:gd name="T110" fmla="*/ 898 w 898"/>
                <a:gd name="T111" fmla="*/ 883 h 898"/>
                <a:gd name="T112" fmla="*/ 886 w 898"/>
                <a:gd name="T113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8" h="898">
                  <a:moveTo>
                    <a:pt x="718" y="464"/>
                  </a:moveTo>
                  <a:lnTo>
                    <a:pt x="718" y="467"/>
                  </a:lnTo>
                  <a:lnTo>
                    <a:pt x="717" y="470"/>
                  </a:lnTo>
                  <a:lnTo>
                    <a:pt x="716" y="472"/>
                  </a:lnTo>
                  <a:lnTo>
                    <a:pt x="714" y="474"/>
                  </a:lnTo>
                  <a:lnTo>
                    <a:pt x="712" y="477"/>
                  </a:lnTo>
                  <a:lnTo>
                    <a:pt x="710" y="478"/>
                  </a:lnTo>
                  <a:lnTo>
                    <a:pt x="706" y="479"/>
                  </a:lnTo>
                  <a:lnTo>
                    <a:pt x="703" y="479"/>
                  </a:lnTo>
                  <a:lnTo>
                    <a:pt x="658" y="479"/>
                  </a:lnTo>
                  <a:lnTo>
                    <a:pt x="658" y="543"/>
                  </a:lnTo>
                  <a:lnTo>
                    <a:pt x="658" y="546"/>
                  </a:lnTo>
                  <a:lnTo>
                    <a:pt x="657" y="549"/>
                  </a:lnTo>
                  <a:lnTo>
                    <a:pt x="656" y="551"/>
                  </a:lnTo>
                  <a:lnTo>
                    <a:pt x="654" y="554"/>
                  </a:lnTo>
                  <a:lnTo>
                    <a:pt x="652" y="556"/>
                  </a:lnTo>
                  <a:lnTo>
                    <a:pt x="650" y="557"/>
                  </a:lnTo>
                  <a:lnTo>
                    <a:pt x="647" y="558"/>
                  </a:lnTo>
                  <a:lnTo>
                    <a:pt x="643" y="558"/>
                  </a:lnTo>
                  <a:lnTo>
                    <a:pt x="641" y="558"/>
                  </a:lnTo>
                  <a:lnTo>
                    <a:pt x="638" y="557"/>
                  </a:lnTo>
                  <a:lnTo>
                    <a:pt x="636" y="556"/>
                  </a:lnTo>
                  <a:lnTo>
                    <a:pt x="634" y="554"/>
                  </a:lnTo>
                  <a:lnTo>
                    <a:pt x="632" y="551"/>
                  </a:lnTo>
                  <a:lnTo>
                    <a:pt x="631" y="549"/>
                  </a:lnTo>
                  <a:lnTo>
                    <a:pt x="629" y="546"/>
                  </a:lnTo>
                  <a:lnTo>
                    <a:pt x="628" y="543"/>
                  </a:lnTo>
                  <a:lnTo>
                    <a:pt x="628" y="479"/>
                  </a:lnTo>
                  <a:lnTo>
                    <a:pt x="583" y="479"/>
                  </a:lnTo>
                  <a:lnTo>
                    <a:pt x="581" y="479"/>
                  </a:lnTo>
                  <a:lnTo>
                    <a:pt x="578" y="478"/>
                  </a:lnTo>
                  <a:lnTo>
                    <a:pt x="576" y="477"/>
                  </a:lnTo>
                  <a:lnTo>
                    <a:pt x="574" y="474"/>
                  </a:lnTo>
                  <a:lnTo>
                    <a:pt x="572" y="472"/>
                  </a:lnTo>
                  <a:lnTo>
                    <a:pt x="571" y="470"/>
                  </a:lnTo>
                  <a:lnTo>
                    <a:pt x="570" y="467"/>
                  </a:lnTo>
                  <a:lnTo>
                    <a:pt x="570" y="464"/>
                  </a:lnTo>
                  <a:lnTo>
                    <a:pt x="570" y="404"/>
                  </a:lnTo>
                  <a:lnTo>
                    <a:pt x="570" y="402"/>
                  </a:lnTo>
                  <a:lnTo>
                    <a:pt x="571" y="398"/>
                  </a:lnTo>
                  <a:lnTo>
                    <a:pt x="572" y="396"/>
                  </a:lnTo>
                  <a:lnTo>
                    <a:pt x="574" y="394"/>
                  </a:lnTo>
                  <a:lnTo>
                    <a:pt x="576" y="392"/>
                  </a:lnTo>
                  <a:lnTo>
                    <a:pt x="578" y="391"/>
                  </a:lnTo>
                  <a:lnTo>
                    <a:pt x="581" y="390"/>
                  </a:lnTo>
                  <a:lnTo>
                    <a:pt x="583" y="389"/>
                  </a:lnTo>
                  <a:lnTo>
                    <a:pt x="628" y="389"/>
                  </a:lnTo>
                  <a:lnTo>
                    <a:pt x="628" y="129"/>
                  </a:lnTo>
                  <a:lnTo>
                    <a:pt x="629" y="126"/>
                  </a:lnTo>
                  <a:lnTo>
                    <a:pt x="631" y="123"/>
                  </a:lnTo>
                  <a:lnTo>
                    <a:pt x="632" y="121"/>
                  </a:lnTo>
                  <a:lnTo>
                    <a:pt x="634" y="118"/>
                  </a:lnTo>
                  <a:lnTo>
                    <a:pt x="636" y="117"/>
                  </a:lnTo>
                  <a:lnTo>
                    <a:pt x="638" y="115"/>
                  </a:lnTo>
                  <a:lnTo>
                    <a:pt x="641" y="114"/>
                  </a:lnTo>
                  <a:lnTo>
                    <a:pt x="643" y="114"/>
                  </a:lnTo>
                  <a:lnTo>
                    <a:pt x="647" y="114"/>
                  </a:lnTo>
                  <a:lnTo>
                    <a:pt x="650" y="115"/>
                  </a:lnTo>
                  <a:lnTo>
                    <a:pt x="652" y="117"/>
                  </a:lnTo>
                  <a:lnTo>
                    <a:pt x="654" y="118"/>
                  </a:lnTo>
                  <a:lnTo>
                    <a:pt x="656" y="121"/>
                  </a:lnTo>
                  <a:lnTo>
                    <a:pt x="657" y="123"/>
                  </a:lnTo>
                  <a:lnTo>
                    <a:pt x="658" y="127"/>
                  </a:lnTo>
                  <a:lnTo>
                    <a:pt x="658" y="129"/>
                  </a:lnTo>
                  <a:lnTo>
                    <a:pt x="658" y="389"/>
                  </a:lnTo>
                  <a:lnTo>
                    <a:pt x="703" y="389"/>
                  </a:lnTo>
                  <a:lnTo>
                    <a:pt x="706" y="390"/>
                  </a:lnTo>
                  <a:lnTo>
                    <a:pt x="710" y="391"/>
                  </a:lnTo>
                  <a:lnTo>
                    <a:pt x="712" y="392"/>
                  </a:lnTo>
                  <a:lnTo>
                    <a:pt x="714" y="394"/>
                  </a:lnTo>
                  <a:lnTo>
                    <a:pt x="716" y="396"/>
                  </a:lnTo>
                  <a:lnTo>
                    <a:pt x="717" y="398"/>
                  </a:lnTo>
                  <a:lnTo>
                    <a:pt x="718" y="402"/>
                  </a:lnTo>
                  <a:lnTo>
                    <a:pt x="718" y="404"/>
                  </a:lnTo>
                  <a:lnTo>
                    <a:pt x="718" y="464"/>
                  </a:lnTo>
                  <a:close/>
                  <a:moveTo>
                    <a:pt x="643" y="763"/>
                  </a:moveTo>
                  <a:lnTo>
                    <a:pt x="638" y="762"/>
                  </a:lnTo>
                  <a:lnTo>
                    <a:pt x="632" y="762"/>
                  </a:lnTo>
                  <a:lnTo>
                    <a:pt x="626" y="760"/>
                  </a:lnTo>
                  <a:lnTo>
                    <a:pt x="621" y="758"/>
                  </a:lnTo>
                  <a:lnTo>
                    <a:pt x="616" y="756"/>
                  </a:lnTo>
                  <a:lnTo>
                    <a:pt x="610" y="753"/>
                  </a:lnTo>
                  <a:lnTo>
                    <a:pt x="606" y="749"/>
                  </a:lnTo>
                  <a:lnTo>
                    <a:pt x="602" y="745"/>
                  </a:lnTo>
                  <a:lnTo>
                    <a:pt x="597" y="741"/>
                  </a:lnTo>
                  <a:lnTo>
                    <a:pt x="594" y="737"/>
                  </a:lnTo>
                  <a:lnTo>
                    <a:pt x="591" y="731"/>
                  </a:lnTo>
                  <a:lnTo>
                    <a:pt x="589" y="727"/>
                  </a:lnTo>
                  <a:lnTo>
                    <a:pt x="587" y="720"/>
                  </a:lnTo>
                  <a:lnTo>
                    <a:pt x="586" y="715"/>
                  </a:lnTo>
                  <a:lnTo>
                    <a:pt x="584" y="710"/>
                  </a:lnTo>
                  <a:lnTo>
                    <a:pt x="583" y="703"/>
                  </a:lnTo>
                  <a:lnTo>
                    <a:pt x="584" y="697"/>
                  </a:lnTo>
                  <a:lnTo>
                    <a:pt x="586" y="692"/>
                  </a:lnTo>
                  <a:lnTo>
                    <a:pt x="587" y="685"/>
                  </a:lnTo>
                  <a:lnTo>
                    <a:pt x="589" y="680"/>
                  </a:lnTo>
                  <a:lnTo>
                    <a:pt x="591" y="674"/>
                  </a:lnTo>
                  <a:lnTo>
                    <a:pt x="594" y="670"/>
                  </a:lnTo>
                  <a:lnTo>
                    <a:pt x="597" y="665"/>
                  </a:lnTo>
                  <a:lnTo>
                    <a:pt x="602" y="661"/>
                  </a:lnTo>
                  <a:lnTo>
                    <a:pt x="606" y="657"/>
                  </a:lnTo>
                  <a:lnTo>
                    <a:pt x="610" y="653"/>
                  </a:lnTo>
                  <a:lnTo>
                    <a:pt x="616" y="651"/>
                  </a:lnTo>
                  <a:lnTo>
                    <a:pt x="621" y="648"/>
                  </a:lnTo>
                  <a:lnTo>
                    <a:pt x="626" y="646"/>
                  </a:lnTo>
                  <a:lnTo>
                    <a:pt x="632" y="645"/>
                  </a:lnTo>
                  <a:lnTo>
                    <a:pt x="638" y="643"/>
                  </a:lnTo>
                  <a:lnTo>
                    <a:pt x="643" y="643"/>
                  </a:lnTo>
                  <a:lnTo>
                    <a:pt x="650" y="643"/>
                  </a:lnTo>
                  <a:lnTo>
                    <a:pt x="656" y="645"/>
                  </a:lnTo>
                  <a:lnTo>
                    <a:pt x="662" y="646"/>
                  </a:lnTo>
                  <a:lnTo>
                    <a:pt x="667" y="648"/>
                  </a:lnTo>
                  <a:lnTo>
                    <a:pt x="672" y="651"/>
                  </a:lnTo>
                  <a:lnTo>
                    <a:pt x="678" y="653"/>
                  </a:lnTo>
                  <a:lnTo>
                    <a:pt x="682" y="657"/>
                  </a:lnTo>
                  <a:lnTo>
                    <a:pt x="686" y="661"/>
                  </a:lnTo>
                  <a:lnTo>
                    <a:pt x="690" y="665"/>
                  </a:lnTo>
                  <a:lnTo>
                    <a:pt x="694" y="670"/>
                  </a:lnTo>
                  <a:lnTo>
                    <a:pt x="697" y="674"/>
                  </a:lnTo>
                  <a:lnTo>
                    <a:pt x="699" y="680"/>
                  </a:lnTo>
                  <a:lnTo>
                    <a:pt x="701" y="685"/>
                  </a:lnTo>
                  <a:lnTo>
                    <a:pt x="702" y="692"/>
                  </a:lnTo>
                  <a:lnTo>
                    <a:pt x="703" y="697"/>
                  </a:lnTo>
                  <a:lnTo>
                    <a:pt x="703" y="703"/>
                  </a:lnTo>
                  <a:lnTo>
                    <a:pt x="703" y="710"/>
                  </a:lnTo>
                  <a:lnTo>
                    <a:pt x="702" y="715"/>
                  </a:lnTo>
                  <a:lnTo>
                    <a:pt x="701" y="720"/>
                  </a:lnTo>
                  <a:lnTo>
                    <a:pt x="699" y="727"/>
                  </a:lnTo>
                  <a:lnTo>
                    <a:pt x="697" y="731"/>
                  </a:lnTo>
                  <a:lnTo>
                    <a:pt x="694" y="737"/>
                  </a:lnTo>
                  <a:lnTo>
                    <a:pt x="690" y="741"/>
                  </a:lnTo>
                  <a:lnTo>
                    <a:pt x="686" y="745"/>
                  </a:lnTo>
                  <a:lnTo>
                    <a:pt x="682" y="749"/>
                  </a:lnTo>
                  <a:lnTo>
                    <a:pt x="678" y="753"/>
                  </a:lnTo>
                  <a:lnTo>
                    <a:pt x="672" y="756"/>
                  </a:lnTo>
                  <a:lnTo>
                    <a:pt x="667" y="758"/>
                  </a:lnTo>
                  <a:lnTo>
                    <a:pt x="662" y="760"/>
                  </a:lnTo>
                  <a:lnTo>
                    <a:pt x="656" y="762"/>
                  </a:lnTo>
                  <a:lnTo>
                    <a:pt x="650" y="762"/>
                  </a:lnTo>
                  <a:lnTo>
                    <a:pt x="643" y="763"/>
                  </a:lnTo>
                  <a:close/>
                  <a:moveTo>
                    <a:pt x="540" y="284"/>
                  </a:moveTo>
                  <a:lnTo>
                    <a:pt x="538" y="287"/>
                  </a:lnTo>
                  <a:lnTo>
                    <a:pt x="537" y="290"/>
                  </a:lnTo>
                  <a:lnTo>
                    <a:pt x="536" y="294"/>
                  </a:lnTo>
                  <a:lnTo>
                    <a:pt x="534" y="296"/>
                  </a:lnTo>
                  <a:lnTo>
                    <a:pt x="532" y="297"/>
                  </a:lnTo>
                  <a:lnTo>
                    <a:pt x="530" y="298"/>
                  </a:lnTo>
                  <a:lnTo>
                    <a:pt x="527" y="299"/>
                  </a:lnTo>
                  <a:lnTo>
                    <a:pt x="525" y="299"/>
                  </a:lnTo>
                  <a:lnTo>
                    <a:pt x="480" y="299"/>
                  </a:lnTo>
                  <a:lnTo>
                    <a:pt x="480" y="543"/>
                  </a:lnTo>
                  <a:lnTo>
                    <a:pt x="479" y="546"/>
                  </a:lnTo>
                  <a:lnTo>
                    <a:pt x="479" y="549"/>
                  </a:lnTo>
                  <a:lnTo>
                    <a:pt x="476" y="551"/>
                  </a:lnTo>
                  <a:lnTo>
                    <a:pt x="475" y="554"/>
                  </a:lnTo>
                  <a:lnTo>
                    <a:pt x="472" y="556"/>
                  </a:lnTo>
                  <a:lnTo>
                    <a:pt x="470" y="557"/>
                  </a:lnTo>
                  <a:lnTo>
                    <a:pt x="467" y="558"/>
                  </a:lnTo>
                  <a:lnTo>
                    <a:pt x="465" y="558"/>
                  </a:lnTo>
                  <a:lnTo>
                    <a:pt x="461" y="558"/>
                  </a:lnTo>
                  <a:lnTo>
                    <a:pt x="458" y="557"/>
                  </a:lnTo>
                  <a:lnTo>
                    <a:pt x="456" y="556"/>
                  </a:lnTo>
                  <a:lnTo>
                    <a:pt x="454" y="554"/>
                  </a:lnTo>
                  <a:lnTo>
                    <a:pt x="452" y="551"/>
                  </a:lnTo>
                  <a:lnTo>
                    <a:pt x="451" y="549"/>
                  </a:lnTo>
                  <a:lnTo>
                    <a:pt x="450" y="546"/>
                  </a:lnTo>
                  <a:lnTo>
                    <a:pt x="450" y="543"/>
                  </a:lnTo>
                  <a:lnTo>
                    <a:pt x="450" y="299"/>
                  </a:lnTo>
                  <a:lnTo>
                    <a:pt x="405" y="299"/>
                  </a:lnTo>
                  <a:lnTo>
                    <a:pt x="402" y="299"/>
                  </a:lnTo>
                  <a:lnTo>
                    <a:pt x="398" y="298"/>
                  </a:lnTo>
                  <a:lnTo>
                    <a:pt x="396" y="297"/>
                  </a:lnTo>
                  <a:lnTo>
                    <a:pt x="394" y="296"/>
                  </a:lnTo>
                  <a:lnTo>
                    <a:pt x="392" y="294"/>
                  </a:lnTo>
                  <a:lnTo>
                    <a:pt x="391" y="290"/>
                  </a:lnTo>
                  <a:lnTo>
                    <a:pt x="390" y="287"/>
                  </a:lnTo>
                  <a:lnTo>
                    <a:pt x="390" y="284"/>
                  </a:lnTo>
                  <a:lnTo>
                    <a:pt x="390" y="225"/>
                  </a:lnTo>
                  <a:lnTo>
                    <a:pt x="390" y="222"/>
                  </a:lnTo>
                  <a:lnTo>
                    <a:pt x="391" y="219"/>
                  </a:lnTo>
                  <a:lnTo>
                    <a:pt x="392" y="217"/>
                  </a:lnTo>
                  <a:lnTo>
                    <a:pt x="394" y="214"/>
                  </a:lnTo>
                  <a:lnTo>
                    <a:pt x="396" y="212"/>
                  </a:lnTo>
                  <a:lnTo>
                    <a:pt x="398" y="211"/>
                  </a:lnTo>
                  <a:lnTo>
                    <a:pt x="402" y="210"/>
                  </a:lnTo>
                  <a:lnTo>
                    <a:pt x="405" y="210"/>
                  </a:lnTo>
                  <a:lnTo>
                    <a:pt x="450" y="210"/>
                  </a:lnTo>
                  <a:lnTo>
                    <a:pt x="450" y="129"/>
                  </a:lnTo>
                  <a:lnTo>
                    <a:pt x="450" y="126"/>
                  </a:lnTo>
                  <a:lnTo>
                    <a:pt x="451" y="123"/>
                  </a:lnTo>
                  <a:lnTo>
                    <a:pt x="452" y="121"/>
                  </a:lnTo>
                  <a:lnTo>
                    <a:pt x="454" y="118"/>
                  </a:lnTo>
                  <a:lnTo>
                    <a:pt x="456" y="117"/>
                  </a:lnTo>
                  <a:lnTo>
                    <a:pt x="458" y="115"/>
                  </a:lnTo>
                  <a:lnTo>
                    <a:pt x="461" y="114"/>
                  </a:lnTo>
                  <a:lnTo>
                    <a:pt x="465" y="114"/>
                  </a:lnTo>
                  <a:lnTo>
                    <a:pt x="467" y="114"/>
                  </a:lnTo>
                  <a:lnTo>
                    <a:pt x="470" y="115"/>
                  </a:lnTo>
                  <a:lnTo>
                    <a:pt x="472" y="117"/>
                  </a:lnTo>
                  <a:lnTo>
                    <a:pt x="475" y="118"/>
                  </a:lnTo>
                  <a:lnTo>
                    <a:pt x="476" y="121"/>
                  </a:lnTo>
                  <a:lnTo>
                    <a:pt x="479" y="123"/>
                  </a:lnTo>
                  <a:lnTo>
                    <a:pt x="479" y="127"/>
                  </a:lnTo>
                  <a:lnTo>
                    <a:pt x="480" y="129"/>
                  </a:lnTo>
                  <a:lnTo>
                    <a:pt x="480" y="210"/>
                  </a:lnTo>
                  <a:lnTo>
                    <a:pt x="525" y="210"/>
                  </a:lnTo>
                  <a:lnTo>
                    <a:pt x="527" y="210"/>
                  </a:lnTo>
                  <a:lnTo>
                    <a:pt x="530" y="211"/>
                  </a:lnTo>
                  <a:lnTo>
                    <a:pt x="532" y="212"/>
                  </a:lnTo>
                  <a:lnTo>
                    <a:pt x="534" y="214"/>
                  </a:lnTo>
                  <a:lnTo>
                    <a:pt x="536" y="217"/>
                  </a:lnTo>
                  <a:lnTo>
                    <a:pt x="537" y="219"/>
                  </a:lnTo>
                  <a:lnTo>
                    <a:pt x="538" y="222"/>
                  </a:lnTo>
                  <a:lnTo>
                    <a:pt x="540" y="225"/>
                  </a:lnTo>
                  <a:lnTo>
                    <a:pt x="540" y="284"/>
                  </a:lnTo>
                  <a:close/>
                  <a:moveTo>
                    <a:pt x="465" y="763"/>
                  </a:moveTo>
                  <a:lnTo>
                    <a:pt x="458" y="762"/>
                  </a:lnTo>
                  <a:lnTo>
                    <a:pt x="452" y="762"/>
                  </a:lnTo>
                  <a:lnTo>
                    <a:pt x="446" y="760"/>
                  </a:lnTo>
                  <a:lnTo>
                    <a:pt x="441" y="758"/>
                  </a:lnTo>
                  <a:lnTo>
                    <a:pt x="436" y="756"/>
                  </a:lnTo>
                  <a:lnTo>
                    <a:pt x="430" y="753"/>
                  </a:lnTo>
                  <a:lnTo>
                    <a:pt x="426" y="749"/>
                  </a:lnTo>
                  <a:lnTo>
                    <a:pt x="422" y="745"/>
                  </a:lnTo>
                  <a:lnTo>
                    <a:pt x="419" y="741"/>
                  </a:lnTo>
                  <a:lnTo>
                    <a:pt x="414" y="737"/>
                  </a:lnTo>
                  <a:lnTo>
                    <a:pt x="412" y="731"/>
                  </a:lnTo>
                  <a:lnTo>
                    <a:pt x="409" y="727"/>
                  </a:lnTo>
                  <a:lnTo>
                    <a:pt x="407" y="720"/>
                  </a:lnTo>
                  <a:lnTo>
                    <a:pt x="406" y="715"/>
                  </a:lnTo>
                  <a:lnTo>
                    <a:pt x="405" y="710"/>
                  </a:lnTo>
                  <a:lnTo>
                    <a:pt x="405" y="703"/>
                  </a:lnTo>
                  <a:lnTo>
                    <a:pt x="405" y="697"/>
                  </a:lnTo>
                  <a:lnTo>
                    <a:pt x="406" y="692"/>
                  </a:lnTo>
                  <a:lnTo>
                    <a:pt x="407" y="685"/>
                  </a:lnTo>
                  <a:lnTo>
                    <a:pt x="409" y="680"/>
                  </a:lnTo>
                  <a:lnTo>
                    <a:pt x="412" y="674"/>
                  </a:lnTo>
                  <a:lnTo>
                    <a:pt x="414" y="670"/>
                  </a:lnTo>
                  <a:lnTo>
                    <a:pt x="419" y="665"/>
                  </a:lnTo>
                  <a:lnTo>
                    <a:pt x="422" y="661"/>
                  </a:lnTo>
                  <a:lnTo>
                    <a:pt x="426" y="657"/>
                  </a:lnTo>
                  <a:lnTo>
                    <a:pt x="430" y="653"/>
                  </a:lnTo>
                  <a:lnTo>
                    <a:pt x="436" y="651"/>
                  </a:lnTo>
                  <a:lnTo>
                    <a:pt x="441" y="648"/>
                  </a:lnTo>
                  <a:lnTo>
                    <a:pt x="446" y="646"/>
                  </a:lnTo>
                  <a:lnTo>
                    <a:pt x="452" y="645"/>
                  </a:lnTo>
                  <a:lnTo>
                    <a:pt x="458" y="643"/>
                  </a:lnTo>
                  <a:lnTo>
                    <a:pt x="465" y="643"/>
                  </a:lnTo>
                  <a:lnTo>
                    <a:pt x="470" y="643"/>
                  </a:lnTo>
                  <a:lnTo>
                    <a:pt x="476" y="645"/>
                  </a:lnTo>
                  <a:lnTo>
                    <a:pt x="482" y="646"/>
                  </a:lnTo>
                  <a:lnTo>
                    <a:pt x="487" y="648"/>
                  </a:lnTo>
                  <a:lnTo>
                    <a:pt x="492" y="651"/>
                  </a:lnTo>
                  <a:lnTo>
                    <a:pt x="498" y="653"/>
                  </a:lnTo>
                  <a:lnTo>
                    <a:pt x="502" y="657"/>
                  </a:lnTo>
                  <a:lnTo>
                    <a:pt x="506" y="661"/>
                  </a:lnTo>
                  <a:lnTo>
                    <a:pt x="511" y="665"/>
                  </a:lnTo>
                  <a:lnTo>
                    <a:pt x="514" y="670"/>
                  </a:lnTo>
                  <a:lnTo>
                    <a:pt x="517" y="674"/>
                  </a:lnTo>
                  <a:lnTo>
                    <a:pt x="519" y="680"/>
                  </a:lnTo>
                  <a:lnTo>
                    <a:pt x="521" y="685"/>
                  </a:lnTo>
                  <a:lnTo>
                    <a:pt x="522" y="692"/>
                  </a:lnTo>
                  <a:lnTo>
                    <a:pt x="524" y="697"/>
                  </a:lnTo>
                  <a:lnTo>
                    <a:pt x="525" y="703"/>
                  </a:lnTo>
                  <a:lnTo>
                    <a:pt x="524" y="710"/>
                  </a:lnTo>
                  <a:lnTo>
                    <a:pt x="522" y="715"/>
                  </a:lnTo>
                  <a:lnTo>
                    <a:pt x="521" y="720"/>
                  </a:lnTo>
                  <a:lnTo>
                    <a:pt x="519" y="727"/>
                  </a:lnTo>
                  <a:lnTo>
                    <a:pt x="517" y="731"/>
                  </a:lnTo>
                  <a:lnTo>
                    <a:pt x="514" y="737"/>
                  </a:lnTo>
                  <a:lnTo>
                    <a:pt x="511" y="741"/>
                  </a:lnTo>
                  <a:lnTo>
                    <a:pt x="506" y="745"/>
                  </a:lnTo>
                  <a:lnTo>
                    <a:pt x="502" y="749"/>
                  </a:lnTo>
                  <a:lnTo>
                    <a:pt x="498" y="753"/>
                  </a:lnTo>
                  <a:lnTo>
                    <a:pt x="492" y="756"/>
                  </a:lnTo>
                  <a:lnTo>
                    <a:pt x="487" y="758"/>
                  </a:lnTo>
                  <a:lnTo>
                    <a:pt x="482" y="760"/>
                  </a:lnTo>
                  <a:lnTo>
                    <a:pt x="476" y="762"/>
                  </a:lnTo>
                  <a:lnTo>
                    <a:pt x="470" y="762"/>
                  </a:lnTo>
                  <a:lnTo>
                    <a:pt x="465" y="763"/>
                  </a:lnTo>
                  <a:close/>
                  <a:moveTo>
                    <a:pt x="330" y="404"/>
                  </a:moveTo>
                  <a:lnTo>
                    <a:pt x="330" y="407"/>
                  </a:lnTo>
                  <a:lnTo>
                    <a:pt x="329" y="410"/>
                  </a:lnTo>
                  <a:lnTo>
                    <a:pt x="328" y="412"/>
                  </a:lnTo>
                  <a:lnTo>
                    <a:pt x="326" y="414"/>
                  </a:lnTo>
                  <a:lnTo>
                    <a:pt x="323" y="417"/>
                  </a:lnTo>
                  <a:lnTo>
                    <a:pt x="320" y="418"/>
                  </a:lnTo>
                  <a:lnTo>
                    <a:pt x="318" y="419"/>
                  </a:lnTo>
                  <a:lnTo>
                    <a:pt x="315" y="419"/>
                  </a:lnTo>
                  <a:lnTo>
                    <a:pt x="270" y="419"/>
                  </a:lnTo>
                  <a:lnTo>
                    <a:pt x="270" y="543"/>
                  </a:lnTo>
                  <a:lnTo>
                    <a:pt x="270" y="546"/>
                  </a:lnTo>
                  <a:lnTo>
                    <a:pt x="269" y="549"/>
                  </a:lnTo>
                  <a:lnTo>
                    <a:pt x="268" y="551"/>
                  </a:lnTo>
                  <a:lnTo>
                    <a:pt x="266" y="554"/>
                  </a:lnTo>
                  <a:lnTo>
                    <a:pt x="263" y="556"/>
                  </a:lnTo>
                  <a:lnTo>
                    <a:pt x="260" y="557"/>
                  </a:lnTo>
                  <a:lnTo>
                    <a:pt x="258" y="558"/>
                  </a:lnTo>
                  <a:lnTo>
                    <a:pt x="255" y="558"/>
                  </a:lnTo>
                  <a:lnTo>
                    <a:pt x="252" y="558"/>
                  </a:lnTo>
                  <a:lnTo>
                    <a:pt x="250" y="557"/>
                  </a:lnTo>
                  <a:lnTo>
                    <a:pt x="246" y="556"/>
                  </a:lnTo>
                  <a:lnTo>
                    <a:pt x="244" y="554"/>
                  </a:lnTo>
                  <a:lnTo>
                    <a:pt x="242" y="551"/>
                  </a:lnTo>
                  <a:lnTo>
                    <a:pt x="241" y="549"/>
                  </a:lnTo>
                  <a:lnTo>
                    <a:pt x="240" y="546"/>
                  </a:lnTo>
                  <a:lnTo>
                    <a:pt x="240" y="543"/>
                  </a:lnTo>
                  <a:lnTo>
                    <a:pt x="240" y="419"/>
                  </a:lnTo>
                  <a:lnTo>
                    <a:pt x="195" y="419"/>
                  </a:lnTo>
                  <a:lnTo>
                    <a:pt x="192" y="419"/>
                  </a:lnTo>
                  <a:lnTo>
                    <a:pt x="190" y="418"/>
                  </a:lnTo>
                  <a:lnTo>
                    <a:pt x="186" y="417"/>
                  </a:lnTo>
                  <a:lnTo>
                    <a:pt x="184" y="414"/>
                  </a:lnTo>
                  <a:lnTo>
                    <a:pt x="183" y="412"/>
                  </a:lnTo>
                  <a:lnTo>
                    <a:pt x="181" y="410"/>
                  </a:lnTo>
                  <a:lnTo>
                    <a:pt x="180" y="407"/>
                  </a:lnTo>
                  <a:lnTo>
                    <a:pt x="180" y="404"/>
                  </a:lnTo>
                  <a:lnTo>
                    <a:pt x="180" y="344"/>
                  </a:lnTo>
                  <a:lnTo>
                    <a:pt x="180" y="342"/>
                  </a:lnTo>
                  <a:lnTo>
                    <a:pt x="181" y="339"/>
                  </a:lnTo>
                  <a:lnTo>
                    <a:pt x="183" y="336"/>
                  </a:lnTo>
                  <a:lnTo>
                    <a:pt x="184" y="334"/>
                  </a:lnTo>
                  <a:lnTo>
                    <a:pt x="186" y="332"/>
                  </a:lnTo>
                  <a:lnTo>
                    <a:pt x="190" y="331"/>
                  </a:lnTo>
                  <a:lnTo>
                    <a:pt x="192" y="330"/>
                  </a:lnTo>
                  <a:lnTo>
                    <a:pt x="195" y="329"/>
                  </a:lnTo>
                  <a:lnTo>
                    <a:pt x="240" y="329"/>
                  </a:lnTo>
                  <a:lnTo>
                    <a:pt x="240" y="129"/>
                  </a:lnTo>
                  <a:lnTo>
                    <a:pt x="240" y="126"/>
                  </a:lnTo>
                  <a:lnTo>
                    <a:pt x="241" y="123"/>
                  </a:lnTo>
                  <a:lnTo>
                    <a:pt x="242" y="121"/>
                  </a:lnTo>
                  <a:lnTo>
                    <a:pt x="244" y="118"/>
                  </a:lnTo>
                  <a:lnTo>
                    <a:pt x="246" y="117"/>
                  </a:lnTo>
                  <a:lnTo>
                    <a:pt x="250" y="115"/>
                  </a:lnTo>
                  <a:lnTo>
                    <a:pt x="252" y="114"/>
                  </a:lnTo>
                  <a:lnTo>
                    <a:pt x="255" y="114"/>
                  </a:lnTo>
                  <a:lnTo>
                    <a:pt x="258" y="114"/>
                  </a:lnTo>
                  <a:lnTo>
                    <a:pt x="260" y="115"/>
                  </a:lnTo>
                  <a:lnTo>
                    <a:pt x="263" y="117"/>
                  </a:lnTo>
                  <a:lnTo>
                    <a:pt x="266" y="118"/>
                  </a:lnTo>
                  <a:lnTo>
                    <a:pt x="268" y="121"/>
                  </a:lnTo>
                  <a:lnTo>
                    <a:pt x="269" y="123"/>
                  </a:lnTo>
                  <a:lnTo>
                    <a:pt x="270" y="127"/>
                  </a:lnTo>
                  <a:lnTo>
                    <a:pt x="270" y="129"/>
                  </a:lnTo>
                  <a:lnTo>
                    <a:pt x="270" y="329"/>
                  </a:lnTo>
                  <a:lnTo>
                    <a:pt x="315" y="329"/>
                  </a:lnTo>
                  <a:lnTo>
                    <a:pt x="318" y="330"/>
                  </a:lnTo>
                  <a:lnTo>
                    <a:pt x="320" y="331"/>
                  </a:lnTo>
                  <a:lnTo>
                    <a:pt x="323" y="332"/>
                  </a:lnTo>
                  <a:lnTo>
                    <a:pt x="326" y="334"/>
                  </a:lnTo>
                  <a:lnTo>
                    <a:pt x="328" y="336"/>
                  </a:lnTo>
                  <a:lnTo>
                    <a:pt x="329" y="339"/>
                  </a:lnTo>
                  <a:lnTo>
                    <a:pt x="330" y="342"/>
                  </a:lnTo>
                  <a:lnTo>
                    <a:pt x="330" y="344"/>
                  </a:lnTo>
                  <a:lnTo>
                    <a:pt x="330" y="404"/>
                  </a:lnTo>
                  <a:close/>
                  <a:moveTo>
                    <a:pt x="255" y="763"/>
                  </a:moveTo>
                  <a:lnTo>
                    <a:pt x="249" y="762"/>
                  </a:lnTo>
                  <a:lnTo>
                    <a:pt x="243" y="762"/>
                  </a:lnTo>
                  <a:lnTo>
                    <a:pt x="237" y="760"/>
                  </a:lnTo>
                  <a:lnTo>
                    <a:pt x="231" y="758"/>
                  </a:lnTo>
                  <a:lnTo>
                    <a:pt x="226" y="756"/>
                  </a:lnTo>
                  <a:lnTo>
                    <a:pt x="222" y="753"/>
                  </a:lnTo>
                  <a:lnTo>
                    <a:pt x="216" y="749"/>
                  </a:lnTo>
                  <a:lnTo>
                    <a:pt x="212" y="745"/>
                  </a:lnTo>
                  <a:lnTo>
                    <a:pt x="209" y="741"/>
                  </a:lnTo>
                  <a:lnTo>
                    <a:pt x="206" y="737"/>
                  </a:lnTo>
                  <a:lnTo>
                    <a:pt x="203" y="731"/>
                  </a:lnTo>
                  <a:lnTo>
                    <a:pt x="200" y="727"/>
                  </a:lnTo>
                  <a:lnTo>
                    <a:pt x="198" y="720"/>
                  </a:lnTo>
                  <a:lnTo>
                    <a:pt x="196" y="715"/>
                  </a:lnTo>
                  <a:lnTo>
                    <a:pt x="195" y="710"/>
                  </a:lnTo>
                  <a:lnTo>
                    <a:pt x="195" y="703"/>
                  </a:lnTo>
                  <a:lnTo>
                    <a:pt x="195" y="697"/>
                  </a:lnTo>
                  <a:lnTo>
                    <a:pt x="196" y="692"/>
                  </a:lnTo>
                  <a:lnTo>
                    <a:pt x="198" y="685"/>
                  </a:lnTo>
                  <a:lnTo>
                    <a:pt x="200" y="680"/>
                  </a:lnTo>
                  <a:lnTo>
                    <a:pt x="203" y="674"/>
                  </a:lnTo>
                  <a:lnTo>
                    <a:pt x="206" y="670"/>
                  </a:lnTo>
                  <a:lnTo>
                    <a:pt x="209" y="665"/>
                  </a:lnTo>
                  <a:lnTo>
                    <a:pt x="212" y="661"/>
                  </a:lnTo>
                  <a:lnTo>
                    <a:pt x="216" y="657"/>
                  </a:lnTo>
                  <a:lnTo>
                    <a:pt x="222" y="653"/>
                  </a:lnTo>
                  <a:lnTo>
                    <a:pt x="226" y="651"/>
                  </a:lnTo>
                  <a:lnTo>
                    <a:pt x="231" y="648"/>
                  </a:lnTo>
                  <a:lnTo>
                    <a:pt x="237" y="646"/>
                  </a:lnTo>
                  <a:lnTo>
                    <a:pt x="243" y="645"/>
                  </a:lnTo>
                  <a:lnTo>
                    <a:pt x="249" y="643"/>
                  </a:lnTo>
                  <a:lnTo>
                    <a:pt x="255" y="643"/>
                  </a:lnTo>
                  <a:lnTo>
                    <a:pt x="261" y="643"/>
                  </a:lnTo>
                  <a:lnTo>
                    <a:pt x="267" y="645"/>
                  </a:lnTo>
                  <a:lnTo>
                    <a:pt x="273" y="646"/>
                  </a:lnTo>
                  <a:lnTo>
                    <a:pt x="278" y="648"/>
                  </a:lnTo>
                  <a:lnTo>
                    <a:pt x="284" y="651"/>
                  </a:lnTo>
                  <a:lnTo>
                    <a:pt x="288" y="653"/>
                  </a:lnTo>
                  <a:lnTo>
                    <a:pt x="293" y="657"/>
                  </a:lnTo>
                  <a:lnTo>
                    <a:pt x="298" y="661"/>
                  </a:lnTo>
                  <a:lnTo>
                    <a:pt x="301" y="665"/>
                  </a:lnTo>
                  <a:lnTo>
                    <a:pt x="304" y="670"/>
                  </a:lnTo>
                  <a:lnTo>
                    <a:pt x="307" y="674"/>
                  </a:lnTo>
                  <a:lnTo>
                    <a:pt x="311" y="680"/>
                  </a:lnTo>
                  <a:lnTo>
                    <a:pt x="312" y="685"/>
                  </a:lnTo>
                  <a:lnTo>
                    <a:pt x="314" y="692"/>
                  </a:lnTo>
                  <a:lnTo>
                    <a:pt x="315" y="697"/>
                  </a:lnTo>
                  <a:lnTo>
                    <a:pt x="315" y="703"/>
                  </a:lnTo>
                  <a:lnTo>
                    <a:pt x="315" y="710"/>
                  </a:lnTo>
                  <a:lnTo>
                    <a:pt x="314" y="715"/>
                  </a:lnTo>
                  <a:lnTo>
                    <a:pt x="312" y="720"/>
                  </a:lnTo>
                  <a:lnTo>
                    <a:pt x="311" y="727"/>
                  </a:lnTo>
                  <a:lnTo>
                    <a:pt x="307" y="731"/>
                  </a:lnTo>
                  <a:lnTo>
                    <a:pt x="304" y="737"/>
                  </a:lnTo>
                  <a:lnTo>
                    <a:pt x="301" y="741"/>
                  </a:lnTo>
                  <a:lnTo>
                    <a:pt x="298" y="745"/>
                  </a:lnTo>
                  <a:lnTo>
                    <a:pt x="293" y="749"/>
                  </a:lnTo>
                  <a:lnTo>
                    <a:pt x="288" y="753"/>
                  </a:lnTo>
                  <a:lnTo>
                    <a:pt x="284" y="756"/>
                  </a:lnTo>
                  <a:lnTo>
                    <a:pt x="278" y="758"/>
                  </a:lnTo>
                  <a:lnTo>
                    <a:pt x="273" y="760"/>
                  </a:lnTo>
                  <a:lnTo>
                    <a:pt x="267" y="762"/>
                  </a:lnTo>
                  <a:lnTo>
                    <a:pt x="261" y="762"/>
                  </a:lnTo>
                  <a:lnTo>
                    <a:pt x="255" y="763"/>
                  </a:lnTo>
                  <a:close/>
                  <a:moveTo>
                    <a:pt x="883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883"/>
                  </a:lnTo>
                  <a:lnTo>
                    <a:pt x="1" y="886"/>
                  </a:lnTo>
                  <a:lnTo>
                    <a:pt x="2" y="888"/>
                  </a:lnTo>
                  <a:lnTo>
                    <a:pt x="3" y="892"/>
                  </a:lnTo>
                  <a:lnTo>
                    <a:pt x="6" y="894"/>
                  </a:lnTo>
                  <a:lnTo>
                    <a:pt x="8" y="895"/>
                  </a:lnTo>
                  <a:lnTo>
                    <a:pt x="10" y="897"/>
                  </a:lnTo>
                  <a:lnTo>
                    <a:pt x="13" y="897"/>
                  </a:lnTo>
                  <a:lnTo>
                    <a:pt x="15" y="898"/>
                  </a:lnTo>
                  <a:lnTo>
                    <a:pt x="883" y="898"/>
                  </a:lnTo>
                  <a:lnTo>
                    <a:pt x="886" y="897"/>
                  </a:lnTo>
                  <a:lnTo>
                    <a:pt x="888" y="897"/>
                  </a:lnTo>
                  <a:lnTo>
                    <a:pt x="892" y="895"/>
                  </a:lnTo>
                  <a:lnTo>
                    <a:pt x="894" y="894"/>
                  </a:lnTo>
                  <a:lnTo>
                    <a:pt x="896" y="892"/>
                  </a:lnTo>
                  <a:lnTo>
                    <a:pt x="897" y="888"/>
                  </a:lnTo>
                  <a:lnTo>
                    <a:pt x="898" y="886"/>
                  </a:lnTo>
                  <a:lnTo>
                    <a:pt x="898" y="883"/>
                  </a:lnTo>
                  <a:lnTo>
                    <a:pt x="898" y="15"/>
                  </a:lnTo>
                  <a:lnTo>
                    <a:pt x="898" y="12"/>
                  </a:lnTo>
                  <a:lnTo>
                    <a:pt x="897" y="10"/>
                  </a:lnTo>
                  <a:lnTo>
                    <a:pt x="896" y="7"/>
                  </a:lnTo>
                  <a:lnTo>
                    <a:pt x="894" y="5"/>
                  </a:lnTo>
                  <a:lnTo>
                    <a:pt x="892" y="3"/>
                  </a:lnTo>
                  <a:lnTo>
                    <a:pt x="888" y="2"/>
                  </a:lnTo>
                  <a:lnTo>
                    <a:pt x="886" y="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it-IT" sz="1799" dirty="0"/>
            </a:p>
          </p:txBody>
        </p:sp>
      </p:grp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F2987D2-FA88-26F9-EB4B-DB810B467449}"/>
              </a:ext>
            </a:extLst>
          </p:cNvPr>
          <p:cNvSpPr/>
          <p:nvPr/>
        </p:nvSpPr>
        <p:spPr>
          <a:xfrm>
            <a:off x="786777" y="3897319"/>
            <a:ext cx="911664" cy="911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99" dirty="0"/>
              <a:t>PUA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E82C3D-5B19-3FCB-EDAD-97EC427F8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9" t="53561" r="11098" b="13056"/>
          <a:stretch/>
        </p:blipFill>
        <p:spPr>
          <a:xfrm>
            <a:off x="2079837" y="3998639"/>
            <a:ext cx="8542331" cy="2811083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47FA7CDD-4C21-90E8-C9C2-54ABC4038A9D}"/>
              </a:ext>
            </a:extLst>
          </p:cNvPr>
          <p:cNvSpPr/>
          <p:nvPr/>
        </p:nvSpPr>
        <p:spPr>
          <a:xfrm>
            <a:off x="1136457" y="2960679"/>
            <a:ext cx="212305" cy="83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DE661CAE-E369-9DD6-9660-54B8B602D9F8}"/>
              </a:ext>
            </a:extLst>
          </p:cNvPr>
          <p:cNvSpPr/>
          <p:nvPr/>
        </p:nvSpPr>
        <p:spPr>
          <a:xfrm rot="-3660000">
            <a:off x="1592479" y="4857372"/>
            <a:ext cx="212305" cy="83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F2B0672-731A-28C9-8E0C-172A5BCFA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47" t="53561" r="43198" b="42433"/>
          <a:stretch/>
        </p:blipFill>
        <p:spPr>
          <a:xfrm>
            <a:off x="3778279" y="3561539"/>
            <a:ext cx="1973247" cy="33733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7B2EBBD1-292C-F106-444E-56A524320E69}"/>
              </a:ext>
            </a:extLst>
          </p:cNvPr>
          <p:cNvSpPr/>
          <p:nvPr/>
        </p:nvSpPr>
        <p:spPr>
          <a:xfrm>
            <a:off x="5594870" y="3997229"/>
            <a:ext cx="1723419" cy="89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2FF37DD6-D4AF-4709-7512-723DF00976FB}"/>
              </a:ext>
            </a:extLst>
          </p:cNvPr>
          <p:cNvSpPr/>
          <p:nvPr/>
        </p:nvSpPr>
        <p:spPr>
          <a:xfrm rot="-1800000">
            <a:off x="5320122" y="3984740"/>
            <a:ext cx="237282" cy="81175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51DDAB-7358-A060-9A35-B2E8E56FEC57}"/>
              </a:ext>
            </a:extLst>
          </p:cNvPr>
          <p:cNvSpPr/>
          <p:nvPr/>
        </p:nvSpPr>
        <p:spPr>
          <a:xfrm>
            <a:off x="312213" y="2998145"/>
            <a:ext cx="761802" cy="661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7" name="Figura a mano libera 372">
            <a:extLst>
              <a:ext uri="{FF2B5EF4-FFF2-40B4-BE49-F238E27FC236}">
                <a16:creationId xmlns:a16="http://schemas.microsoft.com/office/drawing/2014/main" id="{2D2D9562-A8FF-D85D-C5A5-3A1F8923A9DA}"/>
              </a:ext>
            </a:extLst>
          </p:cNvPr>
          <p:cNvSpPr>
            <a:spLocks/>
          </p:cNvSpPr>
          <p:nvPr/>
        </p:nvSpPr>
        <p:spPr bwMode="auto">
          <a:xfrm>
            <a:off x="3426877" y="513679"/>
            <a:ext cx="363511" cy="232365"/>
          </a:xfrm>
          <a:custGeom>
            <a:avLst/>
            <a:gdLst>
              <a:gd name="T0" fmla="*/ 843 w 904"/>
              <a:gd name="T1" fmla="*/ 572 h 602"/>
              <a:gd name="T2" fmla="*/ 843 w 904"/>
              <a:gd name="T3" fmla="*/ 12 h 602"/>
              <a:gd name="T4" fmla="*/ 841 w 904"/>
              <a:gd name="T5" fmla="*/ 7 h 602"/>
              <a:gd name="T6" fmla="*/ 836 w 904"/>
              <a:gd name="T7" fmla="*/ 3 h 602"/>
              <a:gd name="T8" fmla="*/ 831 w 904"/>
              <a:gd name="T9" fmla="*/ 1 h 602"/>
              <a:gd name="T10" fmla="*/ 708 w 904"/>
              <a:gd name="T11" fmla="*/ 0 h 602"/>
              <a:gd name="T12" fmla="*/ 702 w 904"/>
              <a:gd name="T13" fmla="*/ 2 h 602"/>
              <a:gd name="T14" fmla="*/ 697 w 904"/>
              <a:gd name="T15" fmla="*/ 5 h 602"/>
              <a:gd name="T16" fmla="*/ 694 w 904"/>
              <a:gd name="T17" fmla="*/ 9 h 602"/>
              <a:gd name="T18" fmla="*/ 693 w 904"/>
              <a:gd name="T19" fmla="*/ 16 h 602"/>
              <a:gd name="T20" fmla="*/ 632 w 904"/>
              <a:gd name="T21" fmla="*/ 572 h 602"/>
              <a:gd name="T22" fmla="*/ 632 w 904"/>
              <a:gd name="T23" fmla="*/ 283 h 602"/>
              <a:gd name="T24" fmla="*/ 630 w 904"/>
              <a:gd name="T25" fmla="*/ 277 h 602"/>
              <a:gd name="T26" fmla="*/ 626 w 904"/>
              <a:gd name="T27" fmla="*/ 274 h 602"/>
              <a:gd name="T28" fmla="*/ 621 w 904"/>
              <a:gd name="T29" fmla="*/ 271 h 602"/>
              <a:gd name="T30" fmla="*/ 497 w 904"/>
              <a:gd name="T31" fmla="*/ 271 h 602"/>
              <a:gd name="T32" fmla="*/ 491 w 904"/>
              <a:gd name="T33" fmla="*/ 272 h 602"/>
              <a:gd name="T34" fmla="*/ 487 w 904"/>
              <a:gd name="T35" fmla="*/ 275 h 602"/>
              <a:gd name="T36" fmla="*/ 483 w 904"/>
              <a:gd name="T37" fmla="*/ 281 h 602"/>
              <a:gd name="T38" fmla="*/ 482 w 904"/>
              <a:gd name="T39" fmla="*/ 286 h 602"/>
              <a:gd name="T40" fmla="*/ 421 w 904"/>
              <a:gd name="T41" fmla="*/ 572 h 602"/>
              <a:gd name="T42" fmla="*/ 421 w 904"/>
              <a:gd name="T43" fmla="*/ 193 h 602"/>
              <a:gd name="T44" fmla="*/ 419 w 904"/>
              <a:gd name="T45" fmla="*/ 187 h 602"/>
              <a:gd name="T46" fmla="*/ 415 w 904"/>
              <a:gd name="T47" fmla="*/ 183 h 602"/>
              <a:gd name="T48" fmla="*/ 409 w 904"/>
              <a:gd name="T49" fmla="*/ 181 h 602"/>
              <a:gd name="T50" fmla="*/ 286 w 904"/>
              <a:gd name="T51" fmla="*/ 181 h 602"/>
              <a:gd name="T52" fmla="*/ 281 w 904"/>
              <a:gd name="T53" fmla="*/ 182 h 602"/>
              <a:gd name="T54" fmla="*/ 275 w 904"/>
              <a:gd name="T55" fmla="*/ 185 h 602"/>
              <a:gd name="T56" fmla="*/ 272 w 904"/>
              <a:gd name="T57" fmla="*/ 190 h 602"/>
              <a:gd name="T58" fmla="*/ 271 w 904"/>
              <a:gd name="T59" fmla="*/ 196 h 602"/>
              <a:gd name="T60" fmla="*/ 211 w 904"/>
              <a:gd name="T61" fmla="*/ 572 h 602"/>
              <a:gd name="T62" fmla="*/ 211 w 904"/>
              <a:gd name="T63" fmla="*/ 404 h 602"/>
              <a:gd name="T64" fmla="*/ 209 w 904"/>
              <a:gd name="T65" fmla="*/ 399 h 602"/>
              <a:gd name="T66" fmla="*/ 205 w 904"/>
              <a:gd name="T67" fmla="*/ 394 h 602"/>
              <a:gd name="T68" fmla="*/ 199 w 904"/>
              <a:gd name="T69" fmla="*/ 392 h 602"/>
              <a:gd name="T70" fmla="*/ 76 w 904"/>
              <a:gd name="T71" fmla="*/ 391 h 602"/>
              <a:gd name="T72" fmla="*/ 69 w 904"/>
              <a:gd name="T73" fmla="*/ 392 h 602"/>
              <a:gd name="T74" fmla="*/ 65 w 904"/>
              <a:gd name="T75" fmla="*/ 396 h 602"/>
              <a:gd name="T76" fmla="*/ 62 w 904"/>
              <a:gd name="T77" fmla="*/ 401 h 602"/>
              <a:gd name="T78" fmla="*/ 61 w 904"/>
              <a:gd name="T79" fmla="*/ 406 h 602"/>
              <a:gd name="T80" fmla="*/ 15 w 904"/>
              <a:gd name="T81" fmla="*/ 572 h 602"/>
              <a:gd name="T82" fmla="*/ 9 w 904"/>
              <a:gd name="T83" fmla="*/ 573 h 602"/>
              <a:gd name="T84" fmla="*/ 5 w 904"/>
              <a:gd name="T85" fmla="*/ 577 h 602"/>
              <a:gd name="T86" fmla="*/ 2 w 904"/>
              <a:gd name="T87" fmla="*/ 581 h 602"/>
              <a:gd name="T88" fmla="*/ 0 w 904"/>
              <a:gd name="T89" fmla="*/ 587 h 602"/>
              <a:gd name="T90" fmla="*/ 2 w 904"/>
              <a:gd name="T91" fmla="*/ 593 h 602"/>
              <a:gd name="T92" fmla="*/ 5 w 904"/>
              <a:gd name="T93" fmla="*/ 598 h 602"/>
              <a:gd name="T94" fmla="*/ 9 w 904"/>
              <a:gd name="T95" fmla="*/ 601 h 602"/>
              <a:gd name="T96" fmla="*/ 15 w 904"/>
              <a:gd name="T97" fmla="*/ 602 h 602"/>
              <a:gd name="T98" fmla="*/ 196 w 904"/>
              <a:gd name="T99" fmla="*/ 602 h 602"/>
              <a:gd name="T100" fmla="*/ 406 w 904"/>
              <a:gd name="T101" fmla="*/ 602 h 602"/>
              <a:gd name="T102" fmla="*/ 617 w 904"/>
              <a:gd name="T103" fmla="*/ 602 h 602"/>
              <a:gd name="T104" fmla="*/ 828 w 904"/>
              <a:gd name="T105" fmla="*/ 602 h 602"/>
              <a:gd name="T106" fmla="*/ 891 w 904"/>
              <a:gd name="T107" fmla="*/ 602 h 602"/>
              <a:gd name="T108" fmla="*/ 896 w 904"/>
              <a:gd name="T109" fmla="*/ 600 h 602"/>
              <a:gd name="T110" fmla="*/ 901 w 904"/>
              <a:gd name="T111" fmla="*/ 596 h 602"/>
              <a:gd name="T112" fmla="*/ 903 w 904"/>
              <a:gd name="T113" fmla="*/ 591 h 602"/>
              <a:gd name="T114" fmla="*/ 903 w 904"/>
              <a:gd name="T115" fmla="*/ 584 h 602"/>
              <a:gd name="T116" fmla="*/ 901 w 904"/>
              <a:gd name="T117" fmla="*/ 579 h 602"/>
              <a:gd name="T118" fmla="*/ 896 w 904"/>
              <a:gd name="T119" fmla="*/ 575 h 602"/>
              <a:gd name="T120" fmla="*/ 891 w 904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4" h="602">
                <a:moveTo>
                  <a:pt x="889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1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8" y="0"/>
                </a:lnTo>
                <a:lnTo>
                  <a:pt x="704" y="1"/>
                </a:lnTo>
                <a:lnTo>
                  <a:pt x="702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3" y="12"/>
                </a:lnTo>
                <a:lnTo>
                  <a:pt x="693" y="16"/>
                </a:lnTo>
                <a:lnTo>
                  <a:pt x="693" y="572"/>
                </a:lnTo>
                <a:lnTo>
                  <a:pt x="632" y="572"/>
                </a:lnTo>
                <a:lnTo>
                  <a:pt x="632" y="286"/>
                </a:lnTo>
                <a:lnTo>
                  <a:pt x="632" y="283"/>
                </a:lnTo>
                <a:lnTo>
                  <a:pt x="631" y="281"/>
                </a:lnTo>
                <a:lnTo>
                  <a:pt x="630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7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3" y="281"/>
                </a:lnTo>
                <a:lnTo>
                  <a:pt x="482" y="283"/>
                </a:lnTo>
                <a:lnTo>
                  <a:pt x="482" y="286"/>
                </a:lnTo>
                <a:lnTo>
                  <a:pt x="482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1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1" y="404"/>
                </a:lnTo>
                <a:lnTo>
                  <a:pt x="210" y="401"/>
                </a:lnTo>
                <a:lnTo>
                  <a:pt x="209" y="399"/>
                </a:lnTo>
                <a:lnTo>
                  <a:pt x="207" y="396"/>
                </a:lnTo>
                <a:lnTo>
                  <a:pt x="205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6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1" y="406"/>
                </a:lnTo>
                <a:lnTo>
                  <a:pt x="61" y="572"/>
                </a:lnTo>
                <a:lnTo>
                  <a:pt x="15" y="572"/>
                </a:lnTo>
                <a:lnTo>
                  <a:pt x="13" y="572"/>
                </a:lnTo>
                <a:lnTo>
                  <a:pt x="9" y="573"/>
                </a:lnTo>
                <a:lnTo>
                  <a:pt x="7" y="575"/>
                </a:lnTo>
                <a:lnTo>
                  <a:pt x="5" y="577"/>
                </a:lnTo>
                <a:lnTo>
                  <a:pt x="3" y="579"/>
                </a:lnTo>
                <a:lnTo>
                  <a:pt x="2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2" y="593"/>
                </a:lnTo>
                <a:lnTo>
                  <a:pt x="3" y="596"/>
                </a:lnTo>
                <a:lnTo>
                  <a:pt x="5" y="598"/>
                </a:lnTo>
                <a:lnTo>
                  <a:pt x="7" y="600"/>
                </a:lnTo>
                <a:lnTo>
                  <a:pt x="9" y="601"/>
                </a:lnTo>
                <a:lnTo>
                  <a:pt x="13" y="602"/>
                </a:lnTo>
                <a:lnTo>
                  <a:pt x="15" y="602"/>
                </a:lnTo>
                <a:lnTo>
                  <a:pt x="76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7" y="602"/>
                </a:lnTo>
                <a:lnTo>
                  <a:pt x="617" y="602"/>
                </a:lnTo>
                <a:lnTo>
                  <a:pt x="708" y="602"/>
                </a:lnTo>
                <a:lnTo>
                  <a:pt x="828" y="602"/>
                </a:lnTo>
                <a:lnTo>
                  <a:pt x="889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4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9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sz="1799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35" y="199579"/>
            <a:ext cx="2736304" cy="9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5963" y="365923"/>
            <a:ext cx="10512862" cy="1325218"/>
          </a:xfrm>
        </p:spPr>
        <p:txBody>
          <a:bodyPr rtlCol="0"/>
          <a:lstStyle/>
          <a:p>
            <a:r>
              <a:rPr lang="it-IT" dirty="0"/>
              <a:t>Analisi progetto diapositiva 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590779" y="523655"/>
            <a:ext cx="359804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540" y="191346"/>
            <a:ext cx="11731744" cy="775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-IT" sz="2799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Percorso Regionale COT</a:t>
            </a:r>
            <a:r>
              <a:rPr lang="it-IT" sz="2799" dirty="0">
                <a:latin typeface="Segoe UI Light"/>
              </a:rPr>
              <a:t/>
            </a:r>
            <a:br>
              <a:rPr lang="it-IT" sz="2799" dirty="0">
                <a:latin typeface="Segoe UI Light"/>
              </a:rPr>
            </a:br>
            <a:endParaRPr lang="it-IT" sz="2799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cs typeface="Segoe UI Light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" y="523655"/>
            <a:ext cx="377384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293000" y="1763811"/>
            <a:ext cx="3480847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799" dirty="0"/>
          </a:p>
        </p:txBody>
      </p:sp>
      <p:sp>
        <p:nvSpPr>
          <p:cNvPr id="7" name="Rettangolo 6"/>
          <p:cNvSpPr/>
          <p:nvPr/>
        </p:nvSpPr>
        <p:spPr>
          <a:xfrm>
            <a:off x="3622663" y="5172381"/>
            <a:ext cx="1994213" cy="1465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9" name="Arco 8"/>
          <p:cNvSpPr/>
          <p:nvPr/>
        </p:nvSpPr>
        <p:spPr>
          <a:xfrm rot="1593834">
            <a:off x="-3668366" y="797857"/>
            <a:ext cx="6434293" cy="6528053"/>
          </a:xfrm>
          <a:prstGeom prst="arc">
            <a:avLst>
              <a:gd name="adj1" fmla="val 16200000"/>
              <a:gd name="adj2" fmla="val 1693728"/>
            </a:avLst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10" name="Rettangolo arrotondato 9"/>
          <p:cNvSpPr/>
          <p:nvPr/>
        </p:nvSpPr>
        <p:spPr>
          <a:xfrm>
            <a:off x="1829214" y="998380"/>
            <a:ext cx="6755329" cy="7954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44" name="Rettangolo arrotondato 43"/>
          <p:cNvSpPr/>
          <p:nvPr/>
        </p:nvSpPr>
        <p:spPr>
          <a:xfrm>
            <a:off x="2689806" y="2078006"/>
            <a:ext cx="7336736" cy="1118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45" name="Rettangolo arrotondato 44"/>
          <p:cNvSpPr/>
          <p:nvPr/>
        </p:nvSpPr>
        <p:spPr>
          <a:xfrm>
            <a:off x="2873331" y="3464972"/>
            <a:ext cx="8922781" cy="11234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46" name="Rettangolo arrotondato 45"/>
          <p:cNvSpPr/>
          <p:nvPr/>
        </p:nvSpPr>
        <p:spPr>
          <a:xfrm>
            <a:off x="2745511" y="4948099"/>
            <a:ext cx="6948782" cy="5768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l="31088" r="31006"/>
          <a:stretch/>
        </p:blipFill>
        <p:spPr>
          <a:xfrm>
            <a:off x="647841" y="2676626"/>
            <a:ext cx="1242322" cy="2116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uppo 17"/>
          <p:cNvGrpSpPr/>
          <p:nvPr/>
        </p:nvGrpSpPr>
        <p:grpSpPr>
          <a:xfrm>
            <a:off x="1931434" y="2082181"/>
            <a:ext cx="939555" cy="939555"/>
            <a:chOff x="10178707" y="2874432"/>
            <a:chExt cx="939800" cy="939800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416F1356-9015-4B5C-9C64-3C1D963E5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178707" y="2874432"/>
              <a:ext cx="939800" cy="9398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it-IT" sz="1799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293886" y="3021166"/>
              <a:ext cx="709441" cy="6463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16" tIns="45708" rIns="91416" bIns="45708" rtlCol="0" anchor="t">
              <a:spAutoFit/>
            </a:bodyPr>
            <a:lstStyle/>
            <a:p>
              <a:pPr algn="ctr"/>
              <a:r>
                <a:rPr lang="it-IT" sz="17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/>
                  <a:cs typeface="Segoe UI Light"/>
                </a:rPr>
                <a:t>OCT21</a:t>
              </a: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194832" y="1031295"/>
            <a:ext cx="939555" cy="939555"/>
            <a:chOff x="10178707" y="2874432"/>
            <a:chExt cx="939800" cy="939800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416F1356-9015-4B5C-9C64-3C1D963E5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178707" y="2874432"/>
              <a:ext cx="939800" cy="9398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it-IT" sz="1799" dirty="0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10318467" y="3021166"/>
              <a:ext cx="709441" cy="6463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7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AUG21</a:t>
              </a: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2181081" y="3361558"/>
            <a:ext cx="939555" cy="939555"/>
            <a:chOff x="10178707" y="2874432"/>
            <a:chExt cx="939800" cy="939800"/>
          </a:xfrm>
          <a:solidFill>
            <a:schemeClr val="accent3">
              <a:lumMod val="50000"/>
            </a:schemeClr>
          </a:solidFill>
        </p:grpSpPr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416F1356-9015-4B5C-9C64-3C1D963E5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178707" y="2874432"/>
              <a:ext cx="939800" cy="9398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16" tIns="45708" rIns="91416" bIns="45708" rtlCol="0" anchor="ctr"/>
            <a:lstStyle/>
            <a:p>
              <a:pPr algn="ctr" rtl="0"/>
              <a:endParaRPr lang="it-IT" sz="1799" dirty="0">
                <a:latin typeface="Segoe UI Light"/>
                <a:cs typeface="Segoe UI Light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293886" y="3021166"/>
              <a:ext cx="709441" cy="646331"/>
            </a:xfrm>
            <a:prstGeom prst="rect">
              <a:avLst/>
            </a:prstGeom>
            <a:noFill/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/>
              <a:r>
                <a:rPr lang="it-IT" sz="17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/>
                  <a:cs typeface="Segoe UI Light"/>
                </a:rPr>
                <a:t>FEB 22</a:t>
              </a: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2176416" y="1164828"/>
            <a:ext cx="6663572" cy="461545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r>
              <a:rPr lang="it-IT" sz="2399" b="1" dirty="0">
                <a:solidFill>
                  <a:srgbClr val="226292"/>
                </a:solidFill>
                <a:latin typeface="Segoe UI Light"/>
                <a:cs typeface="Segoe UI Light"/>
              </a:rPr>
              <a:t>AGENAS : presentazione al Senato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3180454" y="3607584"/>
            <a:ext cx="8105030" cy="830781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r>
              <a:rPr lang="it-IT" sz="2399" b="1" dirty="0">
                <a:solidFill>
                  <a:srgbClr val="226292"/>
                </a:solidFill>
                <a:latin typeface="Segoe UI Light"/>
                <a:cs typeface="Segoe UI Light"/>
              </a:rPr>
              <a:t>SINGOLE AZIENDE: definizione procedurale nei singoli contesti con integrazione e collaborazione con gli enti gestori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3030721" y="2253453"/>
            <a:ext cx="6663572" cy="830781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r>
              <a:rPr lang="it-IT" sz="2399" dirty="0">
                <a:solidFill>
                  <a:schemeClr val="bg1"/>
                </a:solidFill>
                <a:latin typeface="Segoe UI Light"/>
                <a:cs typeface="Segoe UI Light"/>
              </a:rPr>
              <a:t>REGIONE PIEMONTE : definizione progetto con le Asl Città di Torino, Asl To3, Cn2, No </a:t>
            </a:r>
          </a:p>
        </p:txBody>
      </p:sp>
      <p:sp>
        <p:nvSpPr>
          <p:cNvPr id="6" name="Rettangolo arrotondato 44">
            <a:extLst>
              <a:ext uri="{FF2B5EF4-FFF2-40B4-BE49-F238E27FC236}">
                <a16:creationId xmlns:a16="http://schemas.microsoft.com/office/drawing/2014/main" id="{8F057A89-A1A9-491A-73EB-AEB153F8439E}"/>
              </a:ext>
            </a:extLst>
          </p:cNvPr>
          <p:cNvSpPr/>
          <p:nvPr/>
        </p:nvSpPr>
        <p:spPr>
          <a:xfrm>
            <a:off x="2423810" y="5780039"/>
            <a:ext cx="7336736" cy="97358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2C89396-895E-6CC3-DAE4-47EF29072B22}"/>
              </a:ext>
            </a:extLst>
          </p:cNvPr>
          <p:cNvGrpSpPr/>
          <p:nvPr/>
        </p:nvGrpSpPr>
        <p:grpSpPr>
          <a:xfrm>
            <a:off x="1419280" y="5806695"/>
            <a:ext cx="939555" cy="939555"/>
            <a:chOff x="1419650" y="5807314"/>
            <a:chExt cx="939800" cy="939800"/>
          </a:xfrm>
          <a:solidFill>
            <a:schemeClr val="accent3">
              <a:lumMod val="50000"/>
            </a:schemeClr>
          </a:solidFill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ECF1C7A6-3F36-3E41-0159-B85FE89CD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419650" y="5807314"/>
              <a:ext cx="939800" cy="9398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16" tIns="45708" rIns="91416" bIns="45708"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it-IT" sz="1799" dirty="0">
                <a:latin typeface="Segoe UI Light"/>
                <a:cs typeface="Segoe UI Light"/>
              </a:endParaRPr>
            </a:p>
          </p:txBody>
        </p:sp>
        <p:sp>
          <p:nvSpPr>
            <p:cNvPr id="16" name="CasellaDiTesto 3">
              <a:extLst>
                <a:ext uri="{FF2B5EF4-FFF2-40B4-BE49-F238E27FC236}">
                  <a16:creationId xmlns:a16="http://schemas.microsoft.com/office/drawing/2014/main" id="{0005D034-499F-632B-C70B-7E0C1C4D5652}"/>
                </a:ext>
              </a:extLst>
            </p:cNvPr>
            <p:cNvSpPr txBox="1"/>
            <p:nvPr/>
          </p:nvSpPr>
          <p:spPr>
            <a:xfrm>
              <a:off x="1534829" y="5954048"/>
              <a:ext cx="709441" cy="646331"/>
            </a:xfrm>
            <a:prstGeom prst="rect">
              <a:avLst/>
            </a:prstGeom>
            <a:noFill/>
          </p:spPr>
          <p:txBody>
            <a:bodyPr wrap="square" lIns="91416" tIns="45708" rIns="91416" bIns="45708" rtlCol="0" anchor="t">
              <a:spAutoFit/>
            </a:bodyPr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7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/>
                  <a:cs typeface="Segoe UI Light"/>
                </a:rPr>
                <a:t>SETT 22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7657F88-B164-B875-EE15-055A1F11C522}"/>
              </a:ext>
            </a:extLst>
          </p:cNvPr>
          <p:cNvSpPr txBox="1"/>
          <p:nvPr/>
        </p:nvSpPr>
        <p:spPr>
          <a:xfrm>
            <a:off x="2642720" y="6185743"/>
            <a:ext cx="6663572" cy="461545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r>
              <a:rPr lang="it-IT" sz="2399" b="1" dirty="0">
                <a:solidFill>
                  <a:srgbClr val="226292"/>
                </a:solidFill>
                <a:latin typeface="Segoe UI Light"/>
                <a:cs typeface="Segoe UI Light"/>
              </a:rPr>
              <a:t>SINGOLE AZIENDE: avvio sperimentazione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35" y="199579"/>
            <a:ext cx="2736304" cy="921223"/>
          </a:xfrm>
          <a:prstGeom prst="rect">
            <a:avLst/>
          </a:prstGeom>
        </p:spPr>
      </p:pic>
      <p:sp>
        <p:nvSpPr>
          <p:cNvPr id="36" name="Rettangolo: Angoli arrotondati 18">
            <a:extLst>
              <a:ext uri="{FF2B5EF4-FFF2-40B4-BE49-F238E27FC236}">
                <a16:creationId xmlns:a16="http://schemas.microsoft.com/office/drawing/2014/main" id="{850993E2-9D8D-E13B-3F71-0043B09360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642721" y="4754694"/>
            <a:ext cx="7383822" cy="81879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r" rtl="0"/>
            <a:r>
              <a:rPr lang="it-IT" sz="2000" b="1" dirty="0" smtClean="0">
                <a:solidFill>
                  <a:schemeClr val="tx1"/>
                </a:solidFill>
                <a:latin typeface="Segoe UI Light"/>
                <a:cs typeface="Segoe UI Light"/>
              </a:rPr>
              <a:t>Documento </a:t>
            </a:r>
            <a:r>
              <a:rPr lang="it-IT" sz="2000" b="1" dirty="0">
                <a:solidFill>
                  <a:schemeClr val="tx1"/>
                </a:solidFill>
                <a:latin typeface="Segoe UI Light"/>
                <a:cs typeface="Segoe UI Light"/>
              </a:rPr>
              <a:t>di sintesi «Modello Sperimentale di COT»</a:t>
            </a:r>
          </a:p>
          <a:p>
            <a:pPr algn="r"/>
            <a:r>
              <a:rPr lang="it-IT" sz="2000" b="1" dirty="0">
                <a:solidFill>
                  <a:schemeClr val="tx1"/>
                </a:solidFill>
                <a:latin typeface="Segoe UI Light"/>
                <a:cs typeface="Segoe UI Light"/>
              </a:rPr>
              <a:t>Determina   Regionale </a:t>
            </a:r>
            <a:r>
              <a:rPr lang="it-IT" sz="2000" b="1" dirty="0" smtClean="0">
                <a:solidFill>
                  <a:schemeClr val="tx1"/>
                </a:solidFill>
                <a:latin typeface="Segoe UI Light"/>
                <a:cs typeface="Segoe UI Light"/>
              </a:rPr>
              <a:t>n. 906 </a:t>
            </a:r>
            <a:r>
              <a:rPr lang="it-IT" sz="2000" b="1" dirty="0">
                <a:solidFill>
                  <a:schemeClr val="tx1"/>
                </a:solidFill>
                <a:latin typeface="Segoe UI Light"/>
                <a:cs typeface="Segoe UI Light"/>
              </a:rPr>
              <a:t>del  27/5/2022</a:t>
            </a:r>
          </a:p>
        </p:txBody>
      </p:sp>
      <p:grpSp>
        <p:nvGrpSpPr>
          <p:cNvPr id="37" name="Gruppo 36"/>
          <p:cNvGrpSpPr/>
          <p:nvPr/>
        </p:nvGrpSpPr>
        <p:grpSpPr>
          <a:xfrm>
            <a:off x="2214929" y="4660796"/>
            <a:ext cx="939555" cy="939555"/>
            <a:chOff x="10178707" y="2874432"/>
            <a:chExt cx="939800" cy="939800"/>
          </a:xfrm>
        </p:grpSpPr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16F1356-9015-4B5C-9C64-3C1D963E5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178707" y="2874432"/>
              <a:ext cx="939800" cy="9398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16" tIns="45708" rIns="91416" bIns="45708" rtlCol="0" anchor="ctr"/>
            <a:lstStyle/>
            <a:p>
              <a:pPr algn="ctr" rtl="0"/>
              <a:endParaRPr lang="it-IT" sz="1799" dirty="0">
                <a:latin typeface="Segoe UI Light"/>
                <a:cs typeface="Segoe UI Light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0293886" y="3021166"/>
              <a:ext cx="709441" cy="6463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16" tIns="45708" rIns="91416" bIns="45708" rtlCol="0" anchor="t">
              <a:spAutoFit/>
            </a:bodyPr>
            <a:lstStyle/>
            <a:p>
              <a:pPr algn="ctr"/>
              <a:r>
                <a:rPr lang="it-IT" sz="1799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Light"/>
                  <a:cs typeface="Segoe UI Light"/>
                </a:rPr>
                <a:t>MAG 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1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29388BC-5BF3-83E9-DCA9-AADBF23C3EF6}"/>
              </a:ext>
            </a:extLst>
          </p:cNvPr>
          <p:cNvGrpSpPr/>
          <p:nvPr/>
        </p:nvGrpSpPr>
        <p:grpSpPr>
          <a:xfrm>
            <a:off x="2643" y="4522"/>
            <a:ext cx="2044153" cy="2737688"/>
            <a:chOff x="740062" y="1527628"/>
            <a:chExt cx="2044685" cy="2738401"/>
          </a:xfrm>
        </p:grpSpPr>
        <p:sp>
          <p:nvSpPr>
            <p:cNvPr id="3" name="Trapezio 2">
              <a:extLst>
                <a:ext uri="{FF2B5EF4-FFF2-40B4-BE49-F238E27FC236}">
                  <a16:creationId xmlns:a16="http://schemas.microsoft.com/office/drawing/2014/main" id="{4581E731-2386-8E98-C0C4-0A044BFF5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393204" y="1874486"/>
              <a:ext cx="2738401" cy="2044685"/>
            </a:xfrm>
            <a:prstGeom prst="trapezoid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rtl="0"/>
              <a:endParaRPr lang="it-IT" sz="1799" dirty="0">
                <a:latin typeface="Segoe UI Light"/>
                <a:cs typeface="Segoe UI Light"/>
              </a:endParaRP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0054A513-DBDB-67DF-1538-98A8FA03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558" y="2147153"/>
              <a:ext cx="529544" cy="51827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D098FA7-694B-E0F1-2172-DDF18C36ABC3}"/>
                </a:ext>
              </a:extLst>
            </p:cNvPr>
            <p:cNvSpPr/>
            <p:nvPr/>
          </p:nvSpPr>
          <p:spPr>
            <a:xfrm>
              <a:off x="980415" y="2886560"/>
              <a:ext cx="1561821" cy="98514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it-IT" sz="1600" b="1" dirty="0">
                  <a:solidFill>
                    <a:schemeClr val="bg1"/>
                  </a:solidFill>
                  <a:latin typeface="Segoe UI Light"/>
                  <a:cs typeface="Segoe UI Light"/>
                </a:rPr>
                <a:t>IDENTIFICAZIONE GRUPPO DI </a:t>
              </a:r>
              <a:r>
                <a:rPr lang="it-IT" sz="1600" b="1" dirty="0" smtClean="0">
                  <a:solidFill>
                    <a:schemeClr val="bg1"/>
                  </a:solidFill>
                  <a:latin typeface="Segoe UI Light"/>
                  <a:cs typeface="Segoe UI Light"/>
                </a:rPr>
                <a:t>LAVORO AZIENDALE</a:t>
              </a:r>
              <a:endParaRPr lang="it-IT" sz="1600" b="1" dirty="0">
                <a:solidFill>
                  <a:schemeClr val="bg1"/>
                </a:solidFill>
                <a:latin typeface="Segoe UI Light"/>
                <a:cs typeface="Segoe UI Light"/>
              </a:endParaRPr>
            </a:p>
          </p:txBody>
        </p:sp>
      </p:grp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D6EFE75-5916-8E18-DD95-9544723EE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80796"/>
              </p:ext>
            </p:extLst>
          </p:nvPr>
        </p:nvGraphicFramePr>
        <p:xfrm>
          <a:off x="2273791" y="188640"/>
          <a:ext cx="7405689" cy="2834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5689">
                  <a:extLst>
                    <a:ext uri="{9D8B030D-6E8A-4147-A177-3AD203B41FA5}">
                      <a16:colId xmlns:a16="http://schemas.microsoft.com/office/drawing/2014/main" val="4211261376"/>
                    </a:ext>
                  </a:extLst>
                </a:gridCol>
              </a:tblGrid>
              <a:tr h="16589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GRUPPO DI LAVORO</a:t>
                      </a: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92698"/>
                  </a:ext>
                </a:extLst>
              </a:tr>
              <a:tr h="165894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S.S. </a:t>
                      </a:r>
                      <a:r>
                        <a:rPr lang="it-IT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Di.P.Sa</a:t>
                      </a:r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. – Referente Area </a:t>
                      </a:r>
                      <a:r>
                        <a:rPr lang="it-IT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Sud</a:t>
                      </a:r>
                      <a:endParaRPr lang="it-IT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egoe UI Light"/>
                      </a:endParaRP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13937"/>
                  </a:ext>
                </a:extLst>
              </a:tr>
              <a:tr h="304903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S.S. </a:t>
                      </a:r>
                      <a:r>
                        <a:rPr lang="it-IT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Di.P.Sa</a:t>
                      </a:r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. Coordinamento </a:t>
                      </a:r>
                      <a:r>
                        <a:rPr lang="it-IT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interdistrettuale</a:t>
                      </a: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77153"/>
                  </a:ext>
                </a:extLst>
              </a:tr>
              <a:tr h="304903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S.S. Continuità delle Cure N.O.C.C.-  N.D.C.C. </a:t>
                      </a: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16224"/>
                  </a:ext>
                </a:extLst>
              </a:tr>
              <a:tr h="304903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S.C. Distretto Pinerolese – Coordinatore infermieristico Distretto e </a:t>
                      </a:r>
                      <a:r>
                        <a:rPr lang="it-IT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IFec</a:t>
                      </a: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82843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S.C. Distretto Metropolitano Nord – Coordinatore infermieristico Distretto e </a:t>
                      </a:r>
                      <a:r>
                        <a:rPr lang="it-IT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IFec</a:t>
                      </a: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77112"/>
                  </a:ext>
                </a:extLst>
              </a:tr>
              <a:tr h="165894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S.S. Ricerca e Innovazione - Medico </a:t>
                      </a:r>
                      <a:endParaRPr lang="it-IT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egoe UI Light"/>
                      </a:endParaRP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23020"/>
                  </a:ext>
                </a:extLst>
              </a:tr>
              <a:tr h="165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S.S. Servizio Sociale Aziendale</a:t>
                      </a: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7780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Enti</a:t>
                      </a:r>
                      <a:r>
                        <a:rPr lang="it-IT" sz="18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 Gestori </a:t>
                      </a:r>
                      <a:r>
                        <a:rPr lang="it-IT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egoe UI Light"/>
                        </a:rPr>
                        <a:t>Territoriali</a:t>
                      </a:r>
                      <a:endParaRPr lang="it-IT" sz="1800" b="1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egoe UI Light"/>
                      </a:endParaRPr>
                    </a:p>
                  </a:txBody>
                  <a:tcPr marL="68562" marR="685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88354"/>
                  </a:ext>
                </a:extLst>
              </a:tr>
            </a:tbl>
          </a:graphicData>
        </a:graphic>
      </p:graphicFrame>
      <p:pic>
        <p:nvPicPr>
          <p:cNvPr id="9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3643609-66BB-DE67-68A0-4D680BEFE4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19" t="34443" r="10206" b="9859"/>
          <a:stretch/>
        </p:blipFill>
        <p:spPr>
          <a:xfrm>
            <a:off x="3718148" y="3023589"/>
            <a:ext cx="7848872" cy="371777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35" y="199579"/>
            <a:ext cx="2736304" cy="9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B5D40B8-62C3-52CD-D47A-135765E60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6" t="-105" r="5782" b="3664"/>
          <a:stretch/>
        </p:blipFill>
        <p:spPr>
          <a:xfrm>
            <a:off x="1917948" y="418240"/>
            <a:ext cx="7848871" cy="643976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36A607CE-F191-5B9A-B366-D1B2606D6625}"/>
              </a:ext>
            </a:extLst>
          </p:cNvPr>
          <p:cNvSpPr txBox="1"/>
          <p:nvPr/>
        </p:nvSpPr>
        <p:spPr>
          <a:xfrm>
            <a:off x="8324293" y="1730362"/>
            <a:ext cx="3496654" cy="3001880"/>
          </a:xfrm>
          <a:prstGeom prst="rect">
            <a:avLst/>
          </a:prstGeom>
        </p:spPr>
        <p:txBody>
          <a:bodyPr rot="0" spcFirstLastPara="0" vert="horz" lIns="91416" tIns="45708" rIns="91416" bIns="4570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4399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68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5963" y="365923"/>
            <a:ext cx="10512862" cy="1325218"/>
          </a:xfrm>
        </p:spPr>
        <p:txBody>
          <a:bodyPr rtlCol="0"/>
          <a:lstStyle/>
          <a:p>
            <a:r>
              <a:rPr lang="it-IT" dirty="0"/>
              <a:t>Analisi progetto diapositiva 2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04" y="1166908"/>
            <a:ext cx="7731530" cy="5203531"/>
          </a:xfrm>
          <a:prstGeom prst="rect">
            <a:avLst/>
          </a:prstGeom>
        </p:spPr>
      </p:pic>
      <p:sp>
        <p:nvSpPr>
          <p:cNvPr id="43" name="Rettangolo 42"/>
          <p:cNvSpPr/>
          <p:nvPr/>
        </p:nvSpPr>
        <p:spPr>
          <a:xfrm>
            <a:off x="293001" y="1763811"/>
            <a:ext cx="2993100" cy="3785499"/>
          </a:xfrm>
          <a:prstGeom prst="rect">
            <a:avLst/>
          </a:prstGeom>
        </p:spPr>
        <p:txBody>
          <a:bodyPr wrap="square" lIns="91416" tIns="45708" rIns="91416" bIns="45708" anchor="t">
            <a:spAutoFit/>
          </a:bodyPr>
          <a:lstStyle/>
          <a:p>
            <a:pPr algn="ctr"/>
            <a:endParaRPr lang="it-IT" sz="2000" b="1" dirty="0" smtClean="0">
              <a:solidFill>
                <a:schemeClr val="accent1"/>
              </a:solidFill>
              <a:latin typeface="Segoe UI Light"/>
              <a:cs typeface="Segoe UI Light"/>
            </a:endParaRPr>
          </a:p>
          <a:p>
            <a:pPr algn="ctr"/>
            <a:endParaRPr lang="it-IT" sz="2000" b="1" dirty="0">
              <a:solidFill>
                <a:schemeClr val="accent1"/>
              </a:solidFill>
              <a:latin typeface="Segoe UI Light"/>
              <a:cs typeface="Segoe UI Light"/>
            </a:endParaRPr>
          </a:p>
          <a:p>
            <a:pPr algn="ctr"/>
            <a:endParaRPr lang="it-IT" sz="2000" b="1" dirty="0" smtClean="0">
              <a:solidFill>
                <a:schemeClr val="accent1"/>
              </a:solidFill>
              <a:latin typeface="Segoe UI Light"/>
              <a:cs typeface="Segoe UI Light"/>
            </a:endParaRPr>
          </a:p>
          <a:p>
            <a:pPr algn="ctr"/>
            <a:r>
              <a:rPr lang="it-IT" sz="4000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Art</a:t>
            </a:r>
            <a:r>
              <a:rPr lang="it-IT" sz="4000" b="1" dirty="0">
                <a:solidFill>
                  <a:schemeClr val="accent1"/>
                </a:solidFill>
                <a:latin typeface="Segoe UI Light"/>
                <a:cs typeface="Segoe UI Light"/>
              </a:rPr>
              <a:t>. 4.1 </a:t>
            </a:r>
            <a:endParaRPr lang="it-IT" sz="4000" b="1" dirty="0" smtClean="0">
              <a:solidFill>
                <a:schemeClr val="accent1"/>
              </a:solidFill>
              <a:latin typeface="Segoe UI Light"/>
              <a:cs typeface="Segoe UI Light"/>
            </a:endParaRPr>
          </a:p>
          <a:p>
            <a:pPr algn="ctr"/>
            <a:r>
              <a:rPr lang="it-IT" sz="4000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Ambito </a:t>
            </a:r>
            <a:r>
              <a:rPr lang="it-IT" sz="4000" b="1" dirty="0">
                <a:solidFill>
                  <a:schemeClr val="accent1"/>
                </a:solidFill>
                <a:latin typeface="Segoe UI Light"/>
                <a:cs typeface="Segoe UI Light"/>
              </a:rPr>
              <a:t>di applicazione</a:t>
            </a:r>
          </a:p>
          <a:p>
            <a:r>
              <a:rPr lang="it-IT" sz="4000" dirty="0">
                <a:latin typeface="Segoe UI Light"/>
                <a:cs typeface="Segoe UI Light"/>
              </a:rPr>
              <a:t> </a:t>
            </a:r>
          </a:p>
          <a:p>
            <a:endParaRPr lang="it-IT" sz="1999" dirty="0">
              <a:latin typeface="Segoe UI Light"/>
              <a:cs typeface="Segoe UI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487684" y="5050110"/>
            <a:ext cx="1994213" cy="1465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69F40A-43AD-0701-BF29-95BC2F5A59D3}"/>
              </a:ext>
            </a:extLst>
          </p:cNvPr>
          <p:cNvSpPr/>
          <p:nvPr/>
        </p:nvSpPr>
        <p:spPr>
          <a:xfrm>
            <a:off x="3637546" y="1041285"/>
            <a:ext cx="1844351" cy="71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2A65EE56-7575-A5E8-5778-F579C58A711E}"/>
              </a:ext>
            </a:extLst>
          </p:cNvPr>
          <p:cNvSpPr/>
          <p:nvPr/>
        </p:nvSpPr>
        <p:spPr>
          <a:xfrm>
            <a:off x="4134063" y="1074406"/>
            <a:ext cx="1584117" cy="660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99" dirty="0">
                <a:latin typeface="Segoe UI Light"/>
                <a:cs typeface="Segoe UI Light"/>
              </a:rPr>
              <a:t>CO.N.I.S.A.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6C63455-4B53-B15B-ADDA-6BDBF54D3317}"/>
              </a:ext>
            </a:extLst>
          </p:cNvPr>
          <p:cNvSpPr/>
          <p:nvPr/>
        </p:nvSpPr>
        <p:spPr>
          <a:xfrm>
            <a:off x="4557993" y="5471196"/>
            <a:ext cx="2775375" cy="810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99" dirty="0">
                <a:latin typeface="Segoe UI Light"/>
                <a:cs typeface="Segoe UI Light"/>
              </a:rPr>
              <a:t>Unione Comuni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2D1673F-B2D4-F626-8448-84F4018D7FB3}"/>
              </a:ext>
            </a:extLst>
          </p:cNvPr>
          <p:cNvSpPr/>
          <p:nvPr/>
        </p:nvSpPr>
        <p:spPr>
          <a:xfrm rot="-840000">
            <a:off x="6232139" y="6157246"/>
            <a:ext cx="1584117" cy="660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99" dirty="0">
                <a:latin typeface="Segoe UI Light"/>
                <a:cs typeface="Segoe UI Light"/>
              </a:rPr>
              <a:t>C.I.S.S.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97AAEB4B-54F6-420E-F225-A0DD938379DD}"/>
              </a:ext>
            </a:extLst>
          </p:cNvPr>
          <p:cNvSpPr/>
          <p:nvPr/>
        </p:nvSpPr>
        <p:spPr>
          <a:xfrm rot="-1080000">
            <a:off x="10735984" y="626037"/>
            <a:ext cx="1356005" cy="7229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99" dirty="0">
                <a:latin typeface="Segoe UI Light"/>
                <a:cs typeface="Segoe UI Light"/>
              </a:rPr>
              <a:t>C.I.S.S.A</a:t>
            </a:r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A5058036-731C-E8ED-BD7C-DCC6CDB06DE7}"/>
              </a:ext>
            </a:extLst>
          </p:cNvPr>
          <p:cNvSpPr/>
          <p:nvPr/>
        </p:nvSpPr>
        <p:spPr>
          <a:xfrm>
            <a:off x="10729312" y="2834260"/>
            <a:ext cx="1356005" cy="7229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99" dirty="0">
                <a:latin typeface="Segoe UI Light"/>
                <a:cs typeface="Segoe UI Light"/>
              </a:rPr>
              <a:t>C.O.S.</a:t>
            </a:r>
          </a:p>
        </p:txBody>
      </p: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0F97D1C8-5B51-6491-3666-7176261F8544}"/>
              </a:ext>
            </a:extLst>
          </p:cNvPr>
          <p:cNvSpPr/>
          <p:nvPr/>
        </p:nvSpPr>
        <p:spPr>
          <a:xfrm>
            <a:off x="10516598" y="4154190"/>
            <a:ext cx="1584117" cy="735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799" dirty="0">
                <a:latin typeface="Segoe UI Light"/>
                <a:cs typeface="Segoe UI Light"/>
              </a:rPr>
              <a:t>C.I.D.I.S.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86" y="59259"/>
            <a:ext cx="2735591" cy="6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BE7FC9-B797-551B-AA00-5A2DCEC8F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080" y="1772816"/>
            <a:ext cx="2564972" cy="3242418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algn="r"/>
            <a:r>
              <a:rPr lang="en-US" b="1" dirty="0" err="1" smtClean="0">
                <a:solidFill>
                  <a:schemeClr val="accent1"/>
                </a:solidFill>
                <a:latin typeface="Segoe UI Light"/>
                <a:cs typeface="Segoe UI Light"/>
              </a:rPr>
              <a:t>Calendario</a:t>
            </a:r>
            <a: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</a:br>
            <a:r>
              <a:rPr lang="en-US" b="1" dirty="0" err="1" smtClean="0">
                <a:solidFill>
                  <a:schemeClr val="accent1"/>
                </a:solidFill>
                <a:latin typeface="Segoe UI Light"/>
                <a:cs typeface="Segoe UI Light"/>
              </a:rPr>
              <a:t>attivazione</a:t>
            </a:r>
            <a: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</a:br>
            <a: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 COT</a:t>
            </a:r>
            <a:b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</a:br>
            <a:r>
              <a:rPr lang="en-US" b="1" dirty="0" smtClean="0">
                <a:solidFill>
                  <a:schemeClr val="accent1"/>
                </a:solidFill>
                <a:latin typeface="Segoe UI Light"/>
                <a:cs typeface="Segoe UI Light"/>
              </a:rPr>
              <a:t> ASL TO 3</a:t>
            </a:r>
            <a:endParaRPr lang="en-US" b="1" dirty="0">
              <a:solidFill>
                <a:schemeClr val="accent1"/>
              </a:solidFill>
              <a:latin typeface="Segoe UI Light"/>
              <a:cs typeface="Segoe UI Light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CAD558E-1B59-BC72-BBC1-553FBE9AEE53}"/>
              </a:ext>
            </a:extLst>
          </p:cNvPr>
          <p:cNvCxnSpPr/>
          <p:nvPr/>
        </p:nvCxnSpPr>
        <p:spPr>
          <a:xfrm>
            <a:off x="3481291" y="1405195"/>
            <a:ext cx="28748" cy="4312083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71" y="200421"/>
            <a:ext cx="2735591" cy="92098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/>
          </p:nvPr>
        </p:nvSpPr>
        <p:spPr>
          <a:xfrm>
            <a:off x="3718148" y="1268760"/>
            <a:ext cx="8225208" cy="48351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800" dirty="0"/>
          </a:p>
          <a:p>
            <a:r>
              <a:rPr lang="it-IT" sz="2800" dirty="0" smtClean="0"/>
              <a:t>Distretto </a:t>
            </a:r>
            <a:r>
              <a:rPr lang="it-IT" sz="2800" dirty="0"/>
              <a:t>Pinerolese (</a:t>
            </a:r>
            <a:r>
              <a:rPr lang="it-IT" sz="2800" dirty="0" smtClean="0"/>
              <a:t>01 Novembre </a:t>
            </a:r>
            <a:r>
              <a:rPr lang="it-IT" sz="2800" dirty="0" smtClean="0"/>
              <a:t>2022) </a:t>
            </a:r>
          </a:p>
          <a:p>
            <a:r>
              <a:rPr lang="it-IT" sz="2800" dirty="0" smtClean="0"/>
              <a:t>Distretto </a:t>
            </a:r>
            <a:r>
              <a:rPr lang="it-IT" sz="2800" dirty="0"/>
              <a:t>Metropolitano Nord (</a:t>
            </a:r>
            <a:r>
              <a:rPr lang="it-IT" sz="2800" dirty="0" smtClean="0"/>
              <a:t>27 Dicembre </a:t>
            </a:r>
            <a:r>
              <a:rPr lang="it-IT" sz="2800" dirty="0" smtClean="0"/>
              <a:t>2022)</a:t>
            </a:r>
          </a:p>
          <a:p>
            <a:r>
              <a:rPr lang="it-IT" sz="2800" dirty="0" smtClean="0"/>
              <a:t>Distretto </a:t>
            </a:r>
            <a:r>
              <a:rPr lang="it-IT" sz="2800" dirty="0"/>
              <a:t>Val Susa e Val </a:t>
            </a:r>
            <a:r>
              <a:rPr lang="it-IT" sz="2800" dirty="0" err="1"/>
              <a:t>Sangone</a:t>
            </a:r>
            <a:r>
              <a:rPr lang="it-IT" sz="2800" dirty="0"/>
              <a:t> (</a:t>
            </a:r>
            <a:r>
              <a:rPr lang="it-IT" sz="2800" dirty="0" smtClean="0"/>
              <a:t>12 Aprile </a:t>
            </a:r>
            <a:r>
              <a:rPr lang="it-IT" sz="2800" dirty="0" smtClean="0"/>
              <a:t>2023</a:t>
            </a:r>
            <a:r>
              <a:rPr lang="it-IT" sz="2800" dirty="0"/>
              <a:t>)</a:t>
            </a:r>
            <a:endParaRPr lang="it-IT" sz="2800" dirty="0" smtClean="0"/>
          </a:p>
          <a:p>
            <a:r>
              <a:rPr lang="it-IT" sz="2800" dirty="0" smtClean="0"/>
              <a:t>Distretto </a:t>
            </a:r>
            <a:r>
              <a:rPr lang="it-IT" sz="2800" dirty="0"/>
              <a:t>Metropolitano Centro (</a:t>
            </a:r>
            <a:r>
              <a:rPr lang="it-IT" sz="2800" dirty="0" smtClean="0"/>
              <a:t>11 Maggio 2023)</a:t>
            </a:r>
          </a:p>
          <a:p>
            <a:r>
              <a:rPr lang="it-IT" sz="2800" dirty="0" smtClean="0"/>
              <a:t>Distretto </a:t>
            </a:r>
            <a:r>
              <a:rPr lang="it-IT" sz="2800" dirty="0"/>
              <a:t>Metropolitano Sud </a:t>
            </a:r>
            <a:r>
              <a:rPr lang="it-IT" sz="2800" dirty="0" smtClean="0"/>
              <a:t>(27 Giugno 2023)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096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2886637_win32.potx [Sola lettura]" id="{4878F4EC-3EA3-4479-914C-DA52DBD6B658}" vid="{9C7A4993-4D27-4E68-B2C9-E7BAB6296F4D}"/>
    </a:ext>
  </a:extLst>
</a:theme>
</file>

<file path=ppt/theme/theme2.xml><?xml version="1.0" encoding="utf-8"?>
<a:theme xmlns:a="http://schemas.openxmlformats.org/drawingml/2006/main" name="Tema di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398</TotalTime>
  <Words>1416</Words>
  <Application>Microsoft Office PowerPoint</Application>
  <PresentationFormat>Personalizzato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Palatino Linotype</vt:lpstr>
      <vt:lpstr>Segoe UI</vt:lpstr>
      <vt:lpstr>Segoe UI Light</vt:lpstr>
      <vt:lpstr>Titillium Web</vt:lpstr>
      <vt:lpstr>Wingdings</vt:lpstr>
      <vt:lpstr>Watercolor_16x9</vt:lpstr>
      <vt:lpstr>Dr.ssa Paola Fasano – Direttore Distretto Pinerolese </vt:lpstr>
      <vt:lpstr>Presentazione standard di PowerPoint</vt:lpstr>
      <vt:lpstr>Presentazione standard di PowerPoint</vt:lpstr>
      <vt:lpstr>Presentazione standard di PowerPoint</vt:lpstr>
      <vt:lpstr>Analisi progetto diapositiva 2</vt:lpstr>
      <vt:lpstr>Presentazione standard di PowerPoint</vt:lpstr>
      <vt:lpstr>Presentazione standard di PowerPoint</vt:lpstr>
      <vt:lpstr>Analisi progetto diapositiva 2</vt:lpstr>
      <vt:lpstr>Calendario attivazione  COT  ASL TO 3</vt:lpstr>
      <vt:lpstr>Art.2   Definizione  della Cot</vt:lpstr>
      <vt:lpstr>Presentazione standard di PowerPoint</vt:lpstr>
      <vt:lpstr>Presentazione standard di PowerPoint</vt:lpstr>
      <vt:lpstr>Art. 6 RISORSE UMANE E RESPONSABILITA’: ORGANIGRAMMA</vt:lpstr>
      <vt:lpstr>Art. 8 Politiche e strategie: collaborazione e  coordinamento con altri servizi</vt:lpstr>
      <vt:lpstr>Art. 9 Formazione </vt:lpstr>
      <vt:lpstr>GRUPPI DI MIGLIORAMENTO</vt:lpstr>
      <vt:lpstr>Presentazione standard di PowerPoint</vt:lpstr>
      <vt:lpstr>Presentazione standard di PowerPoint</vt:lpstr>
      <vt:lpstr>Analisi progetto diapositiva 8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relazione  a cura di …</dc:title>
  <dc:creator>Esposito, Paola</dc:creator>
  <cp:lastModifiedBy>Utente Windows</cp:lastModifiedBy>
  <cp:revision>77</cp:revision>
  <cp:lastPrinted>2023-10-18T14:50:01Z</cp:lastPrinted>
  <dcterms:created xsi:type="dcterms:W3CDTF">2021-05-25T10:08:34Z</dcterms:created>
  <dcterms:modified xsi:type="dcterms:W3CDTF">2023-10-18T14:55:04Z</dcterms:modified>
</cp:coreProperties>
</file>