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8" r:id="rId2"/>
    <p:sldId id="299" r:id="rId3"/>
    <p:sldId id="301" r:id="rId4"/>
    <p:sldId id="303" r:id="rId5"/>
    <p:sldId id="304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35" userDrawn="1">
          <p15:clr>
            <a:srgbClr val="A4A3A4"/>
          </p15:clr>
        </p15:guide>
        <p15:guide id="2" pos="52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7899"/>
    <a:srgbClr val="066699"/>
    <a:srgbClr val="006699"/>
    <a:srgbClr val="7886A2"/>
    <a:srgbClr val="CC3300"/>
    <a:srgbClr val="003366"/>
    <a:srgbClr val="7D9BB7"/>
    <a:srgbClr val="7C9AB8"/>
    <a:srgbClr val="837F8E"/>
    <a:srgbClr val="9696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63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67" y="197"/>
      </p:cViewPr>
      <p:guideLst>
        <p:guide orient="horz" pos="3135"/>
        <p:guide pos="52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DED56-AE4E-4AB6-95B8-B05F66A0E62A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69243-C8D8-4632-8827-C53C39A658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11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0468B6-7BFF-DEBC-3ECB-9C55CB838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4744B66-F837-0CFF-7011-0998F4B06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5CA8B6-AD5A-6070-7EB8-B316B6E9E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E3E55-6E0A-4754-850F-CBCBCF5754A5}" type="datetime1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CA5F11-128A-2879-DC97-BF6FB9AF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8762ED-07A8-B825-51C2-D0BDA19A3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1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33015E-C18F-2767-D5FD-4CA556900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E32536A-9B7D-878A-89D8-E6DAB897D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8D4C23-FC78-F6C4-EAC0-790C87D17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18D3-F588-4860-8892-44B2D8416822}" type="datetime1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6157E7-C82D-AC83-42CB-ADA340A7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1B2A07-95E9-9B10-DD3C-082AD80BA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92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ADF8F1-E9B7-58A1-01D8-8B4710F600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C21D044-C7CB-1AF5-0CEF-FA1617416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F1D426-073F-B571-DCF8-213268DA7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9C6C-FDA0-4B7D-BC4F-76D72475E4B8}" type="datetime1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29765F-1C83-5043-957B-04CD0304F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897454-87B3-FADC-7C9D-06188FA25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205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678FB4-D538-8DA5-C8B5-B80211955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10D144-7BB8-AF68-CE2C-D070E518C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889F3D-B8A5-14BA-06D8-F6535C5E0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D8FA-28DB-4DE0-828B-5AFB9DA07A35}" type="datetime1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F8D4D8-ACEB-5276-1149-505496744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458C2B-D1EF-2A81-30A6-03E630982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441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46EDCD-2E4B-F0AB-3C5F-E828CBAB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2E9CEB6-2120-3B73-6E57-4EC3C0E69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B07C0F-DA69-10D0-B0D4-9B84B9764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CC61-D783-43AF-9577-94B8B403AB4A}" type="datetime1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C942F1-40F9-BD95-2926-B0663367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909A67-8862-72DB-872F-B1DF05C79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5214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0A9C86-817B-7A60-120F-3DDA9B81A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DCA9BF-29A8-0696-A871-B4A98D49B0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4B0DF4-F4E8-5CB4-D958-DB8F93D18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2424B5B-2524-A274-F3D3-7DF6DC81D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113-7361-4229-9EEE-672AC3CFC53B}" type="datetime1">
              <a:rPr lang="it-IT" smtClean="0"/>
              <a:t>21/06/2023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30D5E5-F3FF-8240-A2F0-7B0CEDE4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112B478-F12F-00D2-BFA2-FACC858F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50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5371BF-44DC-0F86-0EDA-A9070B58C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95ED5A3-43E4-B2D4-D6F2-C92AEC96B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B4E1E71-FBCB-6CA0-07A5-63221802F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FA74204-3431-62BB-202A-277EB3586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EB4F596-5E5C-B3C3-BFA9-5DFA7C411F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D10B3BB-532D-9571-9234-6BCE0921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2F35-AB90-429F-8D03-896FE962B96D}" type="datetime1">
              <a:rPr lang="it-IT" smtClean="0"/>
              <a:t>21/06/2023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4B21FD2-D6B4-AAE1-E84A-6C29C86B9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7977E4F-FBE6-CADB-BA29-11CD04DD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38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600AB5-30D1-30DD-E540-EC4B9AFCA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156D8D3-BA22-C8A8-D3E7-371681509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7ED0-A219-47F3-A590-B88804AE107B}" type="datetime1">
              <a:rPr lang="it-IT" smtClean="0"/>
              <a:t>21/06/2023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656E027-71DF-5C79-9372-FE037E79F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A6170E8-3FA2-FD25-7DCB-3B616C122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59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501F9D5-0A7E-17FF-1DA9-1233079E7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23C0-0FC3-4DF2-98DE-3331A30E2D8A}" type="datetime1">
              <a:rPr lang="it-IT" smtClean="0"/>
              <a:t>21/06/2023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03F1ADF-D9B4-D07C-5D45-37BC26BA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1ECF816-DB7F-5FA2-604A-AF30BB0E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821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34F9E9-9336-06D3-A55E-855C1CA8E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76B436-5E05-AB20-D231-BA592F336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95C7BC7-19C3-5644-75BF-64CEFC69A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F7FA23A-A535-F580-04C7-09F4E3E36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49C1-B96E-48CE-86AA-8179FCE43E5A}" type="datetime1">
              <a:rPr lang="it-IT" smtClean="0"/>
              <a:t>21/06/2023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56DD969-8453-E83D-1746-0E3D41267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B28558-DBA9-E844-AB03-3369D3DF2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61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191CF6-0A95-7833-415F-D31E4015F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F048721-1E01-CFB1-D91B-3BBEE7E718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FF07B70-9F8A-86DB-6B1F-5EE7B4A30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497CB0-FB72-DB2B-A2F5-CB899F5A8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36B16-2DC7-45AB-98FA-99ABF59E3C00}" type="datetime1">
              <a:rPr lang="it-IT" smtClean="0"/>
              <a:t>21/06/2023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B0EAB2-5B22-D13B-7B3E-1E70B1EDD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CA6AB2-3E1C-0A9D-FB09-265A23097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03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52CDFD3-20CF-C8E2-C310-BAC88D5BB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9C3C48-12AC-AD6F-68F2-5203F0064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C465EB-FBB4-16D3-D962-36A19E9CE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09645-0661-4F8D-B921-9A1D07F9295F}" type="datetime1">
              <a:rPr lang="it-IT" smtClean="0"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019F7D-02DA-C3E9-25D9-E24C351A3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818E71-28B7-EBBC-2A0E-A1E901EE9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01AF8-1FC7-42E1-A987-55FB91F81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17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:a16="http://schemas.microsoft.com/office/drawing/2014/main" id="{04565029-94E7-F9FF-E427-D36F47A9137F}"/>
              </a:ext>
            </a:extLst>
          </p:cNvPr>
          <p:cNvSpPr/>
          <p:nvPr/>
        </p:nvSpPr>
        <p:spPr>
          <a:xfrm>
            <a:off x="4715" y="6483349"/>
            <a:ext cx="12192000" cy="108000"/>
          </a:xfrm>
          <a:prstGeom prst="rect">
            <a:avLst/>
          </a:prstGeom>
          <a:blipFill dpi="0" rotWithShape="1">
            <a:blip r:embed="rId2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stelsSmooth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4172E24A-2FBE-C514-76A3-92D2D71D3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611"/>
            <a:ext cx="12192000" cy="590721"/>
          </a:xfrm>
          <a:prstGeom prst="rect">
            <a:avLst/>
          </a:prstGeom>
        </p:spPr>
      </p:pic>
      <p:sp>
        <p:nvSpPr>
          <p:cNvPr id="20" name="Segnaposto numero diapositiva 19">
            <a:extLst>
              <a:ext uri="{FF2B5EF4-FFF2-40B4-BE49-F238E27FC236}">
                <a16:creationId xmlns:a16="http://schemas.microsoft.com/office/drawing/2014/main" id="{D091A406-C759-1A7D-C3B7-F1AA9E94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850" y="6356348"/>
            <a:ext cx="361950" cy="36512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fld id="{0C901AF8-1FC7-42E1-A987-55FB91F81209}" type="slidenum">
              <a:rPr lang="it-IT" sz="1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fld>
            <a:endParaRPr lang="it-IT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FD3F43C-A32E-C4EC-3C42-2AED1E7D80B3}"/>
              </a:ext>
            </a:extLst>
          </p:cNvPr>
          <p:cNvSpPr txBox="1"/>
          <p:nvPr/>
        </p:nvSpPr>
        <p:spPr>
          <a:xfrm>
            <a:off x="1376037" y="1284870"/>
            <a:ext cx="9490228" cy="1911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Osservatorio delle Buone Pratiche di Integrazione Socio Sanitaria</a:t>
            </a:r>
          </a:p>
          <a:p>
            <a:pPr algn="ctr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it-IT" sz="2400" dirty="0">
                <a:solidFill>
                  <a:srgbClr val="006699"/>
                </a:solidFill>
                <a:latin typeface="Arial Black" panose="020B0A04020102020204" pitchFamily="34" charset="0"/>
              </a:rPr>
              <a:t>Comitato Tecnico Scientifico</a:t>
            </a:r>
          </a:p>
          <a:p>
            <a:pPr algn="ctr"/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it-IT" sz="1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Roma - 21 Giugno 2023</a:t>
            </a:r>
          </a:p>
          <a:p>
            <a:pPr algn="ctr">
              <a:lnSpc>
                <a:spcPct val="150000"/>
              </a:lnSpc>
            </a:pPr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3C6ABD2-2790-EC98-8A96-0EB76130031F}"/>
              </a:ext>
            </a:extLst>
          </p:cNvPr>
          <p:cNvSpPr txBox="1"/>
          <p:nvPr/>
        </p:nvSpPr>
        <p:spPr>
          <a:xfrm>
            <a:off x="3486150" y="3870324"/>
            <a:ext cx="7315200" cy="1829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6699"/>
                </a:solidFill>
                <a:latin typeface="Arial Black" panose="020B0A04020102020204" pitchFamily="34" charset="0"/>
              </a:rPr>
              <a:t>Il Programma della Attività OISS</a:t>
            </a:r>
          </a:p>
          <a:p>
            <a:pPr>
              <a:lnSpc>
                <a:spcPct val="250000"/>
              </a:lnSpc>
            </a:pPr>
            <a:r>
              <a:rPr lang="it-IT" sz="1600" dirty="0">
                <a:solidFill>
                  <a:srgbClr val="0099CC"/>
                </a:solidFill>
                <a:latin typeface="Arial Black" panose="020B0A04020102020204" pitchFamily="34" charset="0"/>
              </a:rPr>
              <a:t>Michelangelo Caiolfa</a:t>
            </a:r>
          </a:p>
          <a:p>
            <a:r>
              <a:rPr lang="it-IT" sz="1200" dirty="0">
                <a:solidFill>
                  <a:srgbClr val="0099CC"/>
                </a:solidFill>
                <a:latin typeface="Arial Black" panose="020B0A04020102020204" pitchFamily="34" charset="0"/>
              </a:rPr>
              <a:t>Osservatorio Integrazione Sociosanitaria</a:t>
            </a:r>
          </a:p>
          <a:p>
            <a:pPr>
              <a:lnSpc>
                <a:spcPct val="150000"/>
              </a:lnSpc>
            </a:pPr>
            <a:endParaRPr lang="it-IT" sz="2000" dirty="0">
              <a:solidFill>
                <a:srgbClr val="0066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2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:a16="http://schemas.microsoft.com/office/drawing/2014/main" id="{04565029-94E7-F9FF-E427-D36F47A9137F}"/>
              </a:ext>
            </a:extLst>
          </p:cNvPr>
          <p:cNvSpPr/>
          <p:nvPr/>
        </p:nvSpPr>
        <p:spPr>
          <a:xfrm>
            <a:off x="4715" y="6635749"/>
            <a:ext cx="12192000" cy="108000"/>
          </a:xfrm>
          <a:prstGeom prst="rect">
            <a:avLst/>
          </a:prstGeom>
          <a:blipFill>
            <a:blip r:embed="rId2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stelsSmooth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4172E24A-2FBE-C514-76A3-92D2D71D3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611"/>
            <a:ext cx="12192000" cy="590721"/>
          </a:xfrm>
          <a:prstGeom prst="rect">
            <a:avLst/>
          </a:prstGeom>
        </p:spPr>
      </p:pic>
      <p:sp>
        <p:nvSpPr>
          <p:cNvPr id="20" name="Segnaposto numero diapositiva 19">
            <a:extLst>
              <a:ext uri="{FF2B5EF4-FFF2-40B4-BE49-F238E27FC236}">
                <a16:creationId xmlns:a16="http://schemas.microsoft.com/office/drawing/2014/main" id="{D091A406-C759-1A7D-C3B7-F1AA9E94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850" y="6508748"/>
            <a:ext cx="361950" cy="36512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fld id="{0C901AF8-1FC7-42E1-A987-55FB91F81209}" type="slidenum">
              <a:rPr lang="it-IT" sz="1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fld>
            <a:endParaRPr lang="it-IT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6105096-EFFE-654C-8F0E-30A9FEA55C12}"/>
              </a:ext>
            </a:extLst>
          </p:cNvPr>
          <p:cNvSpPr/>
          <p:nvPr/>
        </p:nvSpPr>
        <p:spPr>
          <a:xfrm>
            <a:off x="0" y="708111"/>
            <a:ext cx="6096000" cy="546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005A8A"/>
                </a:solidFill>
                <a:latin typeface="Arial Black" panose="020B0A04020102020204" pitchFamily="34" charset="0"/>
              </a:rPr>
              <a:t>L’approccio Sistemico e Strutturale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67F04867-97EC-7034-A8FE-3B159CBD5E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156" y="1916238"/>
            <a:ext cx="7872732" cy="2083550"/>
          </a:xfrm>
          <a:prstGeom prst="rect">
            <a:avLst/>
          </a:prstGeom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76B07A15-6751-CB4E-8946-5DAE80A66327}"/>
              </a:ext>
            </a:extLst>
          </p:cNvPr>
          <p:cNvGrpSpPr/>
          <p:nvPr/>
        </p:nvGrpSpPr>
        <p:grpSpPr>
          <a:xfrm>
            <a:off x="2345325" y="1519917"/>
            <a:ext cx="4091126" cy="338554"/>
            <a:chOff x="2531616" y="1514172"/>
            <a:chExt cx="4091126" cy="338554"/>
          </a:xfrm>
        </p:grpSpPr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38C4A7C9-E310-EAE1-6611-4E362441E468}"/>
                </a:ext>
              </a:extLst>
            </p:cNvPr>
            <p:cNvSpPr txBox="1"/>
            <p:nvPr/>
          </p:nvSpPr>
          <p:spPr>
            <a:xfrm>
              <a:off x="3509501" y="1514172"/>
              <a:ext cx="20479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>
                  <a:solidFill>
                    <a:srgbClr val="006699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Cinque Cardini</a:t>
              </a:r>
            </a:p>
          </p:txBody>
        </p:sp>
        <p:cxnSp>
          <p:nvCxnSpPr>
            <p:cNvPr id="8" name="Connettore 2 7">
              <a:extLst>
                <a:ext uri="{FF2B5EF4-FFF2-40B4-BE49-F238E27FC236}">
                  <a16:creationId xmlns:a16="http://schemas.microsoft.com/office/drawing/2014/main" id="{00710713-9AA9-3A79-E269-35EA0DEE7BE6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>
              <a:off x="5557422" y="1683449"/>
              <a:ext cx="106532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2 10">
              <a:extLst>
                <a:ext uri="{FF2B5EF4-FFF2-40B4-BE49-F238E27FC236}">
                  <a16:creationId xmlns:a16="http://schemas.microsoft.com/office/drawing/2014/main" id="{1648E717-751D-4090-F84B-66C09B5685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31616" y="1672743"/>
              <a:ext cx="106532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57457F44-EE64-B502-83B4-361678004F1C}"/>
              </a:ext>
            </a:extLst>
          </p:cNvPr>
          <p:cNvGrpSpPr/>
          <p:nvPr/>
        </p:nvGrpSpPr>
        <p:grpSpPr>
          <a:xfrm>
            <a:off x="8502725" y="2752439"/>
            <a:ext cx="1946291" cy="1065320"/>
            <a:chOff x="8717548" y="2670350"/>
            <a:chExt cx="1946291" cy="1065320"/>
          </a:xfrm>
        </p:grpSpPr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3C41AF27-43CB-5A21-2D07-9B4AE676D3E6}"/>
                </a:ext>
              </a:extLst>
            </p:cNvPr>
            <p:cNvSpPr txBox="1"/>
            <p:nvPr/>
          </p:nvSpPr>
          <p:spPr>
            <a:xfrm>
              <a:off x="8717548" y="2960153"/>
              <a:ext cx="19462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>
                  <a:solidFill>
                    <a:srgbClr val="006699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Articolazione Verticale dei Poteri</a:t>
              </a:r>
            </a:p>
          </p:txBody>
        </p:sp>
        <p:cxnSp>
          <p:nvCxnSpPr>
            <p:cNvPr id="13" name="Connettore 2 12">
              <a:extLst>
                <a:ext uri="{FF2B5EF4-FFF2-40B4-BE49-F238E27FC236}">
                  <a16:creationId xmlns:a16="http://schemas.microsoft.com/office/drawing/2014/main" id="{AD9496E6-1215-5FB9-5595-BF971FDC960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184888" y="3203010"/>
              <a:ext cx="106532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196FE433-A703-6C2C-7FB9-44E465567C2F}"/>
              </a:ext>
            </a:extLst>
          </p:cNvPr>
          <p:cNvGrpSpPr/>
          <p:nvPr/>
        </p:nvGrpSpPr>
        <p:grpSpPr>
          <a:xfrm>
            <a:off x="470517" y="4136994"/>
            <a:ext cx="9898601" cy="2160000"/>
            <a:chOff x="479395" y="4136994"/>
            <a:chExt cx="9898601" cy="2160000"/>
          </a:xfrm>
        </p:grpSpPr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B36C2EF5-0184-D0AF-4FAC-B9248AA594E7}"/>
                </a:ext>
              </a:extLst>
            </p:cNvPr>
            <p:cNvSpPr txBox="1"/>
            <p:nvPr/>
          </p:nvSpPr>
          <p:spPr>
            <a:xfrm>
              <a:off x="481156" y="4158829"/>
              <a:ext cx="9896840" cy="21162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b="1" dirty="0">
                  <a:solidFill>
                    <a:srgbClr val="006699"/>
                  </a:solidFill>
                  <a:effectLst/>
                  <a:latin typeface="Dubai" panose="020B0503030403030204" pitchFamily="34" charset="-78"/>
                  <a:ea typeface="Calibri" panose="020F0502020204030204" pitchFamily="34" charset="0"/>
                  <a:cs typeface="Dubai" panose="020B0503030403030204" pitchFamily="34" charset="-78"/>
                </a:rPr>
                <a:t>Dimensione Istituzionale. </a:t>
              </a:r>
              <a:r>
                <a:rPr lang="it-IT" sz="1400" b="1" dirty="0">
                  <a:solidFill>
                    <a:srgbClr val="7886A2"/>
                  </a:solidFill>
                  <a:effectLst/>
                  <a:latin typeface="Dubai" panose="020B0503030403030204" pitchFamily="34" charset="-78"/>
                  <a:ea typeface="Calibri" panose="020F0502020204030204" pitchFamily="34" charset="0"/>
                  <a:cs typeface="Dubai" panose="020B0503030403030204" pitchFamily="34" charset="-78"/>
                </a:rPr>
                <a:t>Forme strutturate di coinvolgimento e co-decisione dei livelli istituzionali regionali, aziendali, comunali.</a:t>
              </a:r>
            </a:p>
            <a:p>
              <a:pPr lvl="0" algn="just"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b="1" dirty="0">
                  <a:solidFill>
                    <a:srgbClr val="006699"/>
                  </a:solidFill>
                  <a:effectLst/>
                  <a:latin typeface="Dubai" panose="020B0503030403030204" pitchFamily="34" charset="-78"/>
                  <a:ea typeface="Calibri" panose="020F0502020204030204" pitchFamily="34" charset="0"/>
                  <a:cs typeface="Dubai" panose="020B0503030403030204" pitchFamily="34" charset="-78"/>
                </a:rPr>
                <a:t>Dimensione Programmatoria e Direzionale. </a:t>
              </a:r>
              <a:r>
                <a:rPr lang="it-IT" sz="1400" b="1" dirty="0">
                  <a:solidFill>
                    <a:srgbClr val="7886A2"/>
                  </a:solidFill>
                  <a:effectLst/>
                  <a:latin typeface="Dubai" panose="020B0503030403030204" pitchFamily="34" charset="-78"/>
                  <a:ea typeface="Calibri" panose="020F0502020204030204" pitchFamily="34" charset="0"/>
                  <a:cs typeface="Dubai" panose="020B0503030403030204" pitchFamily="34" charset="-78"/>
                </a:rPr>
                <a:t>Strumenti unitari di programmazione per gli ambiti sociosanitari; forme di condivisione delle funzioni direzionali. </a:t>
              </a:r>
            </a:p>
            <a:p>
              <a:pPr lvl="0" algn="just"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b="1" dirty="0">
                  <a:solidFill>
                    <a:srgbClr val="006699"/>
                  </a:solidFill>
                  <a:effectLst/>
                  <a:latin typeface="Dubai" panose="020B0503030403030204" pitchFamily="34" charset="-78"/>
                  <a:ea typeface="Calibri" panose="020F0502020204030204" pitchFamily="34" charset="0"/>
                  <a:cs typeface="Dubai" panose="020B0503030403030204" pitchFamily="34" charset="-78"/>
                </a:rPr>
                <a:t>Dimensione Organizzativa e Gestionale. </a:t>
              </a:r>
              <a:r>
                <a:rPr lang="it-IT" sz="1400" b="1" dirty="0">
                  <a:solidFill>
                    <a:srgbClr val="7886A2"/>
                  </a:solidFill>
                  <a:effectLst/>
                  <a:latin typeface="Dubai" panose="020B0503030403030204" pitchFamily="34" charset="-78"/>
                  <a:ea typeface="Calibri" panose="020F0502020204030204" pitchFamily="34" charset="0"/>
                  <a:cs typeface="Dubai" panose="020B0503030403030204" pitchFamily="34" charset="-78"/>
                </a:rPr>
                <a:t>Forme organizzative comuni al sanitario e al sociale; produzione di servizi con prestazioni sanitarie e prestazioni sociali; forme di condivisione delle risorse.</a:t>
              </a:r>
            </a:p>
            <a:p>
              <a:pPr lvl="0" algn="just"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b="1" dirty="0">
                  <a:solidFill>
                    <a:srgbClr val="006699"/>
                  </a:solidFill>
                  <a:effectLst/>
                  <a:latin typeface="Dubai" panose="020B0503030403030204" pitchFamily="34" charset="-78"/>
                  <a:ea typeface="Calibri" panose="020F0502020204030204" pitchFamily="34" charset="0"/>
                  <a:cs typeface="Dubai" panose="020B0503030403030204" pitchFamily="34" charset="-78"/>
                </a:rPr>
                <a:t>Dimensione Multiprofessionale. </a:t>
              </a:r>
              <a:r>
                <a:rPr lang="it-IT" sz="1400" b="1" dirty="0">
                  <a:solidFill>
                    <a:srgbClr val="7886A2"/>
                  </a:solidFill>
                  <a:effectLst/>
                  <a:latin typeface="Dubai" panose="020B0503030403030204" pitchFamily="34" charset="-78"/>
                  <a:ea typeface="Calibri" panose="020F0502020204030204" pitchFamily="34" charset="0"/>
                  <a:cs typeface="Dubai" panose="020B0503030403030204" pitchFamily="34" charset="-78"/>
                </a:rPr>
                <a:t>Processi assistenziali integrati con strumenti e modalità organizzative comuni.</a:t>
              </a:r>
            </a:p>
            <a:p>
              <a:pPr lvl="0" algn="just"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b="1" dirty="0">
                  <a:solidFill>
                    <a:srgbClr val="006699"/>
                  </a:solidFill>
                  <a:effectLst/>
                  <a:latin typeface="Dubai" panose="020B0503030403030204" pitchFamily="34" charset="-78"/>
                  <a:ea typeface="Calibri" panose="020F0502020204030204" pitchFamily="34" charset="0"/>
                  <a:cs typeface="Dubai" panose="020B0503030403030204" pitchFamily="34" charset="-78"/>
                </a:rPr>
                <a:t>Dimensione Comunitaria. </a:t>
              </a:r>
              <a:r>
                <a:rPr lang="it-IT" sz="1400" b="1" dirty="0">
                  <a:solidFill>
                    <a:srgbClr val="7886A2"/>
                  </a:solidFill>
                  <a:effectLst/>
                  <a:latin typeface="Dubai" panose="020B0503030403030204" pitchFamily="34" charset="-78"/>
                  <a:ea typeface="Calibri" panose="020F0502020204030204" pitchFamily="34" charset="0"/>
                  <a:cs typeface="Dubai" panose="020B0503030403030204" pitchFamily="34" charset="-78"/>
                </a:rPr>
                <a:t>Modalità partecipative in ambito sociosanitario; attivazione di reti comunitarie di prossimità</a:t>
              </a:r>
              <a:r>
                <a:rPr lang="it-IT" sz="1200" b="1" dirty="0">
                  <a:effectLst/>
                  <a:latin typeface="Dubai" panose="020B0503030403030204" pitchFamily="34" charset="-78"/>
                  <a:ea typeface="Calibri" panose="020F0502020204030204" pitchFamily="34" charset="0"/>
                  <a:cs typeface="Dubai" panose="020B0503030403030204" pitchFamily="34" charset="-78"/>
                </a:rPr>
                <a:t>.</a:t>
              </a:r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C55F189C-1205-8D5B-EB57-1FF9119050E9}"/>
                </a:ext>
              </a:extLst>
            </p:cNvPr>
            <p:cNvCxnSpPr/>
            <p:nvPr/>
          </p:nvCxnSpPr>
          <p:spPr>
            <a:xfrm>
              <a:off x="479395" y="4136994"/>
              <a:ext cx="0" cy="2160000"/>
            </a:xfrm>
            <a:prstGeom prst="line">
              <a:avLst/>
            </a:prstGeom>
            <a:ln w="19050">
              <a:solidFill>
                <a:srgbClr val="00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2238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:a16="http://schemas.microsoft.com/office/drawing/2014/main" id="{04565029-94E7-F9FF-E427-D36F47A9137F}"/>
              </a:ext>
            </a:extLst>
          </p:cNvPr>
          <p:cNvSpPr/>
          <p:nvPr/>
        </p:nvSpPr>
        <p:spPr>
          <a:xfrm>
            <a:off x="4715" y="6635749"/>
            <a:ext cx="12192000" cy="108000"/>
          </a:xfrm>
          <a:prstGeom prst="rect">
            <a:avLst/>
          </a:prstGeom>
          <a:blipFill>
            <a:blip r:embed="rId2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stelsSmooth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4172E24A-2FBE-C514-76A3-92D2D71D3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611"/>
            <a:ext cx="12192000" cy="590721"/>
          </a:xfrm>
          <a:prstGeom prst="rect">
            <a:avLst/>
          </a:prstGeom>
        </p:spPr>
      </p:pic>
      <p:sp>
        <p:nvSpPr>
          <p:cNvPr id="20" name="Segnaposto numero diapositiva 19">
            <a:extLst>
              <a:ext uri="{FF2B5EF4-FFF2-40B4-BE49-F238E27FC236}">
                <a16:creationId xmlns:a16="http://schemas.microsoft.com/office/drawing/2014/main" id="{D091A406-C759-1A7D-C3B7-F1AA9E94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850" y="6508748"/>
            <a:ext cx="361950" cy="36512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fld id="{0C901AF8-1FC7-42E1-A987-55FB91F81209}" type="slidenum">
              <a:rPr lang="it-IT" sz="1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</a:t>
            </a:fld>
            <a:endParaRPr lang="it-IT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6105096-EFFE-654C-8F0E-30A9FEA55C12}"/>
              </a:ext>
            </a:extLst>
          </p:cNvPr>
          <p:cNvSpPr/>
          <p:nvPr/>
        </p:nvSpPr>
        <p:spPr>
          <a:xfrm>
            <a:off x="0" y="708111"/>
            <a:ext cx="6096000" cy="546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005A8A"/>
                </a:solidFill>
                <a:latin typeface="Arial Black" panose="020B0A04020102020204" pitchFamily="34" charset="0"/>
              </a:rPr>
              <a:t>A. Raccogliere le esperienze sul campo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E25293B-DF5E-751A-A998-1F3E8D9F57B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223" y="2136413"/>
            <a:ext cx="5619979" cy="299487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A6E4FEE-CE91-A4AA-1DF4-44C2BE7ED2D6}"/>
              </a:ext>
            </a:extLst>
          </p:cNvPr>
          <p:cNvSpPr txBox="1"/>
          <p:nvPr/>
        </p:nvSpPr>
        <p:spPr>
          <a:xfrm>
            <a:off x="284085" y="2068497"/>
            <a:ext cx="58119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006699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Attività di Integrazione</a:t>
            </a:r>
          </a:p>
          <a:p>
            <a:r>
              <a:rPr lang="it-IT" sz="1200" b="1" dirty="0">
                <a:solidFill>
                  <a:srgbClr val="7886A2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Titolo | Descrizione Sintetica | Organizzazione Principale | Area Territoriale | Durata</a:t>
            </a:r>
          </a:p>
          <a:p>
            <a:endParaRPr lang="it-IT" sz="1200" b="1" dirty="0">
              <a:solidFill>
                <a:srgbClr val="7886A2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r>
              <a:rPr lang="it-IT" sz="1600" b="1" dirty="0">
                <a:solidFill>
                  <a:srgbClr val="006699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Tipologia Integrazione</a:t>
            </a:r>
          </a:p>
          <a:p>
            <a:r>
              <a:rPr lang="it-IT" sz="1200" b="1" dirty="0">
                <a:solidFill>
                  <a:srgbClr val="7886A2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Istituzionale | Programmatoria| Interprofessionale | Gestionale | Comunitaria | PNRR</a:t>
            </a:r>
          </a:p>
          <a:p>
            <a:endParaRPr lang="it-IT" sz="1200" b="1" dirty="0">
              <a:solidFill>
                <a:srgbClr val="7886A2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r>
              <a:rPr lang="it-IT" sz="1600" b="1" dirty="0">
                <a:solidFill>
                  <a:srgbClr val="006699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Contenuto Attività</a:t>
            </a:r>
          </a:p>
          <a:p>
            <a:r>
              <a:rPr lang="it-IT" sz="1200" b="1" dirty="0">
                <a:solidFill>
                  <a:srgbClr val="7886A2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Attività di Governance | Strumenti di Programmazione | Attività Interprofessionali </a:t>
            </a:r>
          </a:p>
          <a:p>
            <a:r>
              <a:rPr lang="it-IT" sz="1200" b="1" dirty="0">
                <a:solidFill>
                  <a:srgbClr val="7886A2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| Realizzazione di Servizi | Attivazione di Reti</a:t>
            </a:r>
          </a:p>
          <a:p>
            <a:endParaRPr lang="it-IT" sz="1200" b="1" dirty="0">
              <a:solidFill>
                <a:srgbClr val="7886A2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r>
              <a:rPr lang="it-IT" sz="1600" b="1" dirty="0">
                <a:solidFill>
                  <a:srgbClr val="006699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Autovalutazione</a:t>
            </a:r>
          </a:p>
          <a:p>
            <a:r>
              <a:rPr lang="it-IT" sz="1200" b="1" dirty="0">
                <a:solidFill>
                  <a:srgbClr val="7886A2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Elementi positivi e di successo | Elementi negativi e di criticità | Errori compiuti | Condizioni che possono favorire</a:t>
            </a:r>
          </a:p>
          <a:p>
            <a:endParaRPr lang="it-IT" sz="1200" b="1" dirty="0">
              <a:solidFill>
                <a:srgbClr val="7886A2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r>
              <a:rPr lang="it-IT" sz="1600" b="1" dirty="0">
                <a:solidFill>
                  <a:srgbClr val="006699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Possibilità di Allegare File</a:t>
            </a:r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DB6959C7-9754-AF89-8F9B-8C8F47B485F5}"/>
              </a:ext>
            </a:extLst>
          </p:cNvPr>
          <p:cNvSpPr/>
          <p:nvPr/>
        </p:nvSpPr>
        <p:spPr>
          <a:xfrm>
            <a:off x="104085" y="4136994"/>
            <a:ext cx="180000" cy="204186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200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:a16="http://schemas.microsoft.com/office/drawing/2014/main" id="{04565029-94E7-F9FF-E427-D36F47A9137F}"/>
              </a:ext>
            </a:extLst>
          </p:cNvPr>
          <p:cNvSpPr/>
          <p:nvPr/>
        </p:nvSpPr>
        <p:spPr>
          <a:xfrm>
            <a:off x="4715" y="6635749"/>
            <a:ext cx="12192000" cy="108000"/>
          </a:xfrm>
          <a:prstGeom prst="rect">
            <a:avLst/>
          </a:prstGeom>
          <a:blipFill>
            <a:blip r:embed="rId2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stelsSmooth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4172E24A-2FBE-C514-76A3-92D2D71D3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611"/>
            <a:ext cx="12192000" cy="590721"/>
          </a:xfrm>
          <a:prstGeom prst="rect">
            <a:avLst/>
          </a:prstGeom>
        </p:spPr>
      </p:pic>
      <p:sp>
        <p:nvSpPr>
          <p:cNvPr id="20" name="Segnaposto numero diapositiva 19">
            <a:extLst>
              <a:ext uri="{FF2B5EF4-FFF2-40B4-BE49-F238E27FC236}">
                <a16:creationId xmlns:a16="http://schemas.microsoft.com/office/drawing/2014/main" id="{D091A406-C759-1A7D-C3B7-F1AA9E94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850" y="6508748"/>
            <a:ext cx="361950" cy="36512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fld id="{0C901AF8-1FC7-42E1-A987-55FB91F81209}" type="slidenum">
              <a:rPr lang="it-IT" sz="1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</a:t>
            </a:fld>
            <a:endParaRPr lang="it-IT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6105096-EFFE-654C-8F0E-30A9FEA55C12}"/>
              </a:ext>
            </a:extLst>
          </p:cNvPr>
          <p:cNvSpPr/>
          <p:nvPr/>
        </p:nvSpPr>
        <p:spPr>
          <a:xfrm>
            <a:off x="0" y="708111"/>
            <a:ext cx="6096000" cy="546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005A8A"/>
                </a:solidFill>
                <a:latin typeface="Arial Black" panose="020B0A04020102020204" pitchFamily="34" charset="0"/>
              </a:rPr>
              <a:t>B. Alimentare il confronto competente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2099428-24A4-0815-E6C3-EDF238555CB8}"/>
              </a:ext>
            </a:extLst>
          </p:cNvPr>
          <p:cNvSpPr txBox="1"/>
          <p:nvPr/>
        </p:nvSpPr>
        <p:spPr>
          <a:xfrm>
            <a:off x="401853" y="1688495"/>
            <a:ext cx="6771305" cy="3696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it-IT" sz="1800" dirty="0">
              <a:effectLst/>
              <a:latin typeface="Dubai" panose="020B0503030403030204" pitchFamily="34" charset="-78"/>
              <a:ea typeface="Calibri" panose="020F0502020204030204" pitchFamily="34" charset="0"/>
              <a:cs typeface="Dubai" panose="020B0503030403030204" pitchFamily="34" charset="-78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1800" b="1" dirty="0">
                <a:solidFill>
                  <a:srgbClr val="006699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Dubai" panose="020B0503030403030204" pitchFamily="34" charset="-78"/>
              </a:rPr>
              <a:t>Introduzione</a:t>
            </a:r>
            <a:endParaRPr lang="it-IT" sz="1800" dirty="0">
              <a:effectLst/>
              <a:latin typeface="Dubai" panose="020B0503030403030204" pitchFamily="34" charset="-78"/>
              <a:ea typeface="Calibri" panose="020F0502020204030204" pitchFamily="34" charset="0"/>
              <a:cs typeface="Dubai" panose="020B0503030403030204" pitchFamily="34" charset="-78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1800" b="1" dirty="0">
                <a:solidFill>
                  <a:srgbClr val="006699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Dubai" panose="020B0503030403030204" pitchFamily="34" charset="-78"/>
              </a:rPr>
              <a:t>1. L’impianto metodologico</a:t>
            </a:r>
            <a:endParaRPr lang="it-IT" sz="1800" dirty="0">
              <a:effectLst/>
              <a:latin typeface="Dubai" panose="020B0503030403030204" pitchFamily="34" charset="-78"/>
              <a:ea typeface="Calibri" panose="020F0502020204030204" pitchFamily="34" charset="0"/>
              <a:cs typeface="Dubai" panose="020B0503030403030204" pitchFamily="34" charset="-78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1800" b="1" dirty="0">
                <a:solidFill>
                  <a:srgbClr val="006699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Dubai" panose="020B0503030403030204" pitchFamily="34" charset="-78"/>
              </a:rPr>
              <a:t>2. La raccolta delle esperienze </a:t>
            </a:r>
            <a:r>
              <a:rPr lang="it-IT" sz="1800" dirty="0">
                <a:effectLst/>
                <a:latin typeface="Dubai" panose="020B0503030403030204" pitchFamily="34" charset="-78"/>
                <a:ea typeface="Calibri" panose="020F0502020204030204" pitchFamily="34" charset="0"/>
                <a:cs typeface="Dubai" panose="020B0503030403030204" pitchFamily="34" charset="-78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1800" b="1" dirty="0">
                <a:solidFill>
                  <a:srgbClr val="006699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Dubai" panose="020B0503030403030204" pitchFamily="34" charset="-78"/>
              </a:rPr>
              <a:t>3. I primi elementi emersi </a:t>
            </a:r>
            <a:r>
              <a:rPr lang="it-IT" sz="1400" b="1" dirty="0">
                <a:solidFill>
                  <a:srgbClr val="7886A2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Dubai" panose="020B0503030403030204" pitchFamily="34" charset="-78"/>
              </a:rPr>
              <a:t>(Definizione | </a:t>
            </a:r>
            <a:r>
              <a:rPr lang="it-IT" sz="1400" b="1" dirty="0">
                <a:solidFill>
                  <a:srgbClr val="C00000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Dubai" panose="020B0503030403030204" pitchFamily="34" charset="-78"/>
              </a:rPr>
              <a:t>Scenario</a:t>
            </a:r>
            <a:r>
              <a:rPr lang="it-IT" sz="1400" b="1" dirty="0">
                <a:solidFill>
                  <a:srgbClr val="7886A2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Dubai" panose="020B0503030403030204" pitchFamily="34" charset="-78"/>
              </a:rPr>
              <a:t> | Buone Pratiche)</a:t>
            </a:r>
            <a:endParaRPr lang="it-IT" sz="1800" dirty="0">
              <a:solidFill>
                <a:srgbClr val="7886A2"/>
              </a:solidFill>
              <a:effectLst/>
              <a:latin typeface="Dubai" panose="020B0503030403030204" pitchFamily="34" charset="-78"/>
              <a:ea typeface="Calibri" panose="020F0502020204030204" pitchFamily="34" charset="0"/>
              <a:cs typeface="Dubai" panose="020B0503030403030204" pitchFamily="34" charset="-78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1800" b="1" dirty="0">
                <a:solidFill>
                  <a:srgbClr val="006699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Dubai" panose="020B0503030403030204" pitchFamily="34" charset="-78"/>
              </a:rPr>
              <a:t>4. Alcuni commenti iniziali</a:t>
            </a:r>
            <a:endParaRPr lang="it-IT" sz="1800" dirty="0">
              <a:effectLst/>
              <a:latin typeface="Dubai" panose="020B0503030403030204" pitchFamily="34" charset="-78"/>
              <a:ea typeface="Calibri" panose="020F0502020204030204" pitchFamily="34" charset="0"/>
              <a:cs typeface="Dubai" panose="020B0503030403030204" pitchFamily="34" charset="-78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it-IT" sz="1800" b="1" dirty="0">
                <a:solidFill>
                  <a:srgbClr val="006699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Dubai" panose="020B0503030403030204" pitchFamily="34" charset="-78"/>
              </a:rPr>
              <a:t> </a:t>
            </a:r>
            <a:endParaRPr lang="it-IT" sz="1800" dirty="0">
              <a:effectLst/>
              <a:latin typeface="Dubai" panose="020B0503030403030204" pitchFamily="34" charset="-78"/>
              <a:ea typeface="Calibri" panose="020F0502020204030204" pitchFamily="34" charset="0"/>
              <a:cs typeface="Dubai" panose="020B0503030403030204" pitchFamily="34" charset="-78"/>
            </a:endParaRPr>
          </a:p>
          <a:p>
            <a:pPr algn="just">
              <a:spcAft>
                <a:spcPts val="800"/>
              </a:spcAft>
            </a:pPr>
            <a:r>
              <a:rPr lang="it-IT" sz="1400" b="1" dirty="0">
                <a:solidFill>
                  <a:srgbClr val="006699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Dubai" panose="020B0503030403030204" pitchFamily="34" charset="-78"/>
              </a:rPr>
              <a:t>Allegato </a:t>
            </a:r>
            <a:endParaRPr lang="it-IT" sz="1400" dirty="0">
              <a:effectLst/>
              <a:latin typeface="Dubai" panose="020B0503030403030204" pitchFamily="34" charset="-78"/>
              <a:ea typeface="Calibri" panose="020F0502020204030204" pitchFamily="34" charset="0"/>
              <a:cs typeface="Dubai" panose="020B0503030403030204" pitchFamily="34" charset="-78"/>
            </a:endParaRPr>
          </a:p>
          <a:p>
            <a:pPr algn="just">
              <a:spcAft>
                <a:spcPts val="800"/>
              </a:spcAft>
            </a:pPr>
            <a:r>
              <a:rPr lang="it-IT" sz="1600" b="1" dirty="0">
                <a:solidFill>
                  <a:srgbClr val="006699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Dubai" panose="020B0503030403030204" pitchFamily="34" charset="-78"/>
              </a:rPr>
              <a:t>Breve rassegna delle esperienze raccolte</a:t>
            </a:r>
            <a:endParaRPr lang="it-IT" sz="1600" dirty="0">
              <a:effectLst/>
              <a:latin typeface="Dubai" panose="020B0503030403030204" pitchFamily="34" charset="-78"/>
              <a:ea typeface="Calibri" panose="020F0502020204030204" pitchFamily="34" charset="0"/>
              <a:cs typeface="Dubai" panose="020B0503030403030204" pitchFamily="34" charset="-78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2C2F51E-47D0-A2B5-4C38-314F984B40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7078" y="889129"/>
            <a:ext cx="3749365" cy="5311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482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:a16="http://schemas.microsoft.com/office/drawing/2014/main" id="{04565029-94E7-F9FF-E427-D36F47A9137F}"/>
              </a:ext>
            </a:extLst>
          </p:cNvPr>
          <p:cNvSpPr/>
          <p:nvPr/>
        </p:nvSpPr>
        <p:spPr>
          <a:xfrm>
            <a:off x="4715" y="6635749"/>
            <a:ext cx="12192000" cy="108000"/>
          </a:xfrm>
          <a:prstGeom prst="rect">
            <a:avLst/>
          </a:prstGeom>
          <a:blipFill>
            <a:blip r:embed="rId2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stelsSmooth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4172E24A-2FBE-C514-76A3-92D2D71D3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47736"/>
            <a:ext cx="12192000" cy="590721"/>
          </a:xfrm>
          <a:prstGeom prst="rect">
            <a:avLst/>
          </a:prstGeom>
        </p:spPr>
      </p:pic>
      <p:sp>
        <p:nvSpPr>
          <p:cNvPr id="20" name="Segnaposto numero diapositiva 19">
            <a:extLst>
              <a:ext uri="{FF2B5EF4-FFF2-40B4-BE49-F238E27FC236}">
                <a16:creationId xmlns:a16="http://schemas.microsoft.com/office/drawing/2014/main" id="{D091A406-C759-1A7D-C3B7-F1AA9E94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850" y="6508748"/>
            <a:ext cx="361950" cy="36512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fld id="{0C901AF8-1FC7-42E1-A987-55FB91F81209}" type="slidenum">
              <a:rPr lang="it-IT" sz="1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</a:t>
            </a:fld>
            <a:endParaRPr lang="it-IT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6105096-EFFE-654C-8F0E-30A9FEA55C12}"/>
              </a:ext>
            </a:extLst>
          </p:cNvPr>
          <p:cNvSpPr/>
          <p:nvPr/>
        </p:nvSpPr>
        <p:spPr>
          <a:xfrm>
            <a:off x="0" y="708111"/>
            <a:ext cx="6096000" cy="546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005A8A"/>
                </a:solidFill>
                <a:latin typeface="Arial Black" panose="020B0A04020102020204" pitchFamily="34" charset="0"/>
              </a:rPr>
              <a:t>Il Programma di Lavoro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29BBCA46-6665-4181-6FD4-C74849E9CB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6215" y="3063129"/>
            <a:ext cx="8409435" cy="2253126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D6D7B1-8A30-5859-28F1-4391ECAA1B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4599" y="700957"/>
            <a:ext cx="5624195" cy="1506881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ABCE8502-05E1-4674-35D3-D5511AD38F9C}"/>
              </a:ext>
            </a:extLst>
          </p:cNvPr>
          <p:cNvSpPr/>
          <p:nvPr/>
        </p:nvSpPr>
        <p:spPr>
          <a:xfrm>
            <a:off x="2358008" y="2971800"/>
            <a:ext cx="8705850" cy="2473182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A7AFB48D-A7E4-1301-C2E7-4ADF6D994C7B}"/>
              </a:ext>
            </a:extLst>
          </p:cNvPr>
          <p:cNvSpPr/>
          <p:nvPr/>
        </p:nvSpPr>
        <p:spPr>
          <a:xfrm>
            <a:off x="1034679" y="2998415"/>
            <a:ext cx="1870522" cy="66871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Dubai" panose="020B0503030403030204" pitchFamily="34" charset="-78"/>
                <a:cs typeface="Dubai" panose="020B0503030403030204" pitchFamily="34" charset="-78"/>
              </a:rPr>
              <a:t>Raccolta Esperienze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BC5E89D7-2562-ADEC-33CC-83E276CBD983}"/>
              </a:ext>
            </a:extLst>
          </p:cNvPr>
          <p:cNvSpPr/>
          <p:nvPr/>
        </p:nvSpPr>
        <p:spPr>
          <a:xfrm>
            <a:off x="996503" y="3852023"/>
            <a:ext cx="1870522" cy="66871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Dubai" panose="020B0503030403030204" pitchFamily="34" charset="-78"/>
                <a:cs typeface="Dubai" panose="020B0503030403030204" pitchFamily="34" charset="-78"/>
              </a:rPr>
              <a:t>Discussione Pubblica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5A914363-DE06-42F0-AB3E-F11DF0C2A54C}"/>
              </a:ext>
            </a:extLst>
          </p:cNvPr>
          <p:cNvSpPr/>
          <p:nvPr/>
        </p:nvSpPr>
        <p:spPr>
          <a:xfrm>
            <a:off x="996503" y="4705631"/>
            <a:ext cx="1870522" cy="676275"/>
          </a:xfrm>
          <a:prstGeom prst="roundRect">
            <a:avLst/>
          </a:prstGeom>
          <a:solidFill>
            <a:srgbClr val="006699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Dubai" panose="020B0503030403030204" pitchFamily="34" charset="-78"/>
                <a:cs typeface="Dubai" panose="020B0503030403030204" pitchFamily="34" charset="-78"/>
              </a:rPr>
              <a:t>Comunità </a:t>
            </a:r>
          </a:p>
          <a:p>
            <a:pPr algn="ctr"/>
            <a:r>
              <a:rPr lang="it-IT" b="1" dirty="0">
                <a:latin typeface="Dubai" panose="020B0503030403030204" pitchFamily="34" charset="-78"/>
                <a:cs typeface="Dubai" panose="020B0503030403030204" pitchFamily="34" charset="-78"/>
              </a:rPr>
              <a:t>di Pratica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35A3A65F-1CBE-B43D-905E-8B06A3D7241A}"/>
              </a:ext>
            </a:extLst>
          </p:cNvPr>
          <p:cNvGrpSpPr/>
          <p:nvPr/>
        </p:nvGrpSpPr>
        <p:grpSpPr>
          <a:xfrm>
            <a:off x="3187636" y="3081049"/>
            <a:ext cx="7200000" cy="542418"/>
            <a:chOff x="3178111" y="2898151"/>
            <a:chExt cx="7107755" cy="457022"/>
          </a:xfrm>
        </p:grpSpPr>
        <p:sp>
          <p:nvSpPr>
            <p:cNvPr id="11" name="Freccia a destra 10">
              <a:extLst>
                <a:ext uri="{FF2B5EF4-FFF2-40B4-BE49-F238E27FC236}">
                  <a16:creationId xmlns:a16="http://schemas.microsoft.com/office/drawing/2014/main" id="{AF2B3817-ED62-BC47-AD56-24600EA54660}"/>
                </a:ext>
              </a:extLst>
            </p:cNvPr>
            <p:cNvSpPr/>
            <p:nvPr/>
          </p:nvSpPr>
          <p:spPr>
            <a:xfrm>
              <a:off x="3178111" y="3142847"/>
              <a:ext cx="7107755" cy="212326"/>
            </a:xfrm>
            <a:prstGeom prst="rightArrow">
              <a:avLst/>
            </a:prstGeom>
            <a:noFill/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B354600C-49F9-07DA-36BB-56CE12138817}"/>
                </a:ext>
              </a:extLst>
            </p:cNvPr>
            <p:cNvSpPr txBox="1"/>
            <p:nvPr/>
          </p:nvSpPr>
          <p:spPr>
            <a:xfrm>
              <a:off x="3811306" y="2902406"/>
              <a:ext cx="2656534" cy="2852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bg1">
                      <a:lumMod val="50000"/>
                    </a:schemeClr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Seconda Sessione Raccolta</a:t>
              </a:r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D4E9A56F-4B39-531E-16E1-A79B503E36ED}"/>
                </a:ext>
              </a:extLst>
            </p:cNvPr>
            <p:cNvSpPr txBox="1"/>
            <p:nvPr/>
          </p:nvSpPr>
          <p:spPr>
            <a:xfrm>
              <a:off x="6949463" y="2898151"/>
              <a:ext cx="2656534" cy="285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bg1">
                      <a:lumMod val="50000"/>
                    </a:schemeClr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Laboratori Territoriali</a:t>
              </a:r>
            </a:p>
          </p:txBody>
        </p:sp>
      </p:grpSp>
      <p:grpSp>
        <p:nvGrpSpPr>
          <p:cNvPr id="29" name="Gruppo 28">
            <a:extLst>
              <a:ext uri="{FF2B5EF4-FFF2-40B4-BE49-F238E27FC236}">
                <a16:creationId xmlns:a16="http://schemas.microsoft.com/office/drawing/2014/main" id="{82A25E6D-DB16-D893-6BFD-CE7D2F6B40D2}"/>
              </a:ext>
            </a:extLst>
          </p:cNvPr>
          <p:cNvGrpSpPr/>
          <p:nvPr/>
        </p:nvGrpSpPr>
        <p:grpSpPr>
          <a:xfrm>
            <a:off x="3187637" y="3905250"/>
            <a:ext cx="7200000" cy="525054"/>
            <a:chOff x="3187637" y="3736568"/>
            <a:chExt cx="7200000" cy="525054"/>
          </a:xfrm>
        </p:grpSpPr>
        <p:sp>
          <p:nvSpPr>
            <p:cNvPr id="15" name="Freccia a destra 14">
              <a:extLst>
                <a:ext uri="{FF2B5EF4-FFF2-40B4-BE49-F238E27FC236}">
                  <a16:creationId xmlns:a16="http://schemas.microsoft.com/office/drawing/2014/main" id="{A5D4CF72-2FA0-C444-A4D4-F54DB747F9FC}"/>
                </a:ext>
              </a:extLst>
            </p:cNvPr>
            <p:cNvSpPr/>
            <p:nvPr/>
          </p:nvSpPr>
          <p:spPr>
            <a:xfrm>
              <a:off x="3187637" y="4009622"/>
              <a:ext cx="7200000" cy="252000"/>
            </a:xfrm>
            <a:prstGeom prst="rightArrow">
              <a:avLst/>
            </a:prstGeom>
            <a:noFill/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BE8B31DE-0D47-95B4-CE21-477CD08D3F0F}"/>
                </a:ext>
              </a:extLst>
            </p:cNvPr>
            <p:cNvSpPr txBox="1"/>
            <p:nvPr/>
          </p:nvSpPr>
          <p:spPr>
            <a:xfrm>
              <a:off x="3819525" y="3743325"/>
              <a:ext cx="26860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bg1">
                      <a:lumMod val="50000"/>
                    </a:schemeClr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Partecipazione Iniziative</a:t>
              </a:r>
            </a:p>
          </p:txBody>
        </p:sp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3684CDAB-109C-8B93-C29D-2190274D0A97}"/>
                </a:ext>
              </a:extLst>
            </p:cNvPr>
            <p:cNvSpPr txBox="1"/>
            <p:nvPr/>
          </p:nvSpPr>
          <p:spPr>
            <a:xfrm>
              <a:off x="7072312" y="3736568"/>
              <a:ext cx="25955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bg1">
                      <a:lumMod val="50000"/>
                    </a:schemeClr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Eventi OISS</a:t>
              </a:r>
            </a:p>
          </p:txBody>
        </p:sp>
      </p:grp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54C13A86-EFC3-4B9F-54ED-0BE87E346CB7}"/>
              </a:ext>
            </a:extLst>
          </p:cNvPr>
          <p:cNvGrpSpPr/>
          <p:nvPr/>
        </p:nvGrpSpPr>
        <p:grpSpPr>
          <a:xfrm>
            <a:off x="3187637" y="4752975"/>
            <a:ext cx="7200000" cy="543450"/>
            <a:chOff x="3187637" y="4575422"/>
            <a:chExt cx="7200000" cy="543450"/>
          </a:xfrm>
        </p:grpSpPr>
        <p:sp>
          <p:nvSpPr>
            <p:cNvPr id="18" name="Freccia a destra 17">
              <a:extLst>
                <a:ext uri="{FF2B5EF4-FFF2-40B4-BE49-F238E27FC236}">
                  <a16:creationId xmlns:a16="http://schemas.microsoft.com/office/drawing/2014/main" id="{D1707C0C-1A41-0E9E-5C48-D89299E20698}"/>
                </a:ext>
              </a:extLst>
            </p:cNvPr>
            <p:cNvSpPr/>
            <p:nvPr/>
          </p:nvSpPr>
          <p:spPr>
            <a:xfrm>
              <a:off x="3187637" y="4866872"/>
              <a:ext cx="7200000" cy="252000"/>
            </a:xfrm>
            <a:prstGeom prst="rightArrow">
              <a:avLst/>
            </a:prstGeom>
            <a:noFill/>
            <a:ln w="19050">
              <a:solidFill>
                <a:srgbClr val="0066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7A3DD76B-5032-A762-7DC1-B80F45F21B1F}"/>
                </a:ext>
              </a:extLst>
            </p:cNvPr>
            <p:cNvSpPr txBox="1"/>
            <p:nvPr/>
          </p:nvSpPr>
          <p:spPr>
            <a:xfrm>
              <a:off x="3819525" y="4600575"/>
              <a:ext cx="26860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>
                  <a:solidFill>
                    <a:srgbClr val="006699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Comitato Tecnico Scientifico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B406BB06-92D3-108E-BB96-9CF477071A00}"/>
                </a:ext>
              </a:extLst>
            </p:cNvPr>
            <p:cNvSpPr txBox="1"/>
            <p:nvPr/>
          </p:nvSpPr>
          <p:spPr>
            <a:xfrm>
              <a:off x="7058025" y="4575422"/>
              <a:ext cx="26098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>
                  <a:solidFill>
                    <a:srgbClr val="006699"/>
                  </a:solidFill>
                  <a:latin typeface="Dubai" panose="020B0503030403030204" pitchFamily="34" charset="-78"/>
                  <a:cs typeface="Dubai" panose="020B0503030403030204" pitchFamily="34" charset="-78"/>
                </a:rPr>
                <a:t>Tavolo Congiunto Cronicità</a:t>
              </a:r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1B960891-1C70-5DA2-CCD5-4B6D5978BCA3}"/>
              </a:ext>
            </a:extLst>
          </p:cNvPr>
          <p:cNvGrpSpPr/>
          <p:nvPr/>
        </p:nvGrpSpPr>
        <p:grpSpPr>
          <a:xfrm>
            <a:off x="9563100" y="5444982"/>
            <a:ext cx="2386013" cy="645993"/>
            <a:chOff x="9563100" y="5444982"/>
            <a:chExt cx="2386013" cy="645993"/>
          </a:xfrm>
        </p:grpSpPr>
        <p:cxnSp>
          <p:nvCxnSpPr>
            <p:cNvPr id="24" name="Connettore diritto 23">
              <a:extLst>
                <a:ext uri="{FF2B5EF4-FFF2-40B4-BE49-F238E27FC236}">
                  <a16:creationId xmlns:a16="http://schemas.microsoft.com/office/drawing/2014/main" id="{DA4EA2C8-0564-D848-132D-28A543C0D501}"/>
                </a:ext>
              </a:extLst>
            </p:cNvPr>
            <p:cNvCxnSpPr>
              <a:cxnSpLocks/>
            </p:cNvCxnSpPr>
            <p:nvPr/>
          </p:nvCxnSpPr>
          <p:spPr>
            <a:xfrm>
              <a:off x="9563100" y="5514975"/>
              <a:ext cx="0" cy="5760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38F19160-C8B7-74A1-0A39-9F5B3B1FB903}"/>
                </a:ext>
              </a:extLst>
            </p:cNvPr>
            <p:cNvSpPr txBox="1"/>
            <p:nvPr/>
          </p:nvSpPr>
          <p:spPr>
            <a:xfrm>
              <a:off x="9563100" y="5444982"/>
              <a:ext cx="23860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>
                  <a:solidFill>
                    <a:srgbClr val="C00000"/>
                  </a:solidFill>
                  <a:latin typeface="Dubai" panose="020B0503030403030204" pitchFamily="34" charset="-78"/>
                  <a:cs typeface="Dubai" panose="020B0503030403030204" pitchFamily="34" charset="-78"/>
                  <a:sym typeface="Wingdings" panose="05000000000000000000" pitchFamily="2" charset="2"/>
                </a:rPr>
                <a:t></a:t>
              </a:r>
              <a:r>
                <a:rPr lang="it-IT" sz="1600" b="1" dirty="0">
                  <a:solidFill>
                    <a:srgbClr val="006699"/>
                  </a:solidFill>
                  <a:latin typeface="Dubai" panose="020B0503030403030204" pitchFamily="34" charset="-78"/>
                  <a:cs typeface="Dubai" panose="020B0503030403030204" pitchFamily="34" charset="-78"/>
                  <a:sym typeface="Wingdings" panose="05000000000000000000" pitchFamily="2" charset="2"/>
                </a:rPr>
                <a:t> Comunità di Pratica</a:t>
              </a:r>
              <a:endParaRPr lang="it-IT" sz="1600" b="1" dirty="0">
                <a:solidFill>
                  <a:srgbClr val="006699"/>
                </a:solidFill>
                <a:latin typeface="Dubai" panose="020B0503030403030204" pitchFamily="34" charset="-78"/>
                <a:cs typeface="Dubai" panose="020B0503030403030204" pitchFamily="34" charset="-78"/>
              </a:endParaRPr>
            </a:p>
          </p:txBody>
        </p:sp>
      </p:grp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32B91950-FF15-8E36-A1A5-158E2FFA0653}"/>
              </a:ext>
            </a:extLst>
          </p:cNvPr>
          <p:cNvGrpSpPr/>
          <p:nvPr/>
        </p:nvGrpSpPr>
        <p:grpSpPr>
          <a:xfrm>
            <a:off x="6539728" y="3105150"/>
            <a:ext cx="522825" cy="2348625"/>
            <a:chOff x="6539728" y="3105150"/>
            <a:chExt cx="522825" cy="2348625"/>
          </a:xfrm>
        </p:grpSpPr>
        <p:grpSp>
          <p:nvGrpSpPr>
            <p:cNvPr id="38" name="Gruppo 37">
              <a:extLst>
                <a:ext uri="{FF2B5EF4-FFF2-40B4-BE49-F238E27FC236}">
                  <a16:creationId xmlns:a16="http://schemas.microsoft.com/office/drawing/2014/main" id="{F3458784-7B03-573E-EF36-1307401AF95F}"/>
                </a:ext>
              </a:extLst>
            </p:cNvPr>
            <p:cNvGrpSpPr/>
            <p:nvPr/>
          </p:nvGrpSpPr>
          <p:grpSpPr>
            <a:xfrm>
              <a:off x="6558553" y="3105150"/>
              <a:ext cx="504000" cy="1809540"/>
              <a:chOff x="6558778" y="3107765"/>
              <a:chExt cx="504000" cy="1809540"/>
            </a:xfrm>
          </p:grpSpPr>
          <p:sp>
            <p:nvSpPr>
              <p:cNvPr id="23" name="Freccia in giù 22">
                <a:extLst>
                  <a:ext uri="{FF2B5EF4-FFF2-40B4-BE49-F238E27FC236}">
                    <a16:creationId xmlns:a16="http://schemas.microsoft.com/office/drawing/2014/main" id="{9276EEC0-7DAF-4FBA-0529-A3C6A4915EAB}"/>
                  </a:ext>
                </a:extLst>
              </p:cNvPr>
              <p:cNvSpPr/>
              <p:nvPr/>
            </p:nvSpPr>
            <p:spPr>
              <a:xfrm>
                <a:off x="6990506" y="3746989"/>
                <a:ext cx="36000" cy="360000"/>
              </a:xfrm>
              <a:prstGeom prst="downArrow">
                <a:avLst/>
              </a:prstGeom>
              <a:solidFill>
                <a:srgbClr val="066699"/>
              </a:solidFill>
              <a:ln>
                <a:solidFill>
                  <a:srgbClr val="05789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sp>
            <p:nvSpPr>
              <p:cNvPr id="26" name="Freccia in giù 25">
                <a:extLst>
                  <a:ext uri="{FF2B5EF4-FFF2-40B4-BE49-F238E27FC236}">
                    <a16:creationId xmlns:a16="http://schemas.microsoft.com/office/drawing/2014/main" id="{5490F743-5B70-9E04-BF90-07B4536A648A}"/>
                  </a:ext>
                </a:extLst>
              </p:cNvPr>
              <p:cNvSpPr/>
              <p:nvPr/>
            </p:nvSpPr>
            <p:spPr>
              <a:xfrm>
                <a:off x="6984322" y="4549736"/>
                <a:ext cx="36000" cy="360000"/>
              </a:xfrm>
              <a:prstGeom prst="downArrow">
                <a:avLst/>
              </a:prstGeom>
              <a:solidFill>
                <a:srgbClr val="006699"/>
              </a:solidFill>
              <a:ln>
                <a:solidFill>
                  <a:srgbClr val="05789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1" name="Freccia in giù 30">
                <a:extLst>
                  <a:ext uri="{FF2B5EF4-FFF2-40B4-BE49-F238E27FC236}">
                    <a16:creationId xmlns:a16="http://schemas.microsoft.com/office/drawing/2014/main" id="{8DC98699-5DCD-E739-F538-0D0260BA4DD9}"/>
                  </a:ext>
                </a:extLst>
              </p:cNvPr>
              <p:cNvSpPr/>
              <p:nvPr/>
            </p:nvSpPr>
            <p:spPr>
              <a:xfrm flipH="1" flipV="1">
                <a:off x="6558778" y="3730925"/>
                <a:ext cx="36000" cy="360000"/>
              </a:xfrm>
              <a:prstGeom prst="downArrow">
                <a:avLst/>
              </a:prstGeom>
              <a:solidFill>
                <a:srgbClr val="006699"/>
              </a:solidFill>
              <a:ln>
                <a:solidFill>
                  <a:srgbClr val="05789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sp>
            <p:nvSpPr>
              <p:cNvPr id="32" name="Freccia in giù 31">
                <a:extLst>
                  <a:ext uri="{FF2B5EF4-FFF2-40B4-BE49-F238E27FC236}">
                    <a16:creationId xmlns:a16="http://schemas.microsoft.com/office/drawing/2014/main" id="{18508414-45A5-EE91-5040-E641674CDED8}"/>
                  </a:ext>
                </a:extLst>
              </p:cNvPr>
              <p:cNvSpPr/>
              <p:nvPr/>
            </p:nvSpPr>
            <p:spPr>
              <a:xfrm flipV="1">
                <a:off x="6558778" y="4557305"/>
                <a:ext cx="36000" cy="360000"/>
              </a:xfrm>
              <a:prstGeom prst="downArrow">
                <a:avLst/>
              </a:prstGeom>
              <a:solidFill>
                <a:srgbClr val="006699"/>
              </a:solidFill>
              <a:ln>
                <a:solidFill>
                  <a:srgbClr val="05789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6" name="Freccia a inversione 35">
                <a:extLst>
                  <a:ext uri="{FF2B5EF4-FFF2-40B4-BE49-F238E27FC236}">
                    <a16:creationId xmlns:a16="http://schemas.microsoft.com/office/drawing/2014/main" id="{3C3E5CC2-3231-B640-1F4A-3BA42756D6A2}"/>
                  </a:ext>
                </a:extLst>
              </p:cNvPr>
              <p:cNvSpPr/>
              <p:nvPr/>
            </p:nvSpPr>
            <p:spPr>
              <a:xfrm>
                <a:off x="6558778" y="3107765"/>
                <a:ext cx="504000" cy="108000"/>
              </a:xfrm>
              <a:prstGeom prst="uturnArrow">
                <a:avLst/>
              </a:prstGeom>
              <a:solidFill>
                <a:srgbClr val="05789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9" name="Freccia a inversione 38">
              <a:extLst>
                <a:ext uri="{FF2B5EF4-FFF2-40B4-BE49-F238E27FC236}">
                  <a16:creationId xmlns:a16="http://schemas.microsoft.com/office/drawing/2014/main" id="{C1E14B4E-0517-CDE7-6004-DF5EC32FF244}"/>
                </a:ext>
              </a:extLst>
            </p:cNvPr>
            <p:cNvSpPr/>
            <p:nvPr/>
          </p:nvSpPr>
          <p:spPr>
            <a:xfrm flipH="1" flipV="1">
              <a:off x="6539728" y="5345775"/>
              <a:ext cx="504000" cy="108000"/>
            </a:xfrm>
            <a:prstGeom prst="uturnArrow">
              <a:avLst/>
            </a:prstGeom>
            <a:solidFill>
              <a:srgbClr val="0578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088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52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291</Words>
  <Application>Microsoft Office PowerPoint</Application>
  <PresentationFormat>Widescreen</PresentationFormat>
  <Paragraphs>58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Dubai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Michelangelo Caiolfa</dc:creator>
  <cp:lastModifiedBy>Michelangelo Caiolfa</cp:lastModifiedBy>
  <cp:revision>33</cp:revision>
  <dcterms:created xsi:type="dcterms:W3CDTF">2022-06-18T16:56:13Z</dcterms:created>
  <dcterms:modified xsi:type="dcterms:W3CDTF">2023-06-21T06:35:28Z</dcterms:modified>
</cp:coreProperties>
</file>