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3"/>
  </p:notesMasterIdLst>
  <p:sldIdLst>
    <p:sldId id="259" r:id="rId2"/>
    <p:sldId id="258" r:id="rId3"/>
    <p:sldId id="262" r:id="rId4"/>
    <p:sldId id="263" r:id="rId5"/>
    <p:sldId id="261" r:id="rId6"/>
    <p:sldId id="264" r:id="rId7"/>
    <p:sldId id="266" r:id="rId8"/>
    <p:sldId id="267" r:id="rId9"/>
    <p:sldId id="265" r:id="rId10"/>
    <p:sldId id="26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FF"/>
    <a:srgbClr val="5AE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howGuides="1">
      <p:cViewPr varScale="1">
        <p:scale>
          <a:sx n="108" d="100"/>
          <a:sy n="108" d="100"/>
        </p:scale>
        <p:origin x="640" y="1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5471-BAA1-184E-9A46-2D430FB3A6BC}" type="datetimeFigureOut">
              <a:rPr lang="it-IT" smtClean="0"/>
              <a:t>14/09/23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C56D-7EA5-4847-BF53-FE053EF59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7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B6C6-8DD3-EF46-A7CA-EE5773CC5B31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63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301A-AC54-9746-896D-C09D15051DEE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31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3F87-4A70-F942-9204-09D35EE79737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71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D746-ECC2-E243-B75F-C7D0A7BFF8A2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4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0F9D-2F21-B048-A652-EC67B1F7E7F0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8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607-7296-524D-B074-21254DD422C5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1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B84E-F6CA-7643-BAF4-AB953577A047}" type="datetime1">
              <a:rPr lang="it-IT" smtClean="0"/>
              <a:t>14/09/23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16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5C68-2E27-654A-9B44-021756957F3A}" type="datetime1">
              <a:rPr lang="it-IT" smtClean="0"/>
              <a:t>14/09/23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80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8CAC-22BE-804C-8CDB-3CBA8EF34805}" type="datetime1">
              <a:rPr lang="it-IT" smtClean="0"/>
              <a:t>14/09/23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06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432-0A8A-FE45-8EA1-B48D3176A53B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2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F06-EFCE-A146-8D1D-6F9A74791C3C}" type="datetime1">
              <a:rPr lang="it-IT" smtClean="0"/>
              <a:t>14/09/23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2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B251-9747-3045-AD30-A4833D837790}" type="datetime1">
              <a:rPr lang="it-IT" smtClean="0"/>
              <a:t>14/09/23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FEDERSANITA' NAZIONALE - CONFEDERAZIONE DELLE FEDERSANITA' ANCI REGIONALI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AEA3-3192-3D4E-A991-0936E636A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6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hyperlink" Target="http://www.gazzettaufficiale.it/eli/gu/2022/12/31/305/sg/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A9286B-E6CB-DF2B-FCF4-336CD50D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8169" y="6345506"/>
            <a:ext cx="5884762" cy="365125"/>
          </a:xfrm>
        </p:spPr>
        <p:txBody>
          <a:bodyPr/>
          <a:lstStyle/>
          <a:p>
            <a:r>
              <a:rPr lang="it-IT" dirty="0"/>
              <a:t>FEDERSANITA' NAZIONALE - CONFEDERAZIONE DELLE FEDERSANITA' ANCI REGIONALI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0B2542D8-6D37-12B2-AC9C-ED612B1D73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4172" y="3429000"/>
            <a:ext cx="1074130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SAFETY ACTION PLAN 2021 – 2030</a:t>
            </a:r>
            <a:b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Strategico 4</a:t>
            </a:r>
            <a:b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and Family Engagement </a:t>
            </a:r>
            <a:endParaRPr lang="it-IT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b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  <a:t>Dott.ssa Rita Petrina </a:t>
            </a:r>
            <a:b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1600" b="1" i="1" dirty="0">
                <a:solidFill>
                  <a:schemeClr val="accent4">
                    <a:lumMod val="75000"/>
                  </a:schemeClr>
                </a:solidFill>
              </a:rPr>
              <a:t>Esperta Federsanità e Responsabile del Forum Nazionale Federsanità ERM e Responsabilità Sanitaria</a:t>
            </a:r>
            <a:b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it-IT" sz="20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Roma, 15 Settembre 2023  </a:t>
            </a:r>
          </a:p>
        </p:txBody>
      </p:sp>
      <p:pic>
        <p:nvPicPr>
          <p:cNvPr id="7" name="Immagine 6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2CCB1BA-8246-B789-90DB-7B9F6F30E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0"/>
          <a:stretch/>
        </p:blipFill>
        <p:spPr>
          <a:xfrm>
            <a:off x="6423949" y="231493"/>
            <a:ext cx="5472005" cy="2736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3B49DC-0B5A-09A6-2B42-788DCFB5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78" y="231492"/>
            <a:ext cx="1736691" cy="25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1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10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pic>
        <p:nvPicPr>
          <p:cNvPr id="6" name="Elemento grafico 5" descr="Diagramma di Venn contorno">
            <a:extLst>
              <a:ext uri="{FF2B5EF4-FFF2-40B4-BE49-F238E27FC236}">
                <a16:creationId xmlns:a16="http://schemas.microsoft.com/office/drawing/2014/main" id="{42E72A26-EB03-80B1-3BDD-C0CFDE79A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69" y="57225"/>
            <a:ext cx="669301" cy="6693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4D0EC8-AB84-BA90-AEBC-AD522F9A5031}"/>
              </a:ext>
            </a:extLst>
          </p:cNvPr>
          <p:cNvSpPr txBox="1"/>
          <p:nvPr/>
        </p:nvSpPr>
        <p:spPr>
          <a:xfrm>
            <a:off x="696685" y="187049"/>
            <a:ext cx="536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PROGRAMMA DI FEDERSANITA’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B5B642-F7E7-25D9-9051-866CAF9C3B35}"/>
              </a:ext>
            </a:extLst>
          </p:cNvPr>
          <p:cNvSpPr txBox="1"/>
          <p:nvPr/>
        </p:nvSpPr>
        <p:spPr>
          <a:xfrm>
            <a:off x="356330" y="587159"/>
            <a:ext cx="107774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Forum Permanente ERM e RESPONSABILITA’ SANITARIA si occupa tra le altre attività, anche di affiancare lo sviluppo del modello OMS con varie iniziative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gia’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essere, questo con riferimento ad ogni obiettivo tracciato nel documento nell’intento di supportare il percorso istituzionale e valorizzare il confronto tra il management aziendale e le funzioni di risk management e affari legali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nostro punto di osservazione rileva che è necessario lavorare molto su più livelli organizzativi sulla gestione dei dati anche con riferimento alla valorizzazione delle effettive best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implementate dalle aziende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riguardo specifico al tema del coinvolgimento del cittadini nei piani di sicurezza delle cure aziendali, nel primo trimestre 2024 vorremmo interessare le direzioni strategiche delle strutture associate sul tema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dell’engagement del paziente nei piani sicurezza 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progetto dedicato anche sulla base delle best </a:t>
            </a:r>
            <a:r>
              <a:rPr lang="it-IT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attivate nelle rispettive aziende nel 2023. </a:t>
            </a:r>
          </a:p>
          <a:p>
            <a:pPr algn="just"/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per le altre tematiche richiamate e evidenziate come prioritarie ( ICA ad esempio ) 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utilizzeremo la rete di formazione Federsanità Academy per attivare dei corsi dedicati a risk manager, affari legali e direzioni strategiche e funzioni interessate sui principali temi che riguardano l’obiettivo 4.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8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5DD919-A47A-B830-F15B-9A38D5A5838D}"/>
              </a:ext>
            </a:extLst>
          </p:cNvPr>
          <p:cNvSpPr txBox="1"/>
          <p:nvPr/>
        </p:nvSpPr>
        <p:spPr>
          <a:xfrm>
            <a:off x="1231903" y="4036265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Grazie</a:t>
            </a:r>
            <a:r>
              <a:rPr lang="en-US" sz="4000" b="1" dirty="0">
                <a:latin typeface="+mj-lt"/>
                <a:ea typeface="+mj-ea"/>
                <a:cs typeface="+mj-cs"/>
              </a:rPr>
              <a:t> per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l’Attenzione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7E81E-AD15-CF98-8FE3-302080B7F54C}"/>
              </a:ext>
            </a:extLst>
          </p:cNvPr>
          <p:cNvSpPr txBox="1"/>
          <p:nvPr/>
        </p:nvSpPr>
        <p:spPr>
          <a:xfrm>
            <a:off x="986880" y="-467324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L’ </a:t>
            </a:r>
            <a:r>
              <a:rPr lang="en-US" b="1" dirty="0" err="1"/>
              <a:t>Empatia</a:t>
            </a:r>
            <a:r>
              <a:rPr lang="en-US" b="1" dirty="0"/>
              <a:t> </a:t>
            </a:r>
            <a:r>
              <a:rPr lang="en-US" dirty="0"/>
              <a:t>non segue un </a:t>
            </a:r>
            <a:r>
              <a:rPr lang="en-US" dirty="0" err="1"/>
              <a:t>copione</a:t>
            </a:r>
            <a:r>
              <a:rPr lang="en-US" dirty="0"/>
              <a:t>. non </a:t>
            </a:r>
            <a:r>
              <a:rPr lang="en-US" dirty="0" err="1"/>
              <a:t>esiste</a:t>
            </a:r>
            <a:r>
              <a:rPr lang="en-US" dirty="0"/>
              <a:t> un modo giusto o </a:t>
            </a:r>
            <a:r>
              <a:rPr lang="en-US" dirty="0" err="1"/>
              <a:t>sbagliato</a:t>
            </a:r>
            <a:r>
              <a:rPr lang="en-US" dirty="0"/>
              <a:t> per </a:t>
            </a:r>
            <a:r>
              <a:rPr lang="en-US" dirty="0" err="1"/>
              <a:t>praticarla</a:t>
            </a:r>
            <a:r>
              <a:rPr lang="en-US" dirty="0"/>
              <a:t>. </a:t>
            </a:r>
            <a:r>
              <a:rPr lang="en-US" dirty="0" err="1"/>
              <a:t>è</a:t>
            </a:r>
            <a:r>
              <a:rPr lang="en-US" dirty="0"/>
              <a:t> solo </a:t>
            </a:r>
            <a:r>
              <a:rPr lang="en-US" dirty="0" err="1"/>
              <a:t>ascoltare</a:t>
            </a:r>
            <a:r>
              <a:rPr lang="en-US" dirty="0"/>
              <a:t>, </a:t>
            </a:r>
            <a:r>
              <a:rPr lang="en-US" dirty="0" err="1"/>
              <a:t>rispettare</a:t>
            </a:r>
            <a:r>
              <a:rPr lang="en-US" dirty="0"/>
              <a:t> lo </a:t>
            </a:r>
            <a:r>
              <a:rPr lang="en-US" dirty="0" err="1"/>
              <a:t>spazio</a:t>
            </a:r>
            <a:r>
              <a:rPr lang="en-US" dirty="0"/>
              <a:t>, </a:t>
            </a:r>
            <a:r>
              <a:rPr lang="en-US" dirty="0" err="1"/>
              <a:t>trattenere</a:t>
            </a:r>
            <a:r>
              <a:rPr lang="en-US" dirty="0"/>
              <a:t> il </a:t>
            </a:r>
            <a:r>
              <a:rPr lang="en-US" dirty="0" err="1"/>
              <a:t>giudizio</a:t>
            </a:r>
            <a:r>
              <a:rPr lang="en-US" dirty="0"/>
              <a:t>, </a:t>
            </a:r>
            <a:r>
              <a:rPr lang="en-US" dirty="0" err="1"/>
              <a:t>connettersi</a:t>
            </a:r>
            <a:r>
              <a:rPr lang="en-US" dirty="0"/>
              <a:t> </a:t>
            </a:r>
            <a:r>
              <a:rPr lang="en-US" dirty="0" err="1"/>
              <a:t>emotivamente</a:t>
            </a:r>
            <a:r>
              <a:rPr lang="en-US" dirty="0"/>
              <a:t> e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messaggio</a:t>
            </a:r>
            <a:r>
              <a:rPr lang="en-US" dirty="0"/>
              <a:t> </a:t>
            </a:r>
            <a:r>
              <a:rPr lang="en-US" dirty="0" err="1"/>
              <a:t>incredibilmente</a:t>
            </a:r>
            <a:r>
              <a:rPr lang="en-US" b="1" dirty="0"/>
              <a:t> </a:t>
            </a:r>
            <a:r>
              <a:rPr lang="en-US" b="1" dirty="0" err="1"/>
              <a:t>curativo</a:t>
            </a:r>
            <a:r>
              <a:rPr lang="en-US" b="1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b="1" dirty="0"/>
              <a:t>‘non sei solo’”- </a:t>
            </a:r>
            <a:r>
              <a:rPr lang="en-US" dirty="0" err="1"/>
              <a:t>Brenè</a:t>
            </a:r>
            <a:r>
              <a:rPr lang="en-US" dirty="0"/>
              <a:t> Brown 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Ed il miglior modo di dare voce al Cittadino </a:t>
            </a:r>
            <a:r>
              <a:rPr lang="en-US" sz="2000" b="1" dirty="0"/>
              <a:t>…….</a:t>
            </a:r>
          </a:p>
        </p:txBody>
      </p:sp>
      <p:pic>
        <p:nvPicPr>
          <p:cNvPr id="6" name="Immagine 5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917C88BF-93EB-91F2-ADD7-A463B2A1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83" y="2881104"/>
            <a:ext cx="1755198" cy="2581173"/>
          </a:xfrm>
          <a:prstGeom prst="rect">
            <a:avLst/>
          </a:prstGeom>
        </p:spPr>
      </p:pic>
      <p:pic>
        <p:nvPicPr>
          <p:cNvPr id="7" name="Immagine 6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D5890322-C420-D8B2-F877-08697B4EB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7073246" y="990462"/>
            <a:ext cx="4389120" cy="131666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FEDERSANITA' NAZIONALE - CONFEDERAZIONE DELLE FEDERSANITA' ANCI REGIONALI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1BAEA3-3192-3D4E-A991-0936E636AF66}" type="slidenum">
              <a:rPr lang="en-US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2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191326-5E4C-6E2E-BD25-A63A20A83417}"/>
              </a:ext>
            </a:extLst>
          </p:cNvPr>
          <p:cNvSpPr txBox="1"/>
          <p:nvPr/>
        </p:nvSpPr>
        <p:spPr>
          <a:xfrm>
            <a:off x="857707" y="88053"/>
            <a:ext cx="87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 CONTRIBUTO DI FEDERSANITÀ NAZIONALE ALLO SVILUPPO DELLE POLITICHE SULLA SICUREZZA DELLE CURE </a:t>
            </a:r>
          </a:p>
        </p:txBody>
      </p:sp>
      <p:pic>
        <p:nvPicPr>
          <p:cNvPr id="19" name="Immagine 18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B34CA89E-7769-BDC8-7EB3-27B702691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1" y="1435455"/>
            <a:ext cx="1038447" cy="1514786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DBF32B-B3B1-7439-C232-706B316786A2}"/>
              </a:ext>
            </a:extLst>
          </p:cNvPr>
          <p:cNvSpPr txBox="1"/>
          <p:nvPr/>
        </p:nvSpPr>
        <p:spPr>
          <a:xfrm>
            <a:off x="1531228" y="994067"/>
            <a:ext cx="9985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Presenza Istituzionale nei percorsi normativi e di indirizzo in materia di Responsabilità Sanitaria e Sicurezza delle cure</a:t>
            </a:r>
          </a:p>
          <a:p>
            <a:pPr algn="just"/>
            <a:endParaRPr lang="it-IT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del Forum Interregionale Permanente Enterprise Risk Management e Responsabilità Sanitaria con 4 obiettivi: </a:t>
            </a:r>
          </a:p>
          <a:p>
            <a:pPr algn="just"/>
            <a:endParaRPr lang="it-IT" sz="20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in rete, confronto tra competenze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nel confronto delle buone pratiche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Raccolta delle istanze a sostegno degli interventi istituzionali per valorizzare l’integrazione tra i vari livelli organizzativi del SSN (Aziende / Regioni / Confronto tra gli Stakeholders Istituzionali del settore)</a:t>
            </a:r>
          </a:p>
          <a:p>
            <a:pPr lvl="1" algn="just"/>
            <a:endParaRPr lang="it-IT" sz="2000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Integrazione della tematica della sicurezza nei progetti Federsanità a supporto dello sviluppo dei modelli di assistenza sanitaria e socio sanitaria anche attraverso la sinergia con la rete ANCI. </a:t>
            </a:r>
          </a:p>
          <a:p>
            <a:pPr algn="just"/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6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C6CB2CF-78A3-6F20-6A46-8FF45748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0241"/>
            <a:ext cx="1533745" cy="1273788"/>
          </a:xfrm>
          <a:prstGeom prst="rect">
            <a:avLst/>
          </a:prstGeom>
        </p:spPr>
      </p:pic>
      <p:pic>
        <p:nvPicPr>
          <p:cNvPr id="7" name="Elemento grafico 6" descr="Progetto con riempimento a tinta unita">
            <a:extLst>
              <a:ext uri="{FF2B5EF4-FFF2-40B4-BE49-F238E27FC236}">
                <a16:creationId xmlns:a16="http://schemas.microsoft.com/office/drawing/2014/main" id="{F4B082AC-C037-E037-DD97-22E9A1ACE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005" y="182209"/>
            <a:ext cx="519573" cy="5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5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3</a:t>
            </a:fld>
            <a:endParaRPr lang="it-IT" dirty="0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191326-5E4C-6E2E-BD25-A63A20A83417}"/>
              </a:ext>
            </a:extLst>
          </p:cNvPr>
          <p:cNvSpPr txBox="1"/>
          <p:nvPr/>
        </p:nvSpPr>
        <p:spPr>
          <a:xfrm>
            <a:off x="857707" y="248911"/>
            <a:ext cx="870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552846-52A0-223A-7961-A14594573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75" t="7873" r="13353" b="5482"/>
          <a:stretch/>
        </p:blipFill>
        <p:spPr>
          <a:xfrm>
            <a:off x="964776" y="3041581"/>
            <a:ext cx="1688255" cy="23520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0BA100-0758-9522-21C8-0853820FFD97}"/>
              </a:ext>
            </a:extLst>
          </p:cNvPr>
          <p:cNvSpPr txBox="1"/>
          <p:nvPr/>
        </p:nvSpPr>
        <p:spPr>
          <a:xfrm>
            <a:off x="3298375" y="965867"/>
            <a:ext cx="48955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2030 ONU: 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it-IT" sz="1200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United Nations </a:t>
            </a:r>
            <a:r>
              <a:rPr lang="it-IT" sz="1200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Goals (</a:t>
            </a:r>
            <a:r>
              <a:rPr lang="it-IT" sz="1200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in </a:t>
            </a:r>
            <a:r>
              <a:rPr lang="it-IT" sz="1200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it-IT" sz="12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SDG3 (“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2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ages2</a:t>
            </a:r>
            <a:r>
              <a:rPr lang="it-IT" sz="16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759FA8-8281-1829-F307-1FC516DD8B42}"/>
              </a:ext>
            </a:extLst>
          </p:cNvPr>
          <p:cNvSpPr txBox="1"/>
          <p:nvPr/>
        </p:nvSpPr>
        <p:spPr>
          <a:xfrm>
            <a:off x="8057273" y="916404"/>
            <a:ext cx="36295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sviluppo sostenibile è definito come uno sviluppo che soddisfa i bisogni del presente senza compromettere la capacità delle future generazioni di soddisfare i propri bisogni. </a:t>
            </a:r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3DB0372A-2BBA-9DFE-1C5C-61851972A42C}"/>
              </a:ext>
            </a:extLst>
          </p:cNvPr>
          <p:cNvSpPr/>
          <p:nvPr/>
        </p:nvSpPr>
        <p:spPr>
          <a:xfrm rot="5400000">
            <a:off x="5591335" y="1827933"/>
            <a:ext cx="457787" cy="551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8400BF-6F00-255F-8A99-8A8BCBDA6C7A}"/>
              </a:ext>
            </a:extLst>
          </p:cNvPr>
          <p:cNvSpPr txBox="1"/>
          <p:nvPr/>
        </p:nvSpPr>
        <p:spPr>
          <a:xfrm>
            <a:off x="7692681" y="2141853"/>
            <a:ext cx="4491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Economica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 Sociale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Tutela dell’Ambiente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E9D33BF3-3520-5D77-3EF7-F85B37E90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6" y="768484"/>
            <a:ext cx="3164165" cy="18719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935E1B-2341-0F88-8D1D-312D5EF62F5F}"/>
              </a:ext>
            </a:extLst>
          </p:cNvPr>
          <p:cNvSpPr txBox="1"/>
          <p:nvPr/>
        </p:nvSpPr>
        <p:spPr>
          <a:xfrm>
            <a:off x="974163" y="101414"/>
            <a:ext cx="87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SICUREZZA DELLE CURE UN OBIETTIVO MA ANCHE UNO STRUMENTO DI CRESCITA E SOSTENIBILITA’ di SISTEMA 1/2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C5546E-165B-116C-202C-D5FC27EE73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00"/>
          <a:stretch/>
        </p:blipFill>
        <p:spPr>
          <a:xfrm>
            <a:off x="4091070" y="2748096"/>
            <a:ext cx="2963765" cy="3426607"/>
          </a:xfrm>
          <a:prstGeom prst="rect">
            <a:avLst/>
          </a:prstGeom>
        </p:spPr>
      </p:pic>
      <p:pic>
        <p:nvPicPr>
          <p:cNvPr id="13" name="Elemento grafico 12" descr="Obiettivo con riempimento a tinta unita">
            <a:extLst>
              <a:ext uri="{FF2B5EF4-FFF2-40B4-BE49-F238E27FC236}">
                <a16:creationId xmlns:a16="http://schemas.microsoft.com/office/drawing/2014/main" id="{486A630D-C56A-B6A1-D153-5C2C37DF9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5489" y="152228"/>
            <a:ext cx="547089" cy="547089"/>
          </a:xfrm>
          <a:prstGeom prst="rect">
            <a:avLst/>
          </a:prstGeom>
        </p:spPr>
      </p:pic>
      <p:pic>
        <p:nvPicPr>
          <p:cNvPr id="15" name="Elemento grafico 14" descr="Ingranaggi con riempimento a tinta unita">
            <a:extLst>
              <a:ext uri="{FF2B5EF4-FFF2-40B4-BE49-F238E27FC236}">
                <a16:creationId xmlns:a16="http://schemas.microsoft.com/office/drawing/2014/main" id="{5B1A2891-959C-1E91-0312-6E45D59CE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074" y="175062"/>
            <a:ext cx="673285" cy="6732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DB9229-06C4-81CE-79DD-C3D0581F8B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266" y="2306030"/>
            <a:ext cx="2878686" cy="176661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F4CCE5E-15C8-78CB-A59C-B144244E2FBF}"/>
              </a:ext>
            </a:extLst>
          </p:cNvPr>
          <p:cNvSpPr txBox="1"/>
          <p:nvPr/>
        </p:nvSpPr>
        <p:spPr>
          <a:xfrm>
            <a:off x="8023184" y="3469652"/>
            <a:ext cx="3861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Documento dell’Oms con riferimento alla sicurezza delle cure viene ribadito il concetto dell’ONU sul livello organizzativo dei SSN, e’ una 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«priorità»</a:t>
            </a: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47B3DE4A-4A40-C250-BEB7-00A40D1ABCC9}"/>
              </a:ext>
            </a:extLst>
          </p:cNvPr>
          <p:cNvSpPr/>
          <p:nvPr/>
        </p:nvSpPr>
        <p:spPr>
          <a:xfrm rot="5400000">
            <a:off x="9891380" y="2925972"/>
            <a:ext cx="457787" cy="551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CE1B2F2-FBE0-BE1C-B600-C3A5E05069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52" t="55739" r="4943" b="5676"/>
          <a:stretch/>
        </p:blipFill>
        <p:spPr>
          <a:xfrm>
            <a:off x="7692681" y="4439821"/>
            <a:ext cx="4382278" cy="18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0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4</a:t>
            </a:fld>
            <a:endParaRPr lang="it-IT" dirty="0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191326-5E4C-6E2E-BD25-A63A20A83417}"/>
              </a:ext>
            </a:extLst>
          </p:cNvPr>
          <p:cNvSpPr txBox="1"/>
          <p:nvPr/>
        </p:nvSpPr>
        <p:spPr>
          <a:xfrm>
            <a:off x="857707" y="248911"/>
            <a:ext cx="870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935E1B-2341-0F88-8D1D-312D5EF62F5F}"/>
              </a:ext>
            </a:extLst>
          </p:cNvPr>
          <p:cNvSpPr txBox="1"/>
          <p:nvPr/>
        </p:nvSpPr>
        <p:spPr>
          <a:xfrm>
            <a:off x="857707" y="88053"/>
            <a:ext cx="87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SICUREZZA DELLE CURE UN OBIETTIVO MA ANCHE UNO STRUMENTO DI CRESCITA E SOSTENIBILITA’ 2/2</a:t>
            </a:r>
          </a:p>
        </p:txBody>
      </p:sp>
      <p:pic>
        <p:nvPicPr>
          <p:cNvPr id="13" name="Elemento grafico 12" descr="Obiettivo con riempimento a tinta unita">
            <a:extLst>
              <a:ext uri="{FF2B5EF4-FFF2-40B4-BE49-F238E27FC236}">
                <a16:creationId xmlns:a16="http://schemas.microsoft.com/office/drawing/2014/main" id="{486A630D-C56A-B6A1-D153-5C2C37DF9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12" y="79287"/>
            <a:ext cx="547089" cy="547089"/>
          </a:xfrm>
          <a:prstGeom prst="rect">
            <a:avLst/>
          </a:prstGeom>
        </p:spPr>
      </p:pic>
      <p:pic>
        <p:nvPicPr>
          <p:cNvPr id="15" name="Elemento grafico 14" descr="Ingranaggi con riempimento a tinta unita">
            <a:extLst>
              <a:ext uri="{FF2B5EF4-FFF2-40B4-BE49-F238E27FC236}">
                <a16:creationId xmlns:a16="http://schemas.microsoft.com/office/drawing/2014/main" id="{5B1A2891-959C-1E91-0312-6E45D59CE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676" y="165725"/>
            <a:ext cx="673285" cy="67328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782CCB-952D-8F20-1836-25B0510FEFAD}"/>
              </a:ext>
            </a:extLst>
          </p:cNvPr>
          <p:cNvSpPr txBox="1"/>
          <p:nvPr/>
        </p:nvSpPr>
        <p:spPr>
          <a:xfrm>
            <a:off x="381356" y="1017718"/>
            <a:ext cx="5136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Italia </a:t>
            </a:r>
          </a:p>
          <a:p>
            <a:endParaRPr lang="it-IT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Indirizzi al Governo (Commissione Affari Sociali – Seduta 23 Febbraio 2023</a:t>
            </a:r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0AFECB35-AEFC-BC37-CD75-FE99E21D2251}"/>
              </a:ext>
            </a:extLst>
          </p:cNvPr>
          <p:cNvSpPr/>
          <p:nvPr/>
        </p:nvSpPr>
        <p:spPr>
          <a:xfrm>
            <a:off x="5268688" y="1670820"/>
            <a:ext cx="707434" cy="551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E3BCFD6-91FF-B1A0-0E7E-1259219A27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74"/>
          <a:stretch/>
        </p:blipFill>
        <p:spPr>
          <a:xfrm>
            <a:off x="6215881" y="839010"/>
            <a:ext cx="4721230" cy="2594641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1F0A874-8311-C9BE-D756-3C9A581254B1}"/>
              </a:ext>
            </a:extLst>
          </p:cNvPr>
          <p:cNvSpPr txBox="1"/>
          <p:nvPr/>
        </p:nvSpPr>
        <p:spPr>
          <a:xfrm>
            <a:off x="361297" y="3315113"/>
            <a:ext cx="513697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 24/2017</a:t>
            </a:r>
          </a:p>
          <a:p>
            <a:endParaRPr lang="it-IT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 19 dicembre 2022  </a:t>
            </a:r>
          </a:p>
          <a:p>
            <a:pPr algn="just"/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in termini di 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qualita'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sicurezza ed appropriatezza delle </a:t>
            </a:r>
            <a:r>
              <a:rPr lang="it-IT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attivita'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erogate per l'accreditamento e per gli accordi contrattuali con le strutture sanitarie. (22A07418) </a:t>
            </a:r>
            <a:r>
              <a:rPr lang="it-IT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(GU Serie Generale n.305 del 31-12-2022)</a:t>
            </a:r>
            <a:endParaRPr lang="it-IT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9BBC821C-2DE8-B2EC-E3C5-C21F17BEE1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348" r="3128" b="6969"/>
          <a:stretch/>
        </p:blipFill>
        <p:spPr>
          <a:xfrm>
            <a:off x="6109655" y="3442130"/>
            <a:ext cx="5116924" cy="2379215"/>
          </a:xfrm>
          <a:prstGeom prst="rect">
            <a:avLst/>
          </a:prstGeom>
        </p:spPr>
      </p:pic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226750C1-A763-4E44-13A5-2C0AF45E5CDB}"/>
              </a:ext>
            </a:extLst>
          </p:cNvPr>
          <p:cNvSpPr/>
          <p:nvPr/>
        </p:nvSpPr>
        <p:spPr>
          <a:xfrm>
            <a:off x="5268687" y="3300372"/>
            <a:ext cx="840968" cy="551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31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5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191326-5E4C-6E2E-BD25-A63A20A83417}"/>
              </a:ext>
            </a:extLst>
          </p:cNvPr>
          <p:cNvSpPr txBox="1"/>
          <p:nvPr/>
        </p:nvSpPr>
        <p:spPr>
          <a:xfrm>
            <a:off x="578419" y="54585"/>
            <a:ext cx="920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PERCORSO ATTUATIVO DEL PATIENT SAFETY ACTION PLAN OMS</a:t>
            </a:r>
          </a:p>
        </p:txBody>
      </p:sp>
      <p:pic>
        <p:nvPicPr>
          <p:cNvPr id="8" name="Elemento grafico 7" descr="Libro di giochi contorno">
            <a:extLst>
              <a:ext uri="{FF2B5EF4-FFF2-40B4-BE49-F238E27FC236}">
                <a16:creationId xmlns:a16="http://schemas.microsoft.com/office/drawing/2014/main" id="{79530577-24F6-950C-F880-D6DDAB09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019" y="-42579"/>
            <a:ext cx="594438" cy="59443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C75235A-F437-F9A5-4C1E-29B5E7B80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55189">
            <a:off x="-185797" y="1006226"/>
            <a:ext cx="6379847" cy="4256554"/>
          </a:xfrm>
          <a:prstGeom prst="rect">
            <a:avLst/>
          </a:prstGeom>
        </p:spPr>
      </p:pic>
      <p:pic>
        <p:nvPicPr>
          <p:cNvPr id="26" name="Immagine 2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C7B25294-D2AD-D710-6BA1-3D66D5C5E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80" r="3374" b="64229"/>
          <a:stretch/>
        </p:blipFill>
        <p:spPr>
          <a:xfrm>
            <a:off x="5582907" y="2552937"/>
            <a:ext cx="6274387" cy="949747"/>
          </a:xfrm>
          <a:prstGeom prst="rect">
            <a:avLst/>
          </a:prstGeom>
        </p:spPr>
      </p:pic>
      <p:pic>
        <p:nvPicPr>
          <p:cNvPr id="27" name="Immagine 2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666AE588-4B07-9FED-E2E7-5EA272E1A5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850" r="2764"/>
          <a:stretch/>
        </p:blipFill>
        <p:spPr>
          <a:xfrm>
            <a:off x="5367383" y="551859"/>
            <a:ext cx="3634953" cy="174990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64ED7155-18BC-3FF9-3310-102734077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7383" y="3723599"/>
            <a:ext cx="4298111" cy="213803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1AB3F35-2A54-CB1A-2330-C43CBB851EB9}"/>
              </a:ext>
            </a:extLst>
          </p:cNvPr>
          <p:cNvSpPr txBox="1"/>
          <p:nvPr/>
        </p:nvSpPr>
        <p:spPr>
          <a:xfrm>
            <a:off x="2241936" y="2967335"/>
            <a:ext cx="16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51406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6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191326-5E4C-6E2E-BD25-A63A20A83417}"/>
              </a:ext>
            </a:extLst>
          </p:cNvPr>
          <p:cNvSpPr txBox="1"/>
          <p:nvPr/>
        </p:nvSpPr>
        <p:spPr>
          <a:xfrm>
            <a:off x="846943" y="248911"/>
            <a:ext cx="871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ON OBIETTIVO 4: STRATEGIE – INDICATORI</a:t>
            </a:r>
          </a:p>
        </p:txBody>
      </p:sp>
      <p:pic>
        <p:nvPicPr>
          <p:cNvPr id="26" name="Immagine 2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C7B25294-D2AD-D710-6BA1-3D66D5C5E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0" r="84022" b="64229"/>
          <a:stretch/>
        </p:blipFill>
        <p:spPr>
          <a:xfrm>
            <a:off x="149403" y="181191"/>
            <a:ext cx="731177" cy="6693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0951494-43EB-4A37-F9FE-7094A9E4C8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" t="6201" r="6899" b="70930"/>
          <a:stretch/>
        </p:blipFill>
        <p:spPr>
          <a:xfrm>
            <a:off x="3176359" y="1144409"/>
            <a:ext cx="3333509" cy="1055827"/>
          </a:xfrm>
          <a:prstGeom prst="rect">
            <a:avLst/>
          </a:prstGeom>
        </p:spPr>
      </p:pic>
      <p:pic>
        <p:nvPicPr>
          <p:cNvPr id="7" name="Immagine 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D4CCDE3C-4D74-6A34-69B1-E868C9256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35" t="9180" r="56778" b="66661"/>
          <a:stretch/>
        </p:blipFill>
        <p:spPr>
          <a:xfrm>
            <a:off x="777917" y="999980"/>
            <a:ext cx="1065079" cy="12002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0A71622-592A-D8A8-1D2D-12BE9549A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6" t="28914" r="4456" b="57170"/>
          <a:stretch/>
        </p:blipFill>
        <p:spPr>
          <a:xfrm>
            <a:off x="3259304" y="2431181"/>
            <a:ext cx="3333509" cy="6634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983781-4E9E-51ED-9D96-6F4BA1E313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7" t="41626" r="5044" b="43463"/>
          <a:stretch/>
        </p:blipFill>
        <p:spPr>
          <a:xfrm>
            <a:off x="3194725" y="3129297"/>
            <a:ext cx="3462668" cy="8737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1332F8-8EA5-3EB8-E397-C7A9E2E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67" t="75696" r="6613" b="10389"/>
          <a:stretch/>
        </p:blipFill>
        <p:spPr>
          <a:xfrm>
            <a:off x="3194725" y="5374116"/>
            <a:ext cx="3398088" cy="6978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7C763F-D099-BE74-3506-2ADA90193B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92" t="87427" r="4518" b="804"/>
          <a:stretch/>
        </p:blipFill>
        <p:spPr>
          <a:xfrm rot="16200000">
            <a:off x="6192555" y="3126615"/>
            <a:ext cx="4963886" cy="817193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1DBD02E-E70C-B51E-F435-EA00198318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1" t="56495" r="6547" b="25328"/>
          <a:stretch/>
        </p:blipFill>
        <p:spPr>
          <a:xfrm>
            <a:off x="3231455" y="4141226"/>
            <a:ext cx="3361358" cy="898003"/>
          </a:xfrm>
          <a:prstGeom prst="rect">
            <a:avLst/>
          </a:prstGeom>
        </p:spPr>
      </p:pic>
      <p:pic>
        <p:nvPicPr>
          <p:cNvPr id="14" name="Immagine 1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A24DBCEF-D981-E5B4-B606-5AE4A655C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56" t="9180" r="29884" b="67527"/>
          <a:stretch/>
        </p:blipFill>
        <p:spPr>
          <a:xfrm>
            <a:off x="741191" y="3238209"/>
            <a:ext cx="1097097" cy="1004400"/>
          </a:xfrm>
          <a:prstGeom prst="rect">
            <a:avLst/>
          </a:prstGeom>
        </p:spPr>
      </p:pic>
      <p:pic>
        <p:nvPicPr>
          <p:cNvPr id="16" name="Immagine 1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FBEDC94-D4AA-06F9-090A-7685C0196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83" t="9180" r="43289" b="67766"/>
          <a:stretch/>
        </p:blipFill>
        <p:spPr>
          <a:xfrm>
            <a:off x="741191" y="2193511"/>
            <a:ext cx="1097097" cy="1075384"/>
          </a:xfrm>
          <a:prstGeom prst="rect">
            <a:avLst/>
          </a:prstGeom>
        </p:spPr>
      </p:pic>
      <p:pic>
        <p:nvPicPr>
          <p:cNvPr id="17" name="Immagine 1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05C621ED-FF17-5AF5-83B2-D1BA36706F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124" t="9180" r="3374" b="66661"/>
          <a:stretch/>
        </p:blipFill>
        <p:spPr>
          <a:xfrm>
            <a:off x="735712" y="5374116"/>
            <a:ext cx="1087812" cy="108085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FCE5D5-FABE-4EBE-A959-3E8AD86A2622}"/>
              </a:ext>
            </a:extLst>
          </p:cNvPr>
          <p:cNvSpPr txBox="1"/>
          <p:nvPr/>
        </p:nvSpPr>
        <p:spPr>
          <a:xfrm>
            <a:off x="735712" y="635712"/>
            <a:ext cx="127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STRATEGIA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2FCCA3D-9A8F-E335-26BC-DA4BE579152E}"/>
              </a:ext>
            </a:extLst>
          </p:cNvPr>
          <p:cNvSpPr txBox="1"/>
          <p:nvPr/>
        </p:nvSpPr>
        <p:spPr>
          <a:xfrm>
            <a:off x="4576429" y="703400"/>
            <a:ext cx="160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INDICATORE </a:t>
            </a:r>
          </a:p>
        </p:txBody>
      </p:sp>
      <p:pic>
        <p:nvPicPr>
          <p:cNvPr id="22" name="Immagine 21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DCE743C5-0C9D-C02B-10C6-9FA8BEE8E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75" t="9180" r="15830" b="65807"/>
          <a:stretch/>
        </p:blipFill>
        <p:spPr>
          <a:xfrm>
            <a:off x="755184" y="4254516"/>
            <a:ext cx="1088361" cy="11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7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1FA110-87B6-C644-0AFF-928C26AF1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7" y="1235033"/>
            <a:ext cx="3597265" cy="37897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F39D91-B435-26D7-9703-1561F26F82D5}"/>
              </a:ext>
            </a:extLst>
          </p:cNvPr>
          <p:cNvSpPr txBox="1"/>
          <p:nvPr/>
        </p:nvSpPr>
        <p:spPr>
          <a:xfrm>
            <a:off x="696685" y="187049"/>
            <a:ext cx="536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CONFRONTO INTERNAZIONALE 1/2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3129DB-F0F5-3167-3A9B-36C3888AD014}"/>
              </a:ext>
            </a:extLst>
          </p:cNvPr>
          <p:cNvSpPr txBox="1"/>
          <p:nvPr/>
        </p:nvSpPr>
        <p:spPr>
          <a:xfrm>
            <a:off x="5144922" y="920043"/>
            <a:ext cx="609797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Un numero crescente di paesi in Europa utilizza strumenti di reporting alimentati dai pazienti/cittadini per valutare in che misura i sistemi sanitari soddisfino i bisogni salute. Sono stati intrapresi numerosi sforzi a livello nazionale ed europeo per sviluppare 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utilizzare le misure dell’esperienza riferita dai pazienti (PREM)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 le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misure degli esiti riferiti dai pazienti (PROM)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per promuovere il miglioramento della qualità e monitorare i progressi per pazienti, fornitori e responsabili politici. 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Ad esempio, le misure riportate dai pazienti vengono utilizzate in Danimarca e nei Paesi Bassi per fornire feedback ai singoli fornitori a sostegno del miglioramento della qualità.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In Danimarca e Francia, i PREM sono utilizzati dagli enti regolatori del settore sanitario per l’ispezione, la regolamentazione e/o l’accreditamento (Fujisawa e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Klazinga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2017[2])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Inoltre, l'iniziativa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Patient-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Surveys (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) dell'OCSE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sta raccogliendo dati riferiti dai pazienti sui risultati e sulle esperienze per migliorare le prestazioni degli operatori sanitari e guidare cambiamenti nei sistemi sanitari, sulla base delle covi dei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cittatidini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(OCSE, 2021[3 ])</a:t>
            </a:r>
          </a:p>
        </p:txBody>
      </p:sp>
      <p:pic>
        <p:nvPicPr>
          <p:cNvPr id="11" name="Elemento grafico 10" descr="Diagramma di Venn contorno">
            <a:extLst>
              <a:ext uri="{FF2B5EF4-FFF2-40B4-BE49-F238E27FC236}">
                <a16:creationId xmlns:a16="http://schemas.microsoft.com/office/drawing/2014/main" id="{90D54839-02D3-9791-C4A6-CA029977D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69" y="57225"/>
            <a:ext cx="669301" cy="6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8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F39D91-B435-26D7-9703-1561F26F82D5}"/>
              </a:ext>
            </a:extLst>
          </p:cNvPr>
          <p:cNvSpPr txBox="1"/>
          <p:nvPr/>
        </p:nvSpPr>
        <p:spPr>
          <a:xfrm>
            <a:off x="696685" y="187049"/>
            <a:ext cx="536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CANADA…</a:t>
            </a:r>
          </a:p>
        </p:txBody>
      </p:sp>
      <p:pic>
        <p:nvPicPr>
          <p:cNvPr id="11" name="Elemento grafico 10" descr="Diagramma di Venn contorno">
            <a:extLst>
              <a:ext uri="{FF2B5EF4-FFF2-40B4-BE49-F238E27FC236}">
                <a16:creationId xmlns:a16="http://schemas.microsoft.com/office/drawing/2014/main" id="{90D54839-02D3-9791-C4A6-CA029977D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69" y="57225"/>
            <a:ext cx="669301" cy="66930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E23723-484C-AEF4-3BBB-7A2C53376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19" y="965960"/>
            <a:ext cx="2381167" cy="19165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D545E83-266F-62C0-A697-60EF6E0F1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06" y="3284468"/>
            <a:ext cx="5055151" cy="23910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01D15FC-1D0B-7967-29FB-EC10A0714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086" y="803899"/>
            <a:ext cx="8374629" cy="521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C44980-36CD-0C6D-5CF6-CDAD1020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958" y="6356349"/>
            <a:ext cx="6012084" cy="365125"/>
          </a:xfrm>
        </p:spPr>
        <p:txBody>
          <a:bodyPr/>
          <a:lstStyle/>
          <a:p>
            <a:r>
              <a:rPr lang="it-IT"/>
              <a:t>FEDERSANITA' NAZIONALE - CONFEDERAZIONE DELLE FEDERSANITA' ANCI REGIONALI 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87AC5A-91FC-3F84-EA50-9FB72E9D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3911" y="6356349"/>
            <a:ext cx="2743200" cy="365125"/>
          </a:xfrm>
        </p:spPr>
        <p:txBody>
          <a:bodyPr/>
          <a:lstStyle/>
          <a:p>
            <a:fld id="{651BAEA3-3192-3D4E-A991-0936E636AF66}" type="slidenum">
              <a:rPr lang="it-IT" smtClean="0"/>
              <a:t>9</a:t>
            </a:fld>
            <a:endParaRPr lang="it-IT"/>
          </a:p>
        </p:txBody>
      </p:sp>
      <p:pic>
        <p:nvPicPr>
          <p:cNvPr id="2" name="Immagine 1" descr="Immagine che contiene testo, Carattere, numero, logo&#10;&#10;Descrizione generata automaticamente">
            <a:extLst>
              <a:ext uri="{FF2B5EF4-FFF2-40B4-BE49-F238E27FC236}">
                <a16:creationId xmlns:a16="http://schemas.microsoft.com/office/drawing/2014/main" id="{350AA486-5CD6-4439-818C-C45FF879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37" y="54585"/>
            <a:ext cx="458833" cy="669301"/>
          </a:xfrm>
          <a:prstGeom prst="rect">
            <a:avLst/>
          </a:prstGeom>
        </p:spPr>
      </p:pic>
      <p:pic>
        <p:nvPicPr>
          <p:cNvPr id="3" name="Immagine 2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287054C9-1C2D-4AF2-8BA1-B05703A67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3"/>
          <a:stretch/>
        </p:blipFill>
        <p:spPr>
          <a:xfrm>
            <a:off x="9565511" y="129448"/>
            <a:ext cx="1661068" cy="519573"/>
          </a:xfrm>
          <a:prstGeom prst="rect">
            <a:avLst/>
          </a:prstGeom>
        </p:spPr>
      </p:pic>
      <p:pic>
        <p:nvPicPr>
          <p:cNvPr id="6" name="Elemento grafico 5" descr="Diagramma di Venn contorno">
            <a:extLst>
              <a:ext uri="{FF2B5EF4-FFF2-40B4-BE49-F238E27FC236}">
                <a16:creationId xmlns:a16="http://schemas.microsoft.com/office/drawing/2014/main" id="{42E72A26-EB03-80B1-3BDD-C0CFDE79A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69" y="57225"/>
            <a:ext cx="669301" cy="6693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4D0EC8-AB84-BA90-AEBC-AD522F9A5031}"/>
              </a:ext>
            </a:extLst>
          </p:cNvPr>
          <p:cNvSpPr txBox="1"/>
          <p:nvPr/>
        </p:nvSpPr>
        <p:spPr>
          <a:xfrm>
            <a:off x="696685" y="187049"/>
            <a:ext cx="536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ITALIA 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49BDA2-B877-2E91-9F10-8AC5DFCD0FEE}"/>
              </a:ext>
            </a:extLst>
          </p:cNvPr>
          <p:cNvSpPr txBox="1"/>
          <p:nvPr/>
        </p:nvSpPr>
        <p:spPr>
          <a:xfrm>
            <a:off x="783770" y="1451428"/>
            <a:ext cx="9987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 24/2017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Art.2 co.5; art.</a:t>
            </a:r>
            <a:r>
              <a:rPr lang="it-IT" dirty="0"/>
              <a:t> 5. </a:t>
            </a:r>
            <a:r>
              <a:rPr lang="it-IT" i="1" dirty="0"/>
              <a:t>All'articolo 1, comma 539, della legge 28 dicembre 2015, n. 								208, </a:t>
            </a:r>
            <a:r>
              <a:rPr lang="it-IT" i="1" dirty="0" err="1"/>
              <a:t>e'</a:t>
            </a:r>
            <a:r>
              <a:rPr lang="it-IT" i="1" dirty="0"/>
              <a:t> aggiunta, in fine, la seguente lettera: «d-bis) </a:t>
            </a:r>
            <a:r>
              <a:rPr lang="it-IT" b="1" i="1" dirty="0"/>
              <a:t>predisposizione 								di una relazione annuale consuntiva sugli eventi avversi verificatisi 								all'interno della struttura, sulle cause che hanno prodotto l'evento 								avverso e sulle conseguenti iniziative messe in atto. Detta relazione 						        è pubblicata nel sito internet della struttura sanitaria».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Ad esempio.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Numerose Iniziative (</a:t>
            </a:r>
            <a:r>
              <a:rPr lang="it-IT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NewRomanPS"/>
              </a:rPr>
              <a:t>CALL FOR GOOD PRACTICE 2023 - </a:t>
            </a:r>
            <a:r>
              <a:rPr lang="it-IT" sz="18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NewRomanPS"/>
              </a:rPr>
              <a:t>ENGAGING PATIENTS FOR PATIENT SAFETY )</a:t>
            </a:r>
            <a:r>
              <a:rPr lang="it-IT" sz="1800" b="1" i="1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sviluppate da singole Strutture Sanitarie e sociosanitarie sul territorio nazionale). Ad esempio iniziative di consulenza psicologica ad alcuni pazienti – interventi sulla riconciliazione della terapia farmacologica – coinvolgimento del paziente e della famiglia con team multidisciplinari anche attraverso  materiale e video in fase di accoglienza in struttura  e di dimissione – progetti di telemedicina con il coinvolgimento del paziente/caregiver – questionari somministrati ai pazienti in fase di dimissione sulla loro permanenza in struttura.. </a:t>
            </a:r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49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4244</TotalTime>
  <Words>1170</Words>
  <Application>Microsoft Macintosh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TimesNewRomanPS</vt:lpstr>
      <vt:lpstr>Wingdings</vt:lpstr>
      <vt:lpstr>Tema di Office</vt:lpstr>
      <vt:lpstr>PATIENT SAFETY ACTION PLAN 2021 – 2030 Obiettivo Strategico 4 Patient and Family Engagement   Dott.ssa Rita Petrina  Esperta Federsanità e Responsabile del Forum Nazionale Federsanità ERM e Responsabilità Sanitaria  Roma, 15 Settembre 2023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SAFETY ACTION PLAN 2021 – 2030 Obiettivo Strategico 4 Patient and Family Engagement   Dott.ssa Rita Petrina  Esperta Federsanità e Responsabile del Forum Nazionale Federsanità ERM e Responsabilità Sanitaria  Roma, 15 Settembre 2023  </dc:title>
  <dc:creator>Rita Petrina</dc:creator>
  <cp:lastModifiedBy>Rita Petrina</cp:lastModifiedBy>
  <cp:revision>8</cp:revision>
  <dcterms:created xsi:type="dcterms:W3CDTF">2023-09-10T15:28:55Z</dcterms:created>
  <dcterms:modified xsi:type="dcterms:W3CDTF">2023-09-15T06:58:42Z</dcterms:modified>
</cp:coreProperties>
</file>