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4" r:id="rId3"/>
    <p:sldId id="256" r:id="rId4"/>
    <p:sldId id="272" r:id="rId5"/>
    <p:sldId id="273" r:id="rId6"/>
    <p:sldId id="260" r:id="rId7"/>
    <p:sldId id="265" r:id="rId8"/>
    <p:sldId id="266" r:id="rId9"/>
    <p:sldId id="262" r:id="rId10"/>
    <p:sldId id="263" r:id="rId11"/>
    <p:sldId id="25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li Black" panose="020B0604020202020204" charset="0"/>
      <p:regular r:id="rId17"/>
    </p:embeddedFont>
    <p:embeddedFont>
      <p:font typeface="Muli Bold" panose="020B0604020202020204" charset="0"/>
      <p:regular r:id="rId18"/>
    </p:embeddedFont>
    <p:embeddedFont>
      <p:font typeface="Muli Bold Bold" panose="020B0604020202020204" charset="0"/>
      <p:regular r:id="rId19"/>
    </p:embeddedFont>
    <p:embeddedFont>
      <p:font typeface="Muli Regular" panose="020B0604020202020204" charset="0"/>
      <p:regular r:id="rId20"/>
    </p:embeddedFont>
    <p:embeddedFont>
      <p:font typeface="Muli Regular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news/it/headlines/society/20200827STO85804/che-cos-e-l-intelligenza-artificiale-e-come-viene-usat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92" b="25519"/>
          <a:stretch>
            <a:fillRect/>
          </a:stretch>
        </p:blipFill>
        <p:spPr>
          <a:xfrm>
            <a:off x="0" y="-5903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76200" y="1790701"/>
            <a:ext cx="18669000" cy="1344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Luci</a:t>
            </a:r>
            <a:r>
              <a:rPr lang="en-US" sz="6600" dirty="0">
                <a:solidFill>
                  <a:schemeClr val="bg1"/>
                </a:solidFill>
                <a:latin typeface="Muli Black Bold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ed</a:t>
            </a:r>
            <a:r>
              <a:rPr lang="en-US" sz="6600" dirty="0">
                <a:solidFill>
                  <a:schemeClr val="bg1"/>
                </a:solidFill>
                <a:latin typeface="Muli Black Bold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Ombre</a:t>
            </a:r>
            <a:r>
              <a:rPr lang="en-US" sz="6600" dirty="0">
                <a:solidFill>
                  <a:schemeClr val="bg1"/>
                </a:solidFill>
                <a:latin typeface="Muli Black Bold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dell'Intelligenza</a:t>
            </a:r>
            <a:r>
              <a:rPr lang="en-US" sz="6600" dirty="0">
                <a:solidFill>
                  <a:schemeClr val="bg1"/>
                </a:solidFill>
                <a:latin typeface="Muli Black Bold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Artificiale</a:t>
            </a:r>
            <a:endParaRPr lang="en-US" sz="6600" dirty="0">
              <a:solidFill>
                <a:schemeClr val="bg1"/>
              </a:solidFill>
              <a:latin typeface="Muli Black Bold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00500"/>
            <a:ext cx="8915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31991" y="0"/>
            <a:ext cx="9256009" cy="10625203"/>
          </a:xfrm>
          <a:custGeom>
            <a:avLst/>
            <a:gdLst/>
            <a:ahLst/>
            <a:cxnLst/>
            <a:rect l="l" t="t" r="r" b="b"/>
            <a:pathLst>
              <a:path w="9256009" h="10625203">
                <a:moveTo>
                  <a:pt x="0" y="0"/>
                </a:moveTo>
                <a:lnTo>
                  <a:pt x="9256009" y="0"/>
                </a:lnTo>
                <a:lnTo>
                  <a:pt x="9256009" y="10625203"/>
                </a:lnTo>
                <a:lnTo>
                  <a:pt x="0" y="10625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29" r="-1940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736779" y="723900"/>
            <a:ext cx="8039232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dirty="0">
                <a:solidFill>
                  <a:srgbClr val="822332"/>
                </a:solidFill>
                <a:latin typeface="Muli Bold Bold"/>
              </a:rPr>
              <a:t>IL NEW YORK TIMES NON CEDERA’ I SUOI DATI GRATIS ALLE 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656445" y="4113568"/>
            <a:ext cx="1069039" cy="46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3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-1617055" y="6438900"/>
            <a:ext cx="10683390" cy="3693319"/>
            <a:chOff x="0" y="-1451033"/>
            <a:chExt cx="14244521" cy="4924426"/>
          </a:xfrm>
        </p:grpSpPr>
        <p:sp>
          <p:nvSpPr>
            <p:cNvPr id="8" name="TextBox 8"/>
            <p:cNvSpPr txBox="1"/>
            <p:nvPr/>
          </p:nvSpPr>
          <p:spPr>
            <a:xfrm>
              <a:off x="2808587" y="-1451033"/>
              <a:ext cx="11435934" cy="4924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Lo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sviluppo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degli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algoritmi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editoriali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deve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essere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guidato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da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principi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etici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in cui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giornalisti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possono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giocare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un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ruolo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centrale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e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devono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necessariamente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essere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loro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al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timone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dell’algoritmo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.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Questo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non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significa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che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il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giornalista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dovrà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diventare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un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tecnico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o un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programmatore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, ma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sarà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necessario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capire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come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l’intelligenza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artificiale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e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il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 machine learning </a:t>
              </a:r>
              <a:r>
                <a:rPr lang="en-US" sz="2100" spc="-21" dirty="0" err="1">
                  <a:solidFill>
                    <a:srgbClr val="000000"/>
                  </a:solidFill>
                  <a:latin typeface="Muli Regular"/>
                </a:rPr>
                <a:t>funzionano</a:t>
              </a:r>
              <a:r>
                <a:rPr lang="en-US" sz="2100" spc="-21" dirty="0">
                  <a:solidFill>
                    <a:srgbClr val="000000"/>
                  </a:solidFill>
                  <a:latin typeface="Muli Regular"/>
                </a:rPr>
                <a:t>.</a:t>
              </a:r>
            </a:p>
            <a:p>
              <a:pPr>
                <a:lnSpc>
                  <a:spcPts val="3150"/>
                </a:lnSpc>
              </a:pPr>
              <a:endParaRPr lang="en-US" sz="2100" spc="-21" dirty="0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3150"/>
                </a:lnSpc>
              </a:pPr>
              <a:endParaRPr lang="en-US" sz="2100" spc="-21" dirty="0">
                <a:solidFill>
                  <a:srgbClr val="000000"/>
                </a:solidFill>
                <a:latin typeface="Muli Regular"/>
              </a:endParaRPr>
            </a:p>
            <a:p>
              <a:pPr>
                <a:lnSpc>
                  <a:spcPts val="3150"/>
                </a:lnSpc>
              </a:pPr>
              <a:endParaRPr lang="en-US" sz="2100" spc="-21" dirty="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8960"/>
              <a:ext cx="1500311" cy="624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3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0966"/>
            <a:ext cx="8882752" cy="11376329"/>
          </a:xfrm>
          <a:custGeom>
            <a:avLst/>
            <a:gdLst/>
            <a:ahLst/>
            <a:cxnLst/>
            <a:rect l="l" t="t" r="r" b="b"/>
            <a:pathLst>
              <a:path w="8882752" h="11376329">
                <a:moveTo>
                  <a:pt x="0" y="0"/>
                </a:moveTo>
                <a:lnTo>
                  <a:pt x="8882752" y="0"/>
                </a:lnTo>
                <a:lnTo>
                  <a:pt x="8882752" y="11376330"/>
                </a:lnTo>
                <a:lnTo>
                  <a:pt x="0" y="1137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-73442" r="-6934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-154297" y="-554123"/>
            <a:ext cx="9037049" cy="10117223"/>
            <a:chOff x="0" y="-66675"/>
            <a:chExt cx="2380128" cy="26646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0128" cy="2597943"/>
            </a:xfrm>
            <a:custGeom>
              <a:avLst/>
              <a:gdLst/>
              <a:ahLst/>
              <a:cxnLst/>
              <a:rect l="l" t="t" r="r" b="b"/>
              <a:pathLst>
                <a:path w="2380128" h="2754489">
                  <a:moveTo>
                    <a:pt x="0" y="0"/>
                  </a:moveTo>
                  <a:lnTo>
                    <a:pt x="2380128" y="0"/>
                  </a:lnTo>
                  <a:lnTo>
                    <a:pt x="2380128" y="2754489"/>
                  </a:lnTo>
                  <a:lnTo>
                    <a:pt x="0" y="2754489"/>
                  </a:lnTo>
                  <a:close/>
                </a:path>
              </a:pathLst>
            </a:custGeom>
            <a:solidFill>
              <a:srgbClr val="822332">
                <a:alpha val="34902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088505" y="266700"/>
            <a:ext cx="7597793" cy="833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La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Cina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il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giorno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ferragosto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ha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pubblicato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le sue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regole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, ma solo in material di IA generative,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cioè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su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quella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parte di IA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consente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agli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utenti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con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il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semplice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inserimenti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domande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, di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ottenere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testi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immagini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, audio e video.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Quel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metodo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consente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scrivere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automaticamente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un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testo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noi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conosciamo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grazie al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successo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di Chat-GPT,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sogno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degli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studenti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ed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incubo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dei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000" spc="-21" dirty="0" err="1">
                <a:solidFill>
                  <a:srgbClr val="000000"/>
                </a:solidFill>
                <a:latin typeface="Muli Regular"/>
              </a:rPr>
              <a:t>giornalisti</a:t>
            </a:r>
            <a:r>
              <a:rPr lang="en-US" sz="2000" spc="-21" dirty="0">
                <a:solidFill>
                  <a:srgbClr val="000000"/>
                </a:solidFill>
                <a:latin typeface="Muli Regular"/>
              </a:rPr>
              <a:t>. </a:t>
            </a:r>
            <a:endParaRPr lang="en-US" sz="2000" dirty="0">
              <a:solidFill>
                <a:srgbClr val="822332"/>
              </a:solidFill>
              <a:latin typeface="Muli Regular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22332"/>
                </a:solidFill>
                <a:latin typeface="Muli Regular"/>
              </a:rPr>
              <a:t>Dal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Parlamento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Europeo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via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libera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al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regolamento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che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racchiude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le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nuove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norme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UE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sulla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materia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Sfide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e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rischi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sulla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disinformazione</a:t>
            </a:r>
            <a:endParaRPr lang="en-US" sz="2400" dirty="0">
              <a:solidFill>
                <a:srgbClr val="822332"/>
              </a:solidFill>
              <a:latin typeface="Muli Regular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Qualità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e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trasparenza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della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notizia</a:t>
            </a:r>
            <a:endParaRPr lang="en-US" sz="2400" dirty="0">
              <a:solidFill>
                <a:srgbClr val="822332"/>
              </a:solidFill>
              <a:latin typeface="Muli Regular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L’importanza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delle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fonti</a:t>
            </a:r>
            <a:endParaRPr lang="en-US" sz="2400" dirty="0">
              <a:solidFill>
                <a:srgbClr val="822332"/>
              </a:solidFill>
              <a:latin typeface="Muli Regular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Tutela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del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diritto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d’autore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e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valorizzazione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del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lavoro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dei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giornalisti</a:t>
            </a:r>
            <a:endParaRPr lang="en-US" sz="2400" dirty="0">
              <a:solidFill>
                <a:srgbClr val="822332"/>
              </a:solidFill>
              <a:latin typeface="Muli Regular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22332"/>
                </a:solidFill>
                <a:latin typeface="Muli Regular"/>
              </a:rPr>
              <a:t>L’IA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potrebbe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portare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ad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una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riduzione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dei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posti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lavoro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22332"/>
                </a:solidFill>
                <a:latin typeface="Muli Regular"/>
              </a:rPr>
              <a:t>Quale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sarà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il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ruolo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fondamentale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 del </a:t>
            </a:r>
            <a:r>
              <a:rPr lang="en-US" sz="2400" dirty="0" err="1">
                <a:solidFill>
                  <a:srgbClr val="822332"/>
                </a:solidFill>
                <a:latin typeface="Muli Regular"/>
              </a:rPr>
              <a:t>giornalista</a:t>
            </a:r>
            <a:r>
              <a:rPr lang="en-US" sz="2400" dirty="0">
                <a:solidFill>
                  <a:srgbClr val="822332"/>
                </a:solidFill>
                <a:latin typeface="Muli Regular"/>
              </a:rPr>
              <a:t>?</a:t>
            </a:r>
          </a:p>
          <a:p>
            <a:pPr>
              <a:lnSpc>
                <a:spcPts val="175"/>
              </a:lnSpc>
              <a:spcBef>
                <a:spcPct val="0"/>
              </a:spcBef>
            </a:pPr>
            <a:endParaRPr lang="en-US" sz="3413" dirty="0">
              <a:solidFill>
                <a:srgbClr val="822332"/>
              </a:solidFill>
              <a:latin typeface="Muli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26259" y="3094271"/>
            <a:ext cx="7075937" cy="456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Muli Bold Bold"/>
              </a:rPr>
              <a:t>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Muli Bold Bold"/>
              </a:rPr>
              <a:t>IA quale </a:t>
            </a:r>
            <a:r>
              <a:rPr lang="en-US" sz="4199" dirty="0" err="1">
                <a:solidFill>
                  <a:srgbClr val="FFFFFF"/>
                </a:solidFill>
                <a:latin typeface="Muli Bold Bold"/>
              </a:rPr>
              <a:t>sarà</a:t>
            </a:r>
            <a:r>
              <a:rPr lang="en-US" sz="4199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Muli Bold Bold"/>
              </a:rPr>
              <a:t>il</a:t>
            </a:r>
            <a:r>
              <a:rPr lang="en-US" sz="4199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Muli Bold Bold"/>
              </a:rPr>
              <a:t>suo</a:t>
            </a:r>
            <a:r>
              <a:rPr lang="en-US" sz="4199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Muli Bold Bold"/>
              </a:rPr>
              <a:t>ruolo</a:t>
            </a:r>
            <a:r>
              <a:rPr lang="en-US" sz="4199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Muli Bold Bold"/>
              </a:rPr>
              <a:t>nell’informazione</a:t>
            </a:r>
            <a:r>
              <a:rPr lang="en-US" sz="4199" dirty="0">
                <a:solidFill>
                  <a:srgbClr val="FFFFFF"/>
                </a:solidFill>
                <a:latin typeface="Muli Bold Bold"/>
              </a:rPr>
              <a:t>?</a:t>
            </a:r>
          </a:p>
          <a:p>
            <a:pPr algn="ctr">
              <a:spcBef>
                <a:spcPct val="0"/>
              </a:spcBef>
            </a:pPr>
            <a:endParaRPr lang="en-US" sz="4400" spc="-21" dirty="0">
              <a:solidFill>
                <a:srgbClr val="000000"/>
              </a:solidFill>
              <a:latin typeface="Muli Regular"/>
            </a:endParaRP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  <a:latin typeface="Muli Regular"/>
              </a:rPr>
              <a:t>IA = la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capacità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di un computer di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recepire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elaborare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e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interpretare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mediante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algoritmi</a:t>
            </a:r>
            <a:r>
              <a:rPr lang="en-US" sz="1400" dirty="0">
                <a:solidFill>
                  <a:schemeClr val="bg1"/>
                </a:solidFill>
                <a:latin typeface="Muli Regular Bold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informatici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calcoli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matematici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una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grande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quantità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dati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simulando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artificialmente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quanto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avviene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nel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processo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apprendimento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e di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elaborazione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"/>
              </a:rPr>
              <a:t>della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mente</a:t>
            </a:r>
            <a:r>
              <a:rPr lang="en-US" sz="1400" dirty="0">
                <a:solidFill>
                  <a:schemeClr val="bg1"/>
                </a:solidFill>
                <a:latin typeface="Muli Regular Bold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uli Regular Bold"/>
              </a:rPr>
              <a:t>umana</a:t>
            </a:r>
            <a:r>
              <a:rPr lang="en-US" sz="1400" dirty="0">
                <a:solidFill>
                  <a:schemeClr val="bg1"/>
                </a:solidFill>
                <a:latin typeface="Muli Regular"/>
              </a:rPr>
              <a:t>.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dirty="0">
              <a:solidFill>
                <a:srgbClr val="FFFFFF"/>
              </a:solidFill>
              <a:latin typeface="Muli Bol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92" b="25519"/>
          <a:stretch>
            <a:fillRect/>
          </a:stretch>
        </p:blipFill>
        <p:spPr>
          <a:xfrm>
            <a:off x="0" y="-5903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9200" y="1790700"/>
            <a:ext cx="158496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dirty="0">
                <a:solidFill>
                  <a:schemeClr val="bg1"/>
                </a:solidFill>
                <a:latin typeface="Muli Black Bold"/>
              </a:rPr>
              <a:t>Che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cos’è</a:t>
            </a:r>
            <a:r>
              <a:rPr lang="en-US" sz="6600" dirty="0">
                <a:solidFill>
                  <a:schemeClr val="bg1"/>
                </a:solidFill>
                <a:latin typeface="Muli Black Bold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l’Intelligenza</a:t>
            </a:r>
            <a:r>
              <a:rPr lang="en-US" sz="6600" dirty="0">
                <a:solidFill>
                  <a:schemeClr val="bg1"/>
                </a:solidFill>
                <a:latin typeface="Muli Black Bold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uli Black Bold"/>
              </a:rPr>
              <a:t>Artificiale</a:t>
            </a:r>
            <a:endParaRPr lang="en-US" sz="6600" dirty="0">
              <a:solidFill>
                <a:schemeClr val="bg1"/>
              </a:solidFill>
              <a:latin typeface="Muli Black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C4372-5E1A-B718-3F6A-78D2EF61227D}"/>
              </a:ext>
            </a:extLst>
          </p:cNvPr>
          <p:cNvSpPr txBox="1"/>
          <p:nvPr/>
        </p:nvSpPr>
        <p:spPr>
          <a:xfrm>
            <a:off x="1066800" y="4922540"/>
            <a:ext cx="15849600" cy="2661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Muli Black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https://www.europarl.europa.eu/news/it/headlines/society/20200827STO85804/che-cos-e-l-intelligenza-artificiale-e-come-viene-usata</a:t>
            </a:r>
            <a:endParaRPr lang="en-US" sz="4000" dirty="0">
              <a:solidFill>
                <a:schemeClr val="bg1"/>
              </a:solidFill>
              <a:latin typeface="Muli Black Bold"/>
            </a:endParaRPr>
          </a:p>
        </p:txBody>
      </p:sp>
    </p:spTree>
    <p:extLst>
      <p:ext uri="{BB962C8B-B14F-4D97-AF65-F5344CB8AC3E}">
        <p14:creationId xmlns:p14="http://schemas.microsoft.com/office/powerpoint/2010/main" val="12065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92" b="25519"/>
          <a:stretch>
            <a:fillRect/>
          </a:stretch>
        </p:blipFill>
        <p:spPr>
          <a:xfrm>
            <a:off x="0" y="-5903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47800" y="876300"/>
            <a:ext cx="15849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Muli Black Bold"/>
              </a:rPr>
              <a:t>PNRR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Muli Black Bold"/>
              </a:rPr>
              <a:t>SANITA’ E MEDIA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00300" y="3923288"/>
            <a:ext cx="148971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IL PNRR traina la sanità digitale, oltre 15 miliardi di euro per sostenere gli investimenti nel </a:t>
            </a:r>
            <a:r>
              <a:rPr lang="it-IT" sz="2800" dirty="0" err="1">
                <a:solidFill>
                  <a:schemeClr val="bg1"/>
                </a:solidFill>
                <a:latin typeface="Muli Black" panose="020B0604020202020204" charset="0"/>
              </a:rPr>
              <a:t>Ssn</a:t>
            </a:r>
            <a:endParaRPr lang="it-IT" sz="28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endParaRPr lang="it-IT" sz="28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Prossimità, innovazione e uguaglianza sono le parole chiave della Missione 6 prevista dal </a:t>
            </a:r>
            <a:r>
              <a:rPr lang="it-IT" sz="2800" dirty="0" err="1">
                <a:solidFill>
                  <a:schemeClr val="bg1"/>
                </a:solidFill>
                <a:latin typeface="Muli Black" panose="020B0604020202020204" charset="0"/>
              </a:rPr>
              <a:t>Pnrr</a:t>
            </a:r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.</a:t>
            </a: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Nell’ambito delle diverse azioni, oltre a quelle finalizzate a garantire uguaglianza nel soddisfacimento dei bisogni di salute e a rendere la rete dell’assistenza territoriale capillare e primaria, si prevede anche di sfruttare le opportunità di miglioramento dell’offerta di salute </a:t>
            </a:r>
            <a:r>
              <a:rPr lang="it-IT" sz="2800" dirty="0" err="1">
                <a:solidFill>
                  <a:schemeClr val="bg1"/>
                </a:solidFill>
                <a:latin typeface="Muli Black" panose="020B0604020202020204" charset="0"/>
              </a:rPr>
              <a:t>derivantei</a:t>
            </a:r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 dall’impiego dell’INNOVAZIONE TECNOLOGICA, dall’avanzamento della RICERCA in campo medico e dalla VALORIZZAZIONE del personale del </a:t>
            </a:r>
            <a:r>
              <a:rPr lang="it-IT" sz="2800" dirty="0" err="1">
                <a:solidFill>
                  <a:schemeClr val="bg1"/>
                </a:solidFill>
                <a:latin typeface="Muli Black" panose="020B0604020202020204" charset="0"/>
              </a:rPr>
              <a:t>Ssn</a:t>
            </a:r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. In particolare, tali ultimi obiettivi sono specificatamente previsti nella componente 2 dedicata all’innovazione, alla ricerca e alla digitalizzazione del </a:t>
            </a:r>
            <a:r>
              <a:rPr lang="it-IT" sz="2800" dirty="0" err="1">
                <a:solidFill>
                  <a:schemeClr val="bg1"/>
                </a:solidFill>
                <a:latin typeface="Muli Black" panose="020B0604020202020204" charset="0"/>
              </a:rPr>
              <a:t>Ssn</a:t>
            </a:r>
            <a:r>
              <a:rPr lang="it-IT" sz="2800" dirty="0">
                <a:solidFill>
                  <a:schemeClr val="bg1"/>
                </a:solidFill>
                <a:latin typeface="Muli Black" panose="020B0604020202020204" charset="0"/>
              </a:rPr>
              <a:t>. </a:t>
            </a:r>
          </a:p>
          <a:p>
            <a:endParaRPr lang="it-IT" sz="2800" dirty="0">
              <a:solidFill>
                <a:srgbClr val="FFFF00"/>
              </a:solidFill>
              <a:latin typeface="Muli Black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92" b="25519"/>
          <a:stretch>
            <a:fillRect/>
          </a:stretch>
        </p:blipFill>
        <p:spPr>
          <a:xfrm>
            <a:off x="0" y="-5903"/>
            <a:ext cx="18288000" cy="10287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28800" y="2552700"/>
            <a:ext cx="14897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solidFill>
                  <a:schemeClr val="bg1"/>
                </a:solidFill>
                <a:latin typeface="Muli Black" panose="020B0604020202020204" charset="0"/>
              </a:rPr>
              <a:t>Nel 2022 la spesa per la sanità digitale è cresciuta del 7% rispetto al 2021, ma è ancora lenta la diffusione del fascicolo sanitario elettronico considerato che nel 2023 solo il 35% degli italiani lo ha utilizzato almeno una volta. A rilevarlo uno studio condotto dall’Istituto per la Competitività  (I-</a:t>
            </a:r>
            <a:r>
              <a:rPr lang="it-IT" sz="3200" dirty="0" err="1">
                <a:solidFill>
                  <a:schemeClr val="bg1"/>
                </a:solidFill>
                <a:latin typeface="Muli Black" panose="020B0604020202020204" charset="0"/>
              </a:rPr>
              <a:t>Com</a:t>
            </a:r>
            <a:r>
              <a:rPr lang="it-IT" sz="3200" dirty="0">
                <a:solidFill>
                  <a:schemeClr val="bg1"/>
                </a:solidFill>
                <a:latin typeface="Muli Black" panose="020B0604020202020204" charset="0"/>
              </a:rPr>
              <a:t>) «Il digitale a supporto della sanità territoriale. Quali modelli organizzativi?», secondo cui più della metà gli italiani ha scelto INTERNET per identificare possibili diagnosi e il 42% per cercare informazioni su sintomi e patologie prima di una visita.</a:t>
            </a:r>
          </a:p>
          <a:p>
            <a:pPr algn="just"/>
            <a:r>
              <a:rPr lang="it-IT" sz="3200" dirty="0">
                <a:solidFill>
                  <a:schemeClr val="bg1"/>
                </a:solidFill>
                <a:latin typeface="Muli Black" panose="020B0604020202020204" charset="0"/>
              </a:rPr>
              <a:t>Inoltre il 73% degli specialisti, il 79% dei MMG e il 57% degli infermieri usano APP per comunicare con i pazienti.</a:t>
            </a:r>
          </a:p>
          <a:p>
            <a:pPr algn="just"/>
            <a:r>
              <a:rPr lang="it-IT" sz="3200" dirty="0">
                <a:solidFill>
                  <a:schemeClr val="bg1"/>
                </a:solidFill>
                <a:latin typeface="Muli Black" panose="020B0604020202020204" charset="0"/>
              </a:rPr>
              <a:t>L’Italia si posiziona al penultimo posto, a pari merito con la Spagna, tra i paesi d’Europa occidentale per maturità digitale dei sistemi sanitari.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48100" y="1234003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Muli Black" panose="020B0604020202020204" charset="0"/>
              </a:rPr>
              <a:t>LA PANDEMIA COSA HA CAMBIATO?</a:t>
            </a:r>
          </a:p>
        </p:txBody>
      </p:sp>
    </p:spTree>
    <p:extLst>
      <p:ext uri="{BB962C8B-B14F-4D97-AF65-F5344CB8AC3E}">
        <p14:creationId xmlns:p14="http://schemas.microsoft.com/office/powerpoint/2010/main" val="255365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92" b="25519"/>
          <a:stretch>
            <a:fillRect/>
          </a:stretch>
        </p:blipFill>
        <p:spPr>
          <a:xfrm>
            <a:off x="0" y="-5903"/>
            <a:ext cx="18288000" cy="10287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95450" y="1543918"/>
            <a:ext cx="148971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Secondo l’Osservatorio </a:t>
            </a:r>
            <a:r>
              <a:rPr lang="it-IT" sz="3600" dirty="0" err="1">
                <a:solidFill>
                  <a:schemeClr val="bg1"/>
                </a:solidFill>
                <a:latin typeface="Muli Black" panose="020B0604020202020204" charset="0"/>
              </a:rPr>
              <a:t>LifeScience</a:t>
            </a:r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Muli Black" panose="020B0604020202020204" charset="0"/>
              </a:rPr>
              <a:t>Innovation</a:t>
            </a:r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 della School of Management del </a:t>
            </a:r>
            <a:r>
              <a:rPr lang="it-IT" sz="3600" dirty="0" err="1">
                <a:solidFill>
                  <a:schemeClr val="bg1"/>
                </a:solidFill>
                <a:latin typeface="Muli Black" panose="020B0604020202020204" charset="0"/>
              </a:rPr>
              <a:t>Politcnico</a:t>
            </a:r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 di Milano</a:t>
            </a:r>
          </a:p>
          <a:p>
            <a:pPr algn="just"/>
            <a:endParaRPr lang="it-IT" sz="36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7 pazienti su 10 sono favorevoli a terapie «digitali» se proposte dal medico curante per il trattamento della propria patologia</a:t>
            </a:r>
          </a:p>
          <a:p>
            <a:pPr algn="just"/>
            <a:endParaRPr lang="it-IT" sz="36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Metà dei pazienti NON è disposto a pagare di tasca propria per queste soluzioni se non fossero rimborsate dal </a:t>
            </a:r>
            <a:r>
              <a:rPr lang="it-IT" sz="3600" dirty="0" err="1">
                <a:solidFill>
                  <a:schemeClr val="bg1"/>
                </a:solidFill>
                <a:latin typeface="Muli Black" panose="020B0604020202020204" charset="0"/>
              </a:rPr>
              <a:t>Ssn</a:t>
            </a:r>
            <a:endParaRPr lang="it-IT" sz="36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endParaRPr lang="it-IT" sz="36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Il 58% dei medici specialisti ritiene che le terapie digitali avranno un impatto elevato sulla pratica clinica</a:t>
            </a:r>
          </a:p>
          <a:p>
            <a:pPr algn="just"/>
            <a:endParaRPr lang="it-IT" sz="3600" dirty="0">
              <a:solidFill>
                <a:schemeClr val="bg1"/>
              </a:solidFill>
              <a:latin typeface="Muli Black" panose="020B0604020202020204" charset="0"/>
            </a:endParaRPr>
          </a:p>
          <a:p>
            <a:pPr algn="just"/>
            <a:r>
              <a:rPr lang="it-IT" sz="3600" dirty="0">
                <a:solidFill>
                  <a:schemeClr val="bg1"/>
                </a:solidFill>
                <a:latin typeface="Muli Black" panose="020B0604020202020204" charset="0"/>
              </a:rPr>
              <a:t>3 aziende sanitarie italiane su 4 stanno investendo nell’Intelligenza Artificiale, in linea con la media europea (77%) e superiore a quella globale (59%).</a:t>
            </a:r>
          </a:p>
        </p:txBody>
      </p:sp>
    </p:spTree>
    <p:extLst>
      <p:ext uri="{BB962C8B-B14F-4D97-AF65-F5344CB8AC3E}">
        <p14:creationId xmlns:p14="http://schemas.microsoft.com/office/powerpoint/2010/main" val="152892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4293" y="-2683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5426" y="133533"/>
            <a:ext cx="1186958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9"/>
              </a:lnSpc>
            </a:pPr>
            <a:r>
              <a:rPr lang="en-US" sz="7199" dirty="0">
                <a:solidFill>
                  <a:srgbClr val="FFFFFF"/>
                </a:solidFill>
                <a:latin typeface="Muli Bold Bold"/>
              </a:rPr>
              <a:t>IN SANITA’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55855" y="618883"/>
            <a:ext cx="5690322" cy="46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199" u="sng" dirty="0" err="1">
                <a:solidFill>
                  <a:srgbClr val="FFFFFF"/>
                </a:solidFill>
                <a:latin typeface="Muli Bold Bold"/>
              </a:rPr>
              <a:t>Alcuni</a:t>
            </a:r>
            <a:r>
              <a:rPr lang="en-US" sz="3199" u="sng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3199" u="sng" dirty="0" err="1">
                <a:solidFill>
                  <a:srgbClr val="FFFFFF"/>
                </a:solidFill>
                <a:latin typeface="Muli Bold Bold"/>
              </a:rPr>
              <a:t>dei</a:t>
            </a:r>
            <a:r>
              <a:rPr lang="en-US" sz="3199" u="sng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3199" u="sng" dirty="0" err="1">
                <a:solidFill>
                  <a:srgbClr val="FFFFFF"/>
                </a:solidFill>
                <a:latin typeface="Muli Bold Bold"/>
              </a:rPr>
              <a:t>principali</a:t>
            </a:r>
            <a:r>
              <a:rPr lang="en-US" sz="3199" u="sng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3199" u="sng" dirty="0" err="1">
                <a:solidFill>
                  <a:srgbClr val="FFFFFF"/>
                </a:solidFill>
                <a:latin typeface="Muli Bold Bold"/>
              </a:rPr>
              <a:t>sviluppi</a:t>
            </a:r>
            <a:endParaRPr lang="en-US" sz="3199" u="sng" dirty="0">
              <a:solidFill>
                <a:srgbClr val="FFFFFF"/>
              </a:solidFill>
              <a:latin typeface="Muli Bo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0139" y="1911304"/>
            <a:ext cx="5407066" cy="547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1"/>
              </a:lnSpc>
            </a:pPr>
            <a:r>
              <a:rPr lang="en-US" sz="2420" spc="-24" dirty="0" err="1">
                <a:solidFill>
                  <a:srgbClr val="FFFFFF"/>
                </a:solidFill>
                <a:latin typeface="Muli Bold Bold"/>
              </a:rPr>
              <a:t>Diagnostica</a:t>
            </a:r>
            <a:r>
              <a:rPr lang="en-US" sz="2420" spc="-24" dirty="0">
                <a:solidFill>
                  <a:srgbClr val="FFFFFF"/>
                </a:solidFill>
                <a:latin typeface="Muli Bold Bold"/>
              </a:rPr>
              <a:t>: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può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essere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utilizzata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per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analizzare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immagini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radiologiche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per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aiutare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a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identificare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anomalie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malattie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in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modo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più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accurato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tempestivo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631"/>
              </a:lnSpc>
            </a:pPr>
            <a:endParaRPr lang="en-US" sz="2420" spc="-24" dirty="0">
              <a:solidFill>
                <a:srgbClr val="FFFFFF"/>
              </a:solidFill>
              <a:latin typeface="Muli Bold"/>
            </a:endParaRPr>
          </a:p>
          <a:p>
            <a:pPr>
              <a:lnSpc>
                <a:spcPts val="3631"/>
              </a:lnSpc>
            </a:pPr>
            <a:r>
              <a:rPr lang="en-US" sz="2420" spc="-24" dirty="0" err="1">
                <a:solidFill>
                  <a:srgbClr val="FFFFFF"/>
                </a:solidFill>
                <a:latin typeface="Muli Bold Bold"/>
              </a:rPr>
              <a:t>Personalizzazione</a:t>
            </a:r>
            <a:r>
              <a:rPr lang="en-US" sz="242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 Bold"/>
              </a:rPr>
              <a:t>dei</a:t>
            </a:r>
            <a:r>
              <a:rPr lang="en-US" sz="242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 Bold"/>
              </a:rPr>
              <a:t>trattamenti</a:t>
            </a:r>
            <a:r>
              <a:rPr lang="en-US" sz="2420" spc="-24" dirty="0">
                <a:solidFill>
                  <a:srgbClr val="FFFFFF"/>
                </a:solidFill>
                <a:latin typeface="Muli Bold Bold"/>
              </a:rPr>
              <a:t>: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l'IA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può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aiutare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a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personalizzare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i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trattamenti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in base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alle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esigenze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specifiche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del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paziente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,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suggerendo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il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trattamento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più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efficace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2420" spc="-24" dirty="0" err="1">
                <a:solidFill>
                  <a:srgbClr val="FFFFFF"/>
                </a:solidFill>
                <a:latin typeface="Muli Bold"/>
              </a:rPr>
              <a:t>adatto</a:t>
            </a:r>
            <a:r>
              <a:rPr lang="en-US" sz="2420" spc="-2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781"/>
              </a:lnSpc>
            </a:pPr>
            <a:endParaRPr lang="en-US" sz="2420" spc="-24" dirty="0">
              <a:solidFill>
                <a:srgbClr val="FFFFFF"/>
              </a:solidFill>
              <a:latin typeface="Muli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48517" y="1782502"/>
            <a:ext cx="4816777" cy="361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5"/>
              </a:lnSpc>
            </a:pP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Ricerca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medica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: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l'IA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può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essere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utilizzata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per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accelerare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la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ricerca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medica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, ad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esempio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attraverso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l'analisi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di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grandi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quantità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di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dati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medici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e la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scoperta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di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nuovi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modelli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correlazioni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165"/>
              </a:lnSpc>
            </a:pPr>
            <a:endParaRPr lang="en-US" sz="2410" spc="-24" dirty="0">
              <a:solidFill>
                <a:srgbClr val="FFFFFF"/>
              </a:solidFill>
              <a:latin typeface="Muli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87999" y="2705100"/>
            <a:ext cx="4816777" cy="67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5"/>
              </a:lnSpc>
            </a:pP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Riduzione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degli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errori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medici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: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l'IA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può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aiutare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a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ridurre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gli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errori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medici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, ad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esempio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monitorando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continuamente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dati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del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paziente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e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avvisando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il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personale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medico in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caso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di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anomalie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, o di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prescrizione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. </a:t>
            </a:r>
          </a:p>
          <a:p>
            <a:pPr>
              <a:lnSpc>
                <a:spcPts val="3615"/>
              </a:lnSpc>
            </a:pPr>
            <a:endParaRPr lang="en-US" sz="2410" spc="-24" dirty="0">
              <a:solidFill>
                <a:srgbClr val="FFFFFF"/>
              </a:solidFill>
              <a:latin typeface="Muli Bold"/>
            </a:endParaRPr>
          </a:p>
          <a:p>
            <a:pPr>
              <a:lnSpc>
                <a:spcPts val="3615"/>
              </a:lnSpc>
            </a:pP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Monitoraggio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 Bold"/>
              </a:rPr>
              <a:t>remoto</a:t>
            </a:r>
            <a:r>
              <a:rPr lang="en-US" sz="2410" spc="-24" dirty="0">
                <a:solidFill>
                  <a:srgbClr val="FFFFFF"/>
                </a:solidFill>
                <a:latin typeface="Muli Bold Bold"/>
              </a:rPr>
              <a:t>: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l'IA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può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può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aiutare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a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identificare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tempestivamente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problemi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di salute e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prevenire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ricoveri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ospedalieri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monitorando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pazienti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 a </a:t>
            </a:r>
            <a:r>
              <a:rPr lang="en-US" sz="2410" spc="-24" dirty="0" err="1">
                <a:solidFill>
                  <a:srgbClr val="FFFFFF"/>
                </a:solidFill>
                <a:latin typeface="Muli Bold"/>
              </a:rPr>
              <a:t>distanza</a:t>
            </a:r>
            <a:r>
              <a:rPr lang="en-US" sz="2410" spc="-24" dirty="0">
                <a:solidFill>
                  <a:srgbClr val="FFFFFF"/>
                </a:solidFill>
                <a:latin typeface="Muli Bold"/>
              </a:rPr>
              <a:t>.</a:t>
            </a:r>
          </a:p>
          <a:p>
            <a:pPr>
              <a:lnSpc>
                <a:spcPts val="3165"/>
              </a:lnSpc>
            </a:pPr>
            <a:endParaRPr lang="en-US" sz="2410" spc="-24" dirty="0">
              <a:solidFill>
                <a:srgbClr val="FFFFFF"/>
              </a:solidFill>
              <a:latin typeface="Muli Bold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956969" y="5166126"/>
            <a:ext cx="5199871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7"/>
              </a:lnSpc>
            </a:pP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Scoperta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nuovi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farmaci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: L'IA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potrebbe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essere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utilizzata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per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identificare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nuovi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bersagli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terapeutici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e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sviluppare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farmaci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più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efficaci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. L'IA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può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essere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utilizzata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per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analizzare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grandi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quantità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di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dati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di screening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dei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farmaci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e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identificare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composti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promettenti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,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riducendo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il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tempo e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costi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associati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alla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ricerca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dei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 </a:t>
            </a:r>
            <a:r>
              <a:rPr lang="en-US" sz="2400" spc="-22" dirty="0" err="1">
                <a:solidFill>
                  <a:schemeClr val="bg1"/>
                </a:solidFill>
                <a:latin typeface="Muli Bold" panose="020B0604020202020204" charset="0"/>
              </a:rPr>
              <a:t>farmaci</a:t>
            </a:r>
            <a:r>
              <a:rPr lang="en-US" sz="2400" spc="-22" dirty="0">
                <a:solidFill>
                  <a:schemeClr val="bg1"/>
                </a:solidFill>
                <a:latin typeface="Muli Bold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447675"/>
            <a:ext cx="155448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773" dirty="0">
                <a:solidFill>
                  <a:srgbClr val="822332"/>
                </a:solidFill>
                <a:latin typeface="Muli Bold Bold"/>
              </a:rPr>
              <a:t>PUNTI DI DEBOLEZZA E QUESTIONI DA SOLLEVARE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0" y="1181100"/>
            <a:ext cx="17145000" cy="89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L'utilizzo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dell'intelligenza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artificiale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(IA) in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medicina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solleva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molte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questioni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etiche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tra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cui:</a:t>
            </a:r>
          </a:p>
          <a:p>
            <a:pPr algn="ctr">
              <a:lnSpc>
                <a:spcPts val="2932"/>
              </a:lnSpc>
            </a:pPr>
            <a:endParaRPr lang="en-US" sz="1955" spc="-19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2932"/>
              </a:lnSpc>
            </a:pP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Privacy 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sicurezza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: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richiede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l'accesso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grandi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quantità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personali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del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come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informazioni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diagnostici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genetici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informazioni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sullo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stato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salute.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Ciò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solleva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preoccupazioni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per la privacy e la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sicurezza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come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il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rischio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furti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identità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l'accesso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non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autorizzato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la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possibilità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discriminazione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basata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sui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algn="just">
              <a:lnSpc>
                <a:spcPts val="2932"/>
              </a:lnSpc>
            </a:pPr>
            <a:endParaRPr lang="en-US" sz="1955" spc="-19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2932"/>
              </a:lnSpc>
            </a:pP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Bias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algoritmico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: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può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essere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influenzata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da bias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algoritmici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it-IT" sz="2000" dirty="0"/>
              <a:t>(</a:t>
            </a:r>
            <a:r>
              <a:rPr lang="it-IT" sz="2000" b="1" dirty="0" err="1"/>
              <a:t>bias</a:t>
            </a:r>
            <a:r>
              <a:rPr lang="it-IT" sz="2000" dirty="0"/>
              <a:t> è un errore sistematico di giudizio o di interpretazione, che può portare a un errore di valutazione o a formulare un giudizio poco oggettivo. È una forma di distorsione cognitiva causata dal pregiudizio e può influenzare ideologie, opinioni e comportamenti)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poiché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gli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algoritmi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apprendimento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automatico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possono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essere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addestrati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su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storici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riflettono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discriminazioni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passate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Ciò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può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portare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decisioni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errate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discriminazione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ad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esempio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nel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rilevamento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delle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malattie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o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nella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prescrizione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farmaci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algn="just">
              <a:lnSpc>
                <a:spcPts val="2932"/>
              </a:lnSpc>
            </a:pPr>
            <a:endParaRPr lang="en-US" sz="1955" spc="-19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2932"/>
              </a:lnSpc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Responsabilità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medica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: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può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migliorare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l'efficienza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la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precisione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delle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cure, ma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solleva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anche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questioni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responsabilità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medica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 Ad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esempio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chi è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responsabile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se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fa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un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errore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nella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diagnosi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o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nel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trattamento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del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?</a:t>
            </a:r>
          </a:p>
          <a:p>
            <a:pPr algn="just">
              <a:lnSpc>
                <a:spcPts val="2932"/>
              </a:lnSpc>
            </a:pPr>
            <a:endParaRPr lang="en-US" sz="1955" spc="-19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2932"/>
              </a:lnSpc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Accesso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equo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alle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cure: Se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individua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un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trattamento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costoso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ma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altamente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personalizzato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per un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potrebbe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essere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necessario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determinare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chi è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disposto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pagare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per tale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trattamento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algn="just">
              <a:lnSpc>
                <a:spcPts val="2932"/>
              </a:lnSpc>
            </a:pPr>
            <a:endParaRPr lang="en-US" sz="1955" spc="-19" dirty="0">
              <a:solidFill>
                <a:srgbClr val="000000"/>
              </a:solidFill>
              <a:latin typeface="Muli Regular"/>
            </a:endParaRPr>
          </a:p>
          <a:p>
            <a:pPr algn="just">
              <a:lnSpc>
                <a:spcPts val="2932"/>
              </a:lnSpc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Consenso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del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: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l'utilizzo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dell'IA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in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medicina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richiede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il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consenso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informato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del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Tuttavia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potrebbe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essere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difficile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per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pazienti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comprendere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l'utilizzo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dell'IA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il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modo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in cui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loro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verranno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utilizzati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422142" lvl="1" indent="-211071" algn="just">
              <a:lnSpc>
                <a:spcPts val="2932"/>
              </a:lnSpc>
              <a:buFont typeface="Arial"/>
              <a:buChar char="•"/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preoccupazione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per la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qualità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dei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utilizzati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dall'IA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la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mancanza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trasparenza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nell'algoritmo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di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apprendimento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automatico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422142" lvl="1" indent="-211071" algn="just">
              <a:lnSpc>
                <a:spcPts val="2932"/>
              </a:lnSpc>
              <a:buFont typeface="Arial"/>
              <a:buChar char="•"/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paura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l'IA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possa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sostituire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completamente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la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pratica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medica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tradizionale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rimuovendo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il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fattore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umano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dall'equazione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creando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una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dipendenza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dalle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macchine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422142" lvl="1" indent="-211071" algn="just">
              <a:lnSpc>
                <a:spcPts val="2932"/>
              </a:lnSpc>
              <a:buFont typeface="Arial"/>
              <a:buChar char="•"/>
            </a:pP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Rischio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una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visita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digitale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(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che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prima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si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faceva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de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visu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)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possa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finire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su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FB e </a:t>
            </a:r>
            <a:r>
              <a:rPr lang="en-US" sz="1955" spc="-19" dirty="0" err="1">
                <a:solidFill>
                  <a:srgbClr val="000000"/>
                </a:solidFill>
                <a:latin typeface="Muli Regular"/>
              </a:rPr>
              <a:t>addio</a:t>
            </a:r>
            <a:r>
              <a:rPr lang="en-US" sz="1955" spc="-19" dirty="0">
                <a:solidFill>
                  <a:srgbClr val="000000"/>
                </a:solidFill>
                <a:latin typeface="Muli Regular"/>
              </a:rPr>
              <a:t> privacy</a:t>
            </a:r>
          </a:p>
          <a:p>
            <a:pPr algn="just">
              <a:lnSpc>
                <a:spcPts val="2932"/>
              </a:lnSpc>
            </a:pPr>
            <a:endParaRPr lang="en-US" sz="1955" spc="-19" dirty="0">
              <a:solidFill>
                <a:srgbClr val="000000"/>
              </a:solidFill>
              <a:latin typeface="Muli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2416" y="3647696"/>
            <a:ext cx="7336884" cy="4754679"/>
          </a:xfrm>
          <a:custGeom>
            <a:avLst/>
            <a:gdLst/>
            <a:ahLst/>
            <a:cxnLst/>
            <a:rect l="l" t="t" r="r" b="b"/>
            <a:pathLst>
              <a:path w="7336884" h="4754679">
                <a:moveTo>
                  <a:pt x="0" y="0"/>
                </a:moveTo>
                <a:lnTo>
                  <a:pt x="7336884" y="0"/>
                </a:lnTo>
                <a:lnTo>
                  <a:pt x="7336884" y="4754680"/>
                </a:lnTo>
                <a:lnTo>
                  <a:pt x="0" y="4754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19" r="-1171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309783"/>
            <a:ext cx="6659463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19"/>
              </a:lnSpc>
            </a:pPr>
            <a:r>
              <a:rPr lang="en-US" sz="6932">
                <a:solidFill>
                  <a:srgbClr val="822332"/>
                </a:solidFill>
                <a:latin typeface="Muli Bold Bold"/>
              </a:rPr>
              <a:t>C’È BISOGNO DI NORME</a:t>
            </a:r>
          </a:p>
          <a:p>
            <a:pPr>
              <a:lnSpc>
                <a:spcPts val="8319"/>
              </a:lnSpc>
            </a:pPr>
            <a:endParaRPr lang="en-US" sz="6932">
              <a:solidFill>
                <a:srgbClr val="822332"/>
              </a:solidFill>
              <a:latin typeface="Muli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581021"/>
            <a:ext cx="6293137" cy="482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2"/>
              </a:lnSpc>
            </a:pPr>
            <a:r>
              <a:rPr lang="en-US" sz="1955" spc="-19">
                <a:solidFill>
                  <a:srgbClr val="000000"/>
                </a:solidFill>
                <a:latin typeface="Muli Regular"/>
              </a:rPr>
              <a:t>La Proposta di base, presentata dalla Commissione UE il 21 Aprile 2021, tenta di stabilire regole armonizzate per lo sviluppo, l’immissione sul mercato e l’utilizzo di sistemi di IA nell’Unione con un approccio proporzionato basato sul rischio. L’obiettivo dichiarato è quello di trovare un equilibrio tra l'efficace ed equa tutela delle potenziali vittime di danni o pregiudizi e, allo stesso tempo, la disponibilità di una sufficiente libertà d'azione per consentire alle imprese di sviluppare nuove tecnologie e nuovi prodotti o servizi e garantire la certezza del diritto per tutte le parti coinvolte, che si tratti del produttore, dell’operatore, della persona interessata o di terzi.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8115300" cy="10287000"/>
          </a:xfrm>
          <a:custGeom>
            <a:avLst/>
            <a:gdLst/>
            <a:ahLst/>
            <a:cxnLst/>
            <a:rect l="l" t="t" r="r" b="b"/>
            <a:pathLst>
              <a:path w="8115300" h="10287000">
                <a:moveTo>
                  <a:pt x="0" y="0"/>
                </a:moveTo>
                <a:lnTo>
                  <a:pt x="8115300" y="0"/>
                </a:lnTo>
                <a:lnTo>
                  <a:pt x="8115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308" r="-4530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-1306782" y="0"/>
            <a:ext cx="9422082" cy="10287000"/>
          </a:xfrm>
          <a:custGeom>
            <a:avLst/>
            <a:gdLst/>
            <a:ahLst/>
            <a:cxnLst/>
            <a:rect l="l" t="t" r="r" b="b"/>
            <a:pathLst>
              <a:path w="9422082" h="10287000">
                <a:moveTo>
                  <a:pt x="0" y="0"/>
                </a:moveTo>
                <a:lnTo>
                  <a:pt x="9422082" y="0"/>
                </a:lnTo>
                <a:lnTo>
                  <a:pt x="9422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029" r="-3202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9144000" y="876300"/>
            <a:ext cx="7914455" cy="762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Muli Bold Bold"/>
              </a:rPr>
              <a:t>Il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Parlamento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UE al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lavoro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: Media Freedom Act per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difendere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la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libertà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d’informazione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e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il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Digital Services Act per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regolare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le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relazioni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online,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entro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Muli Bold Bold"/>
              </a:rPr>
              <a:t>giugno</a:t>
            </a:r>
            <a:r>
              <a:rPr lang="en-US" sz="4800" dirty="0">
                <a:solidFill>
                  <a:srgbClr val="FFFFFF"/>
                </a:solidFill>
                <a:latin typeface="Muli Bold Bold"/>
              </a:rPr>
              <a:t>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1355</Words>
  <Application>Microsoft Office PowerPoint</Application>
  <PresentationFormat>Personalizzato</PresentationFormat>
  <Paragraphs>65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Muli Black Bold</vt:lpstr>
      <vt:lpstr>Muli Regular</vt:lpstr>
      <vt:lpstr>Muli Bold Bold</vt:lpstr>
      <vt:lpstr>Muli Regular Bold</vt:lpstr>
      <vt:lpstr>Muli Black</vt:lpstr>
      <vt:lpstr>Muli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Entusiasmanti innovazioni che cambieranno il mondo</dc:title>
  <dc:creator>Roberta Bizzochi</dc:creator>
  <cp:lastModifiedBy>Giulia Banfi</cp:lastModifiedBy>
  <cp:revision>28</cp:revision>
  <dcterms:created xsi:type="dcterms:W3CDTF">2006-08-16T00:00:00Z</dcterms:created>
  <dcterms:modified xsi:type="dcterms:W3CDTF">2023-09-14T07:41:21Z</dcterms:modified>
  <dc:identifier>DAFkSTXD4aI</dc:identifier>
</cp:coreProperties>
</file>