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1941" r:id="rId2"/>
    <p:sldId id="1930" r:id="rId3"/>
    <p:sldId id="317" r:id="rId4"/>
    <p:sldId id="314" r:id="rId5"/>
    <p:sldId id="313" r:id="rId6"/>
    <p:sldId id="1938" r:id="rId7"/>
    <p:sldId id="1889" r:id="rId8"/>
    <p:sldId id="1908" r:id="rId9"/>
    <p:sldId id="1902" r:id="rId10"/>
    <p:sldId id="1685" r:id="rId11"/>
    <p:sldId id="1901" r:id="rId12"/>
    <p:sldId id="285" r:id="rId13"/>
    <p:sldId id="1652" r:id="rId14"/>
    <p:sldId id="1827" r:id="rId15"/>
    <p:sldId id="1922" r:id="rId16"/>
    <p:sldId id="269" r:id="rId17"/>
    <p:sldId id="1833" r:id="rId18"/>
    <p:sldId id="286" r:id="rId19"/>
    <p:sldId id="1920" r:id="rId20"/>
    <p:sldId id="1818" r:id="rId21"/>
    <p:sldId id="1919" r:id="rId22"/>
    <p:sldId id="1936" r:id="rId23"/>
    <p:sldId id="1937" r:id="rId24"/>
    <p:sldId id="1916" r:id="rId25"/>
    <p:sldId id="1905" r:id="rId26"/>
    <p:sldId id="1939" r:id="rId27"/>
    <p:sldId id="1940" r:id="rId28"/>
    <p:sldId id="1929" r:id="rId29"/>
    <p:sldId id="302" r:id="rId30"/>
    <p:sldId id="192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2F789-D62B-428B-91A3-4B095A4527F0}" type="datetimeFigureOut">
              <a:rPr lang="it-IT" smtClean="0"/>
              <a:t>29/06/2023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20310-D213-4A6E-A044-30D96FB95F5C}" type="slidenum">
              <a:rPr lang="it-IT" smtClean="0"/>
              <a:t>‹N›</a:t>
            </a:fld>
            <a:endParaRPr lang="it-IT"/>
          </a:p>
        </p:txBody>
      </p:sp>
    </p:spTree>
    <p:extLst>
      <p:ext uri="{BB962C8B-B14F-4D97-AF65-F5344CB8AC3E}">
        <p14:creationId xmlns:p14="http://schemas.microsoft.com/office/powerpoint/2010/main" val="377113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594927" y="1787381"/>
            <a:ext cx="6031345" cy="2387600"/>
          </a:xfrm>
        </p:spPr>
        <p:txBody>
          <a:bodyPr anchor="b"/>
          <a:lstStyle>
            <a:lvl1pPr algn="r">
              <a:defRPr sz="6000" b="1">
                <a:solidFill>
                  <a:schemeClr val="bg1"/>
                </a:solidFill>
              </a:defRPr>
            </a:lvl1pPr>
          </a:lstStyle>
          <a:p>
            <a:r>
              <a:rPr lang="it-IT" dirty="0"/>
              <a:t>Fare clic per modificare lo stile del titolo</a:t>
            </a:r>
          </a:p>
        </p:txBody>
      </p:sp>
      <p:sp>
        <p:nvSpPr>
          <p:cNvPr id="3" name="Sottotitolo 2"/>
          <p:cNvSpPr>
            <a:spLocks noGrp="1"/>
          </p:cNvSpPr>
          <p:nvPr>
            <p:ph type="subTitle" idx="1"/>
          </p:nvPr>
        </p:nvSpPr>
        <p:spPr>
          <a:xfrm>
            <a:off x="5594927" y="4267056"/>
            <a:ext cx="6031345" cy="165576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995217" y="6356350"/>
            <a:ext cx="2743200" cy="365125"/>
          </a:xfrm>
        </p:spPr>
        <p:txBody>
          <a:bodyPr/>
          <a:lstStyle/>
          <a:p>
            <a:fld id="{A762427D-5AFF-42AC-993B-C3E7D31D5958}" type="datetimeFigureOut">
              <a:rPr lang="it-IT" smtClean="0"/>
              <a:t>29/06/2023</a:t>
            </a:fld>
            <a:endParaRPr lang="it-IT"/>
          </a:p>
        </p:txBody>
      </p:sp>
      <p:sp>
        <p:nvSpPr>
          <p:cNvPr id="5" name="Segnaposto piè di pagina 4"/>
          <p:cNvSpPr>
            <a:spLocks noGrp="1"/>
          </p:cNvSpPr>
          <p:nvPr>
            <p:ph type="ftr" sz="quarter" idx="11"/>
          </p:nvPr>
        </p:nvSpPr>
        <p:spPr/>
        <p:txBody>
          <a:bodyPr/>
          <a:lstStyle>
            <a:lvl1pPr>
              <a:defRPr>
                <a:solidFill>
                  <a:schemeClr val="bg1"/>
                </a:solidFill>
              </a:defRPr>
            </a:lvl1pPr>
          </a:lstStyle>
          <a:p>
            <a:endParaRPr lang="it-IT"/>
          </a:p>
        </p:txBody>
      </p:sp>
      <p:sp>
        <p:nvSpPr>
          <p:cNvPr id="6" name="Segnaposto numero diapositiva 5"/>
          <p:cNvSpPr>
            <a:spLocks noGrp="1"/>
          </p:cNvSpPr>
          <p:nvPr>
            <p:ph type="sldNum" sz="quarter" idx="12"/>
          </p:nvPr>
        </p:nvSpPr>
        <p:spPr>
          <a:xfrm>
            <a:off x="8924639" y="6356350"/>
            <a:ext cx="2743200" cy="365125"/>
          </a:xfrm>
        </p:spPr>
        <p:txBody>
          <a:bodyPr/>
          <a:lstStyle>
            <a:lvl1pPr>
              <a:defRPr>
                <a:solidFill>
                  <a:schemeClr val="bg1"/>
                </a:solidFill>
              </a:defRPr>
            </a:lvl1pPr>
          </a:lstStyle>
          <a:p>
            <a:fld id="{DC442C4B-54BC-4705-89D2-7753D881D95C}" type="slidenum">
              <a:rPr lang="it-IT" smtClean="0"/>
              <a:pPr/>
              <a:t>‹N›</a:t>
            </a:fld>
            <a:endParaRPr lang="it-IT"/>
          </a:p>
        </p:txBody>
      </p:sp>
    </p:spTree>
    <p:extLst>
      <p:ext uri="{BB962C8B-B14F-4D97-AF65-F5344CB8AC3E}">
        <p14:creationId xmlns:p14="http://schemas.microsoft.com/office/powerpoint/2010/main" val="3033184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762427D-5AFF-42AC-993B-C3E7D31D5958}" type="datetimeFigureOut">
              <a:rPr lang="it-IT" smtClean="0"/>
              <a:t>29/06/2023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442C4B-54BC-4705-89D2-7753D881D95C}" type="slidenum">
              <a:rPr lang="it-IT" smtClean="0"/>
              <a:t>‹N›</a:t>
            </a:fld>
            <a:endParaRPr lang="it-IT"/>
          </a:p>
        </p:txBody>
      </p:sp>
    </p:spTree>
    <p:extLst>
      <p:ext uri="{BB962C8B-B14F-4D97-AF65-F5344CB8AC3E}">
        <p14:creationId xmlns:p14="http://schemas.microsoft.com/office/powerpoint/2010/main" val="306573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762427D-5AFF-42AC-993B-C3E7D31D5958}" type="datetimeFigureOut">
              <a:rPr lang="it-IT" smtClean="0"/>
              <a:t>29/06/2023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442C4B-54BC-4705-89D2-7753D881D95C}" type="slidenum">
              <a:rPr lang="it-IT" smtClean="0"/>
              <a:t>‹N›</a:t>
            </a:fld>
            <a:endParaRPr lang="it-IT"/>
          </a:p>
        </p:txBody>
      </p:sp>
    </p:spTree>
    <p:extLst>
      <p:ext uri="{BB962C8B-B14F-4D97-AF65-F5344CB8AC3E}">
        <p14:creationId xmlns:p14="http://schemas.microsoft.com/office/powerpoint/2010/main" val="405952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762427D-5AFF-42AC-993B-C3E7D31D5958}" type="datetimeFigureOut">
              <a:rPr lang="it-IT" smtClean="0"/>
              <a:t>29/06/2023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442C4B-54BC-4705-89D2-7753D881D95C}" type="slidenum">
              <a:rPr lang="it-IT" smtClean="0"/>
              <a:t>‹N›</a:t>
            </a:fld>
            <a:endParaRPr lang="it-IT"/>
          </a:p>
        </p:txBody>
      </p:sp>
    </p:spTree>
    <p:extLst>
      <p:ext uri="{BB962C8B-B14F-4D97-AF65-F5344CB8AC3E}">
        <p14:creationId xmlns:p14="http://schemas.microsoft.com/office/powerpoint/2010/main" val="402944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A762427D-5AFF-42AC-993B-C3E7D31D5958}" type="datetimeFigureOut">
              <a:rPr lang="it-IT" smtClean="0"/>
              <a:t>29/06/2023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442C4B-54BC-4705-89D2-7753D881D95C}" type="slidenum">
              <a:rPr lang="it-IT" smtClean="0"/>
              <a:t>‹N›</a:t>
            </a:fld>
            <a:endParaRPr lang="it-IT"/>
          </a:p>
        </p:txBody>
      </p:sp>
    </p:spTree>
    <p:extLst>
      <p:ext uri="{BB962C8B-B14F-4D97-AF65-F5344CB8AC3E}">
        <p14:creationId xmlns:p14="http://schemas.microsoft.com/office/powerpoint/2010/main" val="330705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762427D-5AFF-42AC-993B-C3E7D31D5958}" type="datetimeFigureOut">
              <a:rPr lang="it-IT" smtClean="0"/>
              <a:t>29/06/2023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C442C4B-54BC-4705-89D2-7753D881D95C}" type="slidenum">
              <a:rPr lang="it-IT" smtClean="0"/>
              <a:t>‹N›</a:t>
            </a:fld>
            <a:endParaRPr lang="it-IT"/>
          </a:p>
        </p:txBody>
      </p:sp>
    </p:spTree>
    <p:extLst>
      <p:ext uri="{BB962C8B-B14F-4D97-AF65-F5344CB8AC3E}">
        <p14:creationId xmlns:p14="http://schemas.microsoft.com/office/powerpoint/2010/main" val="199662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762427D-5AFF-42AC-993B-C3E7D31D5958}" type="datetimeFigureOut">
              <a:rPr lang="it-IT" smtClean="0"/>
              <a:t>29/06/2023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C442C4B-54BC-4705-89D2-7753D881D95C}" type="slidenum">
              <a:rPr lang="it-IT" smtClean="0"/>
              <a:t>‹N›</a:t>
            </a:fld>
            <a:endParaRPr lang="it-IT"/>
          </a:p>
        </p:txBody>
      </p:sp>
    </p:spTree>
    <p:extLst>
      <p:ext uri="{BB962C8B-B14F-4D97-AF65-F5344CB8AC3E}">
        <p14:creationId xmlns:p14="http://schemas.microsoft.com/office/powerpoint/2010/main" val="571028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762427D-5AFF-42AC-993B-C3E7D31D5958}" type="datetimeFigureOut">
              <a:rPr lang="it-IT" smtClean="0"/>
              <a:t>29/06/2023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C442C4B-54BC-4705-89D2-7753D881D95C}" type="slidenum">
              <a:rPr lang="it-IT" smtClean="0"/>
              <a:t>‹N›</a:t>
            </a:fld>
            <a:endParaRPr lang="it-IT"/>
          </a:p>
        </p:txBody>
      </p:sp>
    </p:spTree>
    <p:extLst>
      <p:ext uri="{BB962C8B-B14F-4D97-AF65-F5344CB8AC3E}">
        <p14:creationId xmlns:p14="http://schemas.microsoft.com/office/powerpoint/2010/main" val="85863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762427D-5AFF-42AC-993B-C3E7D31D5958}" type="datetimeFigureOut">
              <a:rPr lang="it-IT" smtClean="0"/>
              <a:t>29/06/2023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442C4B-54BC-4705-89D2-7753D881D95C}" type="slidenum">
              <a:rPr lang="it-IT" smtClean="0"/>
              <a:t>‹N›</a:t>
            </a:fld>
            <a:endParaRPr lang="it-IT"/>
          </a:p>
        </p:txBody>
      </p:sp>
    </p:spTree>
    <p:extLst>
      <p:ext uri="{BB962C8B-B14F-4D97-AF65-F5344CB8AC3E}">
        <p14:creationId xmlns:p14="http://schemas.microsoft.com/office/powerpoint/2010/main" val="76685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762427D-5AFF-42AC-993B-C3E7D31D5958}" type="datetimeFigureOut">
              <a:rPr lang="it-IT" smtClean="0"/>
              <a:t>29/06/2023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C442C4B-54BC-4705-89D2-7753D881D95C}" type="slidenum">
              <a:rPr lang="it-IT" smtClean="0"/>
              <a:t>‹N›</a:t>
            </a:fld>
            <a:endParaRPr lang="it-IT"/>
          </a:p>
        </p:txBody>
      </p:sp>
    </p:spTree>
    <p:extLst>
      <p:ext uri="{BB962C8B-B14F-4D97-AF65-F5344CB8AC3E}">
        <p14:creationId xmlns:p14="http://schemas.microsoft.com/office/powerpoint/2010/main" val="239556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762427D-5AFF-42AC-993B-C3E7D31D5958}" type="datetimeFigureOut">
              <a:rPr lang="it-IT" smtClean="0"/>
              <a:t>29/06/2023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C442C4B-54BC-4705-89D2-7753D881D95C}" type="slidenum">
              <a:rPr lang="it-IT" smtClean="0"/>
              <a:t>‹N›</a:t>
            </a:fld>
            <a:endParaRPr lang="it-IT"/>
          </a:p>
        </p:txBody>
      </p:sp>
    </p:spTree>
    <p:extLst>
      <p:ext uri="{BB962C8B-B14F-4D97-AF65-F5344CB8AC3E}">
        <p14:creationId xmlns:p14="http://schemas.microsoft.com/office/powerpoint/2010/main" val="339698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2427D-5AFF-42AC-993B-C3E7D31D5958}" type="datetimeFigureOut">
              <a:rPr lang="it-IT" smtClean="0"/>
              <a:t>29/06/2023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42C4B-54BC-4705-89D2-7753D881D95C}" type="slidenum">
              <a:rPr lang="it-IT" smtClean="0"/>
              <a:t>‹N›</a:t>
            </a:fld>
            <a:endParaRPr lang="it-IT"/>
          </a:p>
        </p:txBody>
      </p:sp>
    </p:spTree>
    <p:extLst>
      <p:ext uri="{BB962C8B-B14F-4D97-AF65-F5344CB8AC3E}">
        <p14:creationId xmlns:p14="http://schemas.microsoft.com/office/powerpoint/2010/main" val="34020245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4.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4.jpeg"/><Relationship Id="rId5" Type="http://schemas.openxmlformats.org/officeDocument/2006/relationships/hyperlink" Target="https://www.google.it/url?sa=i&amp;rct=j&amp;q=&amp;esrc=s&amp;source=images&amp;cd=&amp;cad=rja&amp;uact=8&amp;ved=0ahUKEwjKzv2frtrXAhWDxRQKHVKdDUEQjRwIBw&amp;url=https://www.ipasvibo.it/2017/pillole-di-movimento-anche-il-s-orsola-aderisce-alliniziativa-dellausl-di-bologna.html&amp;psig=AOvVaw1GG4IxMHCvRZwtkfkG-hU5&amp;ust=1511721087827135" TargetMode="External"/><Relationship Id="rId10" Type="http://schemas.openxmlformats.org/officeDocument/2006/relationships/image" Target="../media/image34.emf"/><Relationship Id="rId4" Type="http://schemas.openxmlformats.org/officeDocument/2006/relationships/image" Target="../media/image30.jpeg"/><Relationship Id="rId9" Type="http://schemas.openxmlformats.org/officeDocument/2006/relationships/hyperlink" Target="mailto:centriantifumo@ausl.bologna.i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93C46F-6ED2-0862-FC32-E46B63002CF3}"/>
              </a:ext>
            </a:extLst>
          </p:cNvPr>
          <p:cNvSpPr>
            <a:spLocks noGrp="1"/>
          </p:cNvSpPr>
          <p:nvPr>
            <p:ph type="ctrTitle"/>
          </p:nvPr>
        </p:nvSpPr>
        <p:spPr>
          <a:xfrm>
            <a:off x="5594927" y="428898"/>
            <a:ext cx="6031345" cy="3746083"/>
          </a:xfrm>
        </p:spPr>
        <p:txBody>
          <a:bodyPr>
            <a:noAutofit/>
          </a:bodyPr>
          <a:lstStyle/>
          <a:p>
            <a:pPr algn="ctr"/>
            <a:r>
              <a:rPr lang="it-IT" sz="3200" dirty="0">
                <a:solidFill>
                  <a:schemeClr val="tx1"/>
                </a:solidFill>
              </a:rPr>
              <a:t>La Casa della Comunità per le politiche di integrazione e la continuità assistenziale: processi, modelli organizzativi e strumenti a confronto </a:t>
            </a:r>
            <a:br>
              <a:rPr lang="it-IT" sz="3200" dirty="0">
                <a:solidFill>
                  <a:schemeClr val="tx1"/>
                </a:solidFill>
              </a:rPr>
            </a:br>
            <a:br>
              <a:rPr lang="it-IT" sz="3200" dirty="0">
                <a:solidFill>
                  <a:schemeClr val="tx1"/>
                </a:solidFill>
              </a:rPr>
            </a:br>
            <a:r>
              <a:rPr lang="it-IT" sz="3200" dirty="0">
                <a:solidFill>
                  <a:schemeClr val="tx1"/>
                </a:solidFill>
              </a:rPr>
              <a:t>L’esperienza dell’Azienda USL di Bologna</a:t>
            </a:r>
          </a:p>
        </p:txBody>
      </p:sp>
      <p:sp>
        <p:nvSpPr>
          <p:cNvPr id="3" name="Sottotitolo 2">
            <a:extLst>
              <a:ext uri="{FF2B5EF4-FFF2-40B4-BE49-F238E27FC236}">
                <a16:creationId xmlns:a16="http://schemas.microsoft.com/office/drawing/2014/main" id="{7C571F32-FED2-DCC8-E868-A8DEEFE75402}"/>
              </a:ext>
            </a:extLst>
          </p:cNvPr>
          <p:cNvSpPr>
            <a:spLocks noGrp="1"/>
          </p:cNvSpPr>
          <p:nvPr>
            <p:ph type="subTitle" idx="1"/>
          </p:nvPr>
        </p:nvSpPr>
        <p:spPr>
          <a:xfrm>
            <a:off x="5594927" y="4561346"/>
            <a:ext cx="6031345" cy="1655762"/>
          </a:xfrm>
        </p:spPr>
        <p:txBody>
          <a:bodyPr/>
          <a:lstStyle/>
          <a:p>
            <a:pPr algn="ctr">
              <a:spcAft>
                <a:spcPts val="1200"/>
              </a:spcAft>
            </a:pPr>
            <a:r>
              <a:rPr lang="it-IT" dirty="0">
                <a:solidFill>
                  <a:schemeClr val="tx1"/>
                </a:solidFill>
              </a:rPr>
              <a:t>Paolo Bordon</a:t>
            </a:r>
          </a:p>
          <a:p>
            <a:pPr algn="ctr">
              <a:spcBef>
                <a:spcPts val="0"/>
              </a:spcBef>
            </a:pPr>
            <a:r>
              <a:rPr lang="it-IT" sz="2000" dirty="0">
                <a:solidFill>
                  <a:schemeClr val="tx1"/>
                </a:solidFill>
              </a:rPr>
              <a:t>Direttore Generale </a:t>
            </a:r>
          </a:p>
          <a:p>
            <a:pPr algn="ctr">
              <a:spcBef>
                <a:spcPts val="0"/>
              </a:spcBef>
            </a:pPr>
            <a:r>
              <a:rPr lang="it-IT" sz="2000" dirty="0">
                <a:solidFill>
                  <a:schemeClr val="tx1"/>
                </a:solidFill>
              </a:rPr>
              <a:t>Azienda USL Bologna</a:t>
            </a:r>
          </a:p>
        </p:txBody>
      </p:sp>
      <p:pic>
        <p:nvPicPr>
          <p:cNvPr id="5" name="Immagine 4">
            <a:extLst>
              <a:ext uri="{FF2B5EF4-FFF2-40B4-BE49-F238E27FC236}">
                <a16:creationId xmlns:a16="http://schemas.microsoft.com/office/drawing/2014/main" id="{D0BE8BAF-6D19-1DD2-3C1E-CD7E52C238DE}"/>
              </a:ext>
            </a:extLst>
          </p:cNvPr>
          <p:cNvPicPr>
            <a:picLocks noChangeAspect="1"/>
          </p:cNvPicPr>
          <p:nvPr/>
        </p:nvPicPr>
        <p:blipFill>
          <a:blip r:embed="rId4"/>
          <a:stretch>
            <a:fillRect/>
          </a:stretch>
        </p:blipFill>
        <p:spPr>
          <a:xfrm>
            <a:off x="247435" y="428898"/>
            <a:ext cx="5111856" cy="5693617"/>
          </a:xfrm>
          <a:prstGeom prst="rect">
            <a:avLst/>
          </a:prstGeom>
        </p:spPr>
      </p:pic>
    </p:spTree>
    <p:extLst>
      <p:ext uri="{BB962C8B-B14F-4D97-AF65-F5344CB8AC3E}">
        <p14:creationId xmlns:p14="http://schemas.microsoft.com/office/powerpoint/2010/main" val="406050526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ABF3906-D8B6-4251-94BF-7E925B3ABCA7}"/>
              </a:ext>
            </a:extLst>
          </p:cNvPr>
          <p:cNvPicPr>
            <a:picLocks noChangeAspect="1"/>
          </p:cNvPicPr>
          <p:nvPr/>
        </p:nvPicPr>
        <p:blipFill>
          <a:blip r:embed="rId2"/>
          <a:stretch>
            <a:fillRect/>
          </a:stretch>
        </p:blipFill>
        <p:spPr>
          <a:xfrm>
            <a:off x="111832" y="360040"/>
            <a:ext cx="4287375" cy="1647200"/>
          </a:xfrm>
          <a:prstGeom prst="rect">
            <a:avLst/>
          </a:prstGeom>
        </p:spPr>
      </p:pic>
      <p:pic>
        <p:nvPicPr>
          <p:cNvPr id="3" name="Immagine 2">
            <a:extLst>
              <a:ext uri="{FF2B5EF4-FFF2-40B4-BE49-F238E27FC236}">
                <a16:creationId xmlns:a16="http://schemas.microsoft.com/office/drawing/2014/main" id="{D2D3A1E5-EB29-49CA-AF1E-F7FFE744B311}"/>
              </a:ext>
            </a:extLst>
          </p:cNvPr>
          <p:cNvPicPr>
            <a:picLocks noChangeAspect="1"/>
          </p:cNvPicPr>
          <p:nvPr/>
        </p:nvPicPr>
        <p:blipFill>
          <a:blip r:embed="rId3"/>
          <a:stretch>
            <a:fillRect/>
          </a:stretch>
        </p:blipFill>
        <p:spPr>
          <a:xfrm>
            <a:off x="111832" y="2007240"/>
            <a:ext cx="2410200" cy="701800"/>
          </a:xfrm>
          <a:prstGeom prst="rect">
            <a:avLst/>
          </a:prstGeom>
        </p:spPr>
      </p:pic>
      <p:pic>
        <p:nvPicPr>
          <p:cNvPr id="4" name="Immagine 3">
            <a:extLst>
              <a:ext uri="{FF2B5EF4-FFF2-40B4-BE49-F238E27FC236}">
                <a16:creationId xmlns:a16="http://schemas.microsoft.com/office/drawing/2014/main" id="{7EDDD3B6-402E-41E8-A329-28B56F2B4DF7}"/>
              </a:ext>
            </a:extLst>
          </p:cNvPr>
          <p:cNvPicPr>
            <a:picLocks noChangeAspect="1"/>
          </p:cNvPicPr>
          <p:nvPr/>
        </p:nvPicPr>
        <p:blipFill>
          <a:blip r:embed="rId4"/>
          <a:stretch>
            <a:fillRect/>
          </a:stretch>
        </p:blipFill>
        <p:spPr>
          <a:xfrm>
            <a:off x="4487924" y="737199"/>
            <a:ext cx="7592244" cy="5145441"/>
          </a:xfrm>
          <a:prstGeom prst="rect">
            <a:avLst/>
          </a:prstGeom>
        </p:spPr>
      </p:pic>
    </p:spTree>
    <p:extLst>
      <p:ext uri="{BB962C8B-B14F-4D97-AF65-F5344CB8AC3E}">
        <p14:creationId xmlns:p14="http://schemas.microsoft.com/office/powerpoint/2010/main" val="350253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B821DDD1-AC96-F244-A332-8DE5B389C3AC}"/>
              </a:ext>
            </a:extLst>
          </p:cNvPr>
          <p:cNvGraphicFramePr>
            <a:graphicFrameLocks noGrp="1"/>
          </p:cNvGraphicFramePr>
          <p:nvPr/>
        </p:nvGraphicFramePr>
        <p:xfrm>
          <a:off x="434142" y="7954"/>
          <a:ext cx="6682933" cy="6510663"/>
        </p:xfrm>
        <a:graphic>
          <a:graphicData uri="http://schemas.openxmlformats.org/drawingml/2006/table">
            <a:tbl>
              <a:tblPr firstRow="1" firstCol="1" bandRow="1">
                <a:tableStyleId>{0660B408-B3CF-4A94-85FC-2B1E0A45F4A2}</a:tableStyleId>
              </a:tblPr>
              <a:tblGrid>
                <a:gridCol w="5465016">
                  <a:extLst>
                    <a:ext uri="{9D8B030D-6E8A-4147-A177-3AD203B41FA5}">
                      <a16:colId xmlns:a16="http://schemas.microsoft.com/office/drawing/2014/main" val="3120403222"/>
                    </a:ext>
                  </a:extLst>
                </a:gridCol>
                <a:gridCol w="1217917">
                  <a:extLst>
                    <a:ext uri="{9D8B030D-6E8A-4147-A177-3AD203B41FA5}">
                      <a16:colId xmlns:a16="http://schemas.microsoft.com/office/drawing/2014/main" val="3606703362"/>
                    </a:ext>
                  </a:extLst>
                </a:gridCol>
              </a:tblGrid>
              <a:tr h="292743">
                <a:tc>
                  <a:txBody>
                    <a:bodyPr/>
                    <a:lstStyle/>
                    <a:p>
                      <a:pPr algn="ctr">
                        <a:spcAft>
                          <a:spcPts val="0"/>
                        </a:spcAft>
                      </a:pPr>
                      <a:r>
                        <a:rPr lang="it-IT" sz="1600" dirty="0">
                          <a:effectLst/>
                          <a:latin typeface="Calibri" panose="020F0502020204030204" pitchFamily="34" charset="0"/>
                          <a:cs typeface="Calibri" panose="020F0502020204030204" pitchFamily="34" charset="0"/>
                        </a:rPr>
                        <a:t>Servizi presenti</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solidFill>
                      <a:schemeClr val="accent2"/>
                    </a:solidFill>
                  </a:tcPr>
                </a:tc>
                <a:tc>
                  <a:txBody>
                    <a:bodyPr/>
                    <a:lstStyle/>
                    <a:p>
                      <a:pPr algn="ctr">
                        <a:spcAft>
                          <a:spcPts val="0"/>
                        </a:spcAft>
                      </a:pPr>
                      <a:r>
                        <a:rPr lang="it-IT" sz="1600" dirty="0">
                          <a:effectLst/>
                          <a:latin typeface="Calibri" panose="020F0502020204030204" pitchFamily="34" charset="0"/>
                          <a:cs typeface="Calibri" panose="020F0502020204030204" pitchFamily="34" charset="0"/>
                        </a:rPr>
                        <a:t>% di CdS</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extLst>
                  <a:ext uri="{0D108BD9-81ED-4DB2-BD59-A6C34878D82A}">
                    <a16:rowId xmlns:a16="http://schemas.microsoft.com/office/drawing/2014/main" val="2265149402"/>
                  </a:ext>
                </a:extLst>
              </a:tr>
              <a:tr h="191474">
                <a:tc>
                  <a:txBody>
                    <a:bodyPr/>
                    <a:lstStyle/>
                    <a:p>
                      <a:pPr>
                        <a:spcAft>
                          <a:spcPts val="0"/>
                        </a:spcAft>
                      </a:pPr>
                      <a:r>
                        <a:rPr lang="it-IT" sz="1600" dirty="0">
                          <a:effectLst/>
                          <a:latin typeface="Calibri" panose="020F0502020204030204" pitchFamily="34" charset="0"/>
                          <a:cs typeface="Calibri" panose="020F0502020204030204" pitchFamily="34" charset="0"/>
                        </a:rPr>
                        <a:t>Centro Unico Prenotazioni (CUP)</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83%</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2647782901"/>
                  </a:ext>
                </a:extLst>
              </a:tr>
              <a:tr h="191474">
                <a:tc>
                  <a:txBody>
                    <a:bodyPr/>
                    <a:lstStyle/>
                    <a:p>
                      <a:pPr>
                        <a:spcAft>
                          <a:spcPts val="0"/>
                        </a:spcAft>
                      </a:pPr>
                      <a:r>
                        <a:rPr lang="it-IT" sz="1600" kern="1200" dirty="0">
                          <a:effectLst/>
                          <a:latin typeface="Calibri" panose="020F0502020204030204" pitchFamily="34" charset="0"/>
                          <a:cs typeface="Calibri" panose="020F0502020204030204" pitchFamily="34" charset="0"/>
                        </a:rPr>
                        <a:t>Punto di orientamento e informazioni</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71%</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684214678"/>
                  </a:ext>
                </a:extLst>
              </a:tr>
              <a:tr h="191474">
                <a:tc>
                  <a:txBody>
                    <a:bodyPr/>
                    <a:lstStyle/>
                    <a:p>
                      <a:pPr>
                        <a:spcAft>
                          <a:spcPts val="0"/>
                        </a:spcAft>
                      </a:pPr>
                      <a:r>
                        <a:rPr lang="it-IT" sz="1600" kern="1200" dirty="0">
                          <a:effectLst/>
                          <a:latin typeface="Calibri" panose="020F0502020204030204" pitchFamily="34" charset="0"/>
                          <a:cs typeface="Calibri" panose="020F0502020204030204" pitchFamily="34" charset="0"/>
                        </a:rPr>
                        <a:t>Almeno uno studio dei medici di medicina generale</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89%</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2480669942"/>
                  </a:ext>
                </a:extLst>
              </a:tr>
              <a:tr h="191474">
                <a:tc>
                  <a:txBody>
                    <a:bodyPr/>
                    <a:lstStyle/>
                    <a:p>
                      <a:pPr>
                        <a:spcAft>
                          <a:spcPts val="0"/>
                        </a:spcAft>
                      </a:pPr>
                      <a:r>
                        <a:rPr lang="it-IT" sz="1600" dirty="0">
                          <a:effectLst/>
                          <a:latin typeface="Calibri" panose="020F0502020204030204" pitchFamily="34" charset="0"/>
                          <a:cs typeface="Calibri" panose="020F0502020204030204" pitchFamily="34" charset="0"/>
                        </a:rPr>
                        <a:t>Attività vaccinale</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75%</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663198670"/>
                  </a:ext>
                </a:extLst>
              </a:tr>
              <a:tr h="382949">
                <a:tc>
                  <a:txBody>
                    <a:bodyPr/>
                    <a:lstStyle/>
                    <a:p>
                      <a:pPr>
                        <a:spcAft>
                          <a:spcPts val="0"/>
                        </a:spcAft>
                      </a:pPr>
                      <a:r>
                        <a:rPr lang="it-IT" sz="1600" kern="1200" dirty="0">
                          <a:effectLst/>
                          <a:latin typeface="Calibri" panose="020F0502020204030204" pitchFamily="34" charset="0"/>
                          <a:cs typeface="Calibri" panose="020F0502020204030204" pitchFamily="34" charset="0"/>
                        </a:rPr>
                        <a:t>Iniziative di educazione e promozione della salute </a:t>
                      </a:r>
                      <a:endParaRPr lang="it-IT" sz="1600" dirty="0">
                        <a:effectLst/>
                        <a:latin typeface="Calibri" panose="020F0502020204030204" pitchFamily="34" charset="0"/>
                        <a:cs typeface="Calibri" panose="020F0502020204030204" pitchFamily="34" charset="0"/>
                      </a:endParaRPr>
                    </a:p>
                    <a:p>
                      <a:pPr>
                        <a:spcAft>
                          <a:spcPts val="0"/>
                        </a:spcAft>
                      </a:pPr>
                      <a:r>
                        <a:rPr lang="it-IT" sz="1600" kern="1200" dirty="0">
                          <a:effectLst/>
                          <a:latin typeface="Calibri" panose="020F0502020204030204" pitchFamily="34" charset="0"/>
                          <a:cs typeface="Calibri" panose="020F0502020204030204" pitchFamily="34" charset="0"/>
                        </a:rPr>
                        <a:t>    </a:t>
                      </a:r>
                      <a:r>
                        <a:rPr lang="it-IT" sz="1400" kern="1200" dirty="0">
                          <a:effectLst/>
                          <a:latin typeface="Calibri" panose="020F0502020204030204" pitchFamily="34" charset="0"/>
                          <a:cs typeface="Calibri" panose="020F0502020204030204" pitchFamily="34" charset="0"/>
                        </a:rPr>
                        <a:t>(Es. gruppi di cammino, corsi anti-fumo, AFA)</a:t>
                      </a:r>
                      <a:endParaRPr lang="it-IT" sz="14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62%</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3823734483"/>
                  </a:ext>
                </a:extLst>
              </a:tr>
              <a:tr h="191474">
                <a:tc>
                  <a:txBody>
                    <a:bodyPr/>
                    <a:lstStyle/>
                    <a:p>
                      <a:pPr>
                        <a:spcAft>
                          <a:spcPts val="0"/>
                        </a:spcAft>
                      </a:pPr>
                      <a:r>
                        <a:rPr lang="it-IT" sz="1600" kern="1200" dirty="0">
                          <a:effectLst/>
                          <a:latin typeface="Calibri" panose="020F0502020204030204" pitchFamily="34" charset="0"/>
                          <a:cs typeface="Calibri" panose="020F0502020204030204" pitchFamily="34" charset="0"/>
                        </a:rPr>
                        <a:t>Consultorio familiare</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71%</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390810970"/>
                  </a:ext>
                </a:extLst>
              </a:tr>
              <a:tr h="191474">
                <a:tc>
                  <a:txBody>
                    <a:bodyPr/>
                    <a:lstStyle/>
                    <a:p>
                      <a:pPr>
                        <a:spcAft>
                          <a:spcPts val="0"/>
                        </a:spcAft>
                      </a:pPr>
                      <a:r>
                        <a:rPr lang="it-IT" sz="1600" kern="1200">
                          <a:effectLst/>
                          <a:latin typeface="Calibri" panose="020F0502020204030204" pitchFamily="34" charset="0"/>
                          <a:cs typeface="Calibri" panose="020F0502020204030204" pitchFamily="34" charset="0"/>
                        </a:rPr>
                        <a:t>Pediatria di comunità</a:t>
                      </a:r>
                      <a:endParaRPr lang="it-IT" sz="160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60%</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302410763"/>
                  </a:ext>
                </a:extLst>
              </a:tr>
              <a:tr h="191474">
                <a:tc>
                  <a:txBody>
                    <a:bodyPr/>
                    <a:lstStyle/>
                    <a:p>
                      <a:pPr>
                        <a:spcAft>
                          <a:spcPts val="0"/>
                        </a:spcAft>
                      </a:pPr>
                      <a:r>
                        <a:rPr lang="it-IT" sz="1600" kern="1200" dirty="0">
                          <a:effectLst/>
                          <a:latin typeface="Calibri" panose="020F0502020204030204" pitchFamily="34" charset="0"/>
                          <a:cs typeface="Calibri" panose="020F0502020204030204" pitchFamily="34" charset="0"/>
                        </a:rPr>
                        <a:t>Ambulatorio della neuropsichiatria dell’infanzia e adolescenza</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64%</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1736813772"/>
                  </a:ext>
                </a:extLst>
              </a:tr>
              <a:tr h="191474">
                <a:tc>
                  <a:txBody>
                    <a:bodyPr/>
                    <a:lstStyle/>
                    <a:p>
                      <a:pPr>
                        <a:spcAft>
                          <a:spcPts val="0"/>
                        </a:spcAft>
                      </a:pPr>
                      <a:r>
                        <a:rPr lang="it-IT" sz="1600" kern="1200" dirty="0">
                          <a:effectLst/>
                          <a:latin typeface="Calibri" panose="020F0502020204030204" pitchFamily="34" charset="0"/>
                          <a:cs typeface="Calibri" panose="020F0502020204030204" pitchFamily="34" charset="0"/>
                        </a:rPr>
                        <a:t>Punto prelievi</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91%</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2637751829"/>
                  </a:ext>
                </a:extLst>
              </a:tr>
              <a:tr h="191474">
                <a:tc>
                  <a:txBody>
                    <a:bodyPr/>
                    <a:lstStyle/>
                    <a:p>
                      <a:pPr>
                        <a:spcAft>
                          <a:spcPts val="0"/>
                        </a:spcAft>
                      </a:pPr>
                      <a:r>
                        <a:rPr lang="it-IT" sz="1600" kern="1200">
                          <a:effectLst/>
                          <a:latin typeface="Calibri" panose="020F0502020204030204" pitchFamily="34" charset="0"/>
                          <a:cs typeface="Calibri" panose="020F0502020204030204" pitchFamily="34" charset="0"/>
                        </a:rPr>
                        <a:t>Ambulatori per le prestazioni programmate o a libero accesso</a:t>
                      </a:r>
                      <a:endParaRPr lang="it-IT" sz="160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85%</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340539737"/>
                  </a:ext>
                </a:extLst>
              </a:tr>
              <a:tr h="191474">
                <a:tc>
                  <a:txBody>
                    <a:bodyPr/>
                    <a:lstStyle/>
                    <a:p>
                      <a:pPr>
                        <a:spcAft>
                          <a:spcPts val="0"/>
                        </a:spcAft>
                      </a:pPr>
                      <a:r>
                        <a:rPr lang="it-IT" sz="1600" kern="1200" dirty="0">
                          <a:effectLst/>
                          <a:latin typeface="Calibri" panose="020F0502020204030204" pitchFamily="34" charset="0"/>
                          <a:cs typeface="Calibri" panose="020F0502020204030204" pitchFamily="34" charset="0"/>
                        </a:rPr>
                        <a:t>Ambulatorio per la gestione integrata della cronicità</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74%</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1495429784"/>
                  </a:ext>
                </a:extLst>
              </a:tr>
              <a:tr h="191474">
                <a:tc>
                  <a:txBody>
                    <a:bodyPr/>
                    <a:lstStyle/>
                    <a:p>
                      <a:pPr>
                        <a:spcAft>
                          <a:spcPts val="0"/>
                        </a:spcAft>
                      </a:pPr>
                      <a:r>
                        <a:rPr lang="it-IT" sz="1600" kern="1200" dirty="0">
                          <a:effectLst/>
                          <a:latin typeface="Calibri" panose="020F0502020204030204" pitchFamily="34" charset="0"/>
                          <a:cs typeface="Calibri" panose="020F0502020204030204" pitchFamily="34" charset="0"/>
                        </a:rPr>
                        <a:t>Distribuzione diretta farmaci e distribuzione dispositivi monouso</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62%</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1780950385"/>
                  </a:ext>
                </a:extLst>
              </a:tr>
              <a:tr h="711190">
                <a:tc>
                  <a:txBody>
                    <a:bodyPr/>
                    <a:lstStyle/>
                    <a:p>
                      <a:pPr>
                        <a:spcAft>
                          <a:spcPts val="0"/>
                        </a:spcAft>
                      </a:pPr>
                      <a:r>
                        <a:rPr lang="it-IT" sz="1600" dirty="0">
                          <a:effectLst/>
                          <a:latin typeface="Calibri" panose="020F0502020204030204" pitchFamily="34" charset="0"/>
                          <a:cs typeface="Calibri" panose="020F0502020204030204" pitchFamily="34" charset="0"/>
                        </a:rPr>
                        <a:t>Ambulatori specialistici</a:t>
                      </a:r>
                    </a:p>
                    <a:p>
                      <a:pPr marL="342900" lvl="0" indent="-342900">
                        <a:spcAft>
                          <a:spcPts val="0"/>
                        </a:spcAft>
                        <a:buFont typeface="Symbol" pitchFamily="2" charset="2"/>
                        <a:buChar char=""/>
                      </a:pPr>
                      <a:r>
                        <a:rPr lang="it-IT" sz="1400" dirty="0">
                          <a:effectLst/>
                          <a:latin typeface="Calibri" panose="020F0502020204030204" pitchFamily="34" charset="0"/>
                          <a:cs typeface="Calibri" panose="020F0502020204030204" pitchFamily="34" charset="0"/>
                        </a:rPr>
                        <a:t>Cardiologia</a:t>
                      </a:r>
                    </a:p>
                    <a:p>
                      <a:pPr marL="342900" lvl="0" indent="-342900">
                        <a:spcAft>
                          <a:spcPts val="0"/>
                        </a:spcAft>
                        <a:buFont typeface="Symbol" pitchFamily="2" charset="2"/>
                        <a:buChar char=""/>
                      </a:pPr>
                      <a:r>
                        <a:rPr lang="it-IT" sz="1400" dirty="0">
                          <a:effectLst/>
                          <a:latin typeface="Calibri" panose="020F0502020204030204" pitchFamily="34" charset="0"/>
                          <a:cs typeface="Calibri" panose="020F0502020204030204" pitchFamily="34" charset="0"/>
                        </a:rPr>
                        <a:t>Oculistica</a:t>
                      </a:r>
                    </a:p>
                    <a:p>
                      <a:pPr marL="342900" lvl="0" indent="-342900">
                        <a:spcAft>
                          <a:spcPts val="0"/>
                        </a:spcAft>
                        <a:buFont typeface="Symbol" pitchFamily="2" charset="2"/>
                        <a:buChar char=""/>
                      </a:pPr>
                      <a:r>
                        <a:rPr lang="it-IT" sz="1400" dirty="0">
                          <a:effectLst/>
                          <a:latin typeface="Calibri" panose="020F0502020204030204" pitchFamily="34" charset="0"/>
                          <a:cs typeface="Calibri" panose="020F0502020204030204" pitchFamily="34" charset="0"/>
                        </a:rPr>
                        <a:t>ORL</a:t>
                      </a:r>
                      <a:endParaRPr lang="it-I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81%</a:t>
                      </a:r>
                    </a:p>
                    <a:p>
                      <a:pPr algn="ctr">
                        <a:spcAft>
                          <a:spcPts val="0"/>
                        </a:spcAft>
                      </a:pPr>
                      <a:r>
                        <a:rPr lang="it-IT" sz="1600" dirty="0">
                          <a:effectLst/>
                          <a:latin typeface="Calibri" panose="020F0502020204030204" pitchFamily="34" charset="0"/>
                          <a:cs typeface="Calibri" panose="020F0502020204030204" pitchFamily="34" charset="0"/>
                        </a:rPr>
                        <a:t>   </a:t>
                      </a:r>
                      <a:r>
                        <a:rPr lang="it-IT" sz="1400" dirty="0">
                          <a:effectLst/>
                          <a:latin typeface="Calibri" panose="020F0502020204030204" pitchFamily="34" charset="0"/>
                          <a:cs typeface="Calibri" panose="020F0502020204030204" pitchFamily="34" charset="0"/>
                        </a:rPr>
                        <a:t>70%</a:t>
                      </a:r>
                    </a:p>
                    <a:p>
                      <a:pPr algn="ctr">
                        <a:spcAft>
                          <a:spcPts val="0"/>
                        </a:spcAft>
                      </a:pPr>
                      <a:r>
                        <a:rPr lang="it-IT" sz="1400" dirty="0">
                          <a:effectLst/>
                          <a:latin typeface="Calibri" panose="020F0502020204030204" pitchFamily="34" charset="0"/>
                          <a:cs typeface="Calibri" panose="020F0502020204030204" pitchFamily="34" charset="0"/>
                        </a:rPr>
                        <a:t>    57%</a:t>
                      </a:r>
                    </a:p>
                    <a:p>
                      <a:pPr algn="ctr">
                        <a:spcAft>
                          <a:spcPts val="0"/>
                        </a:spcAft>
                      </a:pPr>
                      <a:r>
                        <a:rPr lang="it-IT" sz="1400" dirty="0">
                          <a:effectLst/>
                          <a:latin typeface="Calibri" panose="020F0502020204030204" pitchFamily="34" charset="0"/>
                          <a:cs typeface="Calibri" panose="020F0502020204030204" pitchFamily="34" charset="0"/>
                        </a:rPr>
                        <a:t>    43%</a:t>
                      </a:r>
                      <a:endParaRPr lang="it-IT" sz="14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3050844676"/>
                  </a:ext>
                </a:extLst>
              </a:tr>
              <a:tr h="191474">
                <a:tc>
                  <a:txBody>
                    <a:bodyPr/>
                    <a:lstStyle/>
                    <a:p>
                      <a:pPr>
                        <a:spcAft>
                          <a:spcPts val="0"/>
                        </a:spcAft>
                      </a:pPr>
                      <a:r>
                        <a:rPr lang="it-IT" sz="1600" kern="1200">
                          <a:effectLst/>
                          <a:latin typeface="Calibri" panose="020F0502020204030204" pitchFamily="34" charset="0"/>
                          <a:cs typeface="Calibri" panose="020F0502020204030204" pitchFamily="34" charset="0"/>
                        </a:rPr>
                        <a:t>Percorso per la gestione integrata del diabete</a:t>
                      </a:r>
                      <a:endParaRPr lang="it-IT" sz="160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90%</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654064580"/>
                  </a:ext>
                </a:extLst>
              </a:tr>
              <a:tr h="191474">
                <a:tc>
                  <a:txBody>
                    <a:bodyPr/>
                    <a:lstStyle/>
                    <a:p>
                      <a:pPr>
                        <a:spcAft>
                          <a:spcPts val="0"/>
                        </a:spcAft>
                      </a:pPr>
                      <a:r>
                        <a:rPr lang="it-IT" sz="1600" kern="1200">
                          <a:effectLst/>
                          <a:latin typeface="Calibri" panose="020F0502020204030204" pitchFamily="34" charset="0"/>
                          <a:cs typeface="Calibri" panose="020F0502020204030204" pitchFamily="34" charset="0"/>
                        </a:rPr>
                        <a:t>Gestione della TAO e programma “G.Leggieri”</a:t>
                      </a:r>
                      <a:endParaRPr lang="it-IT" sz="160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60%</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4139535260"/>
                  </a:ext>
                </a:extLst>
              </a:tr>
              <a:tr h="382949">
                <a:tc>
                  <a:txBody>
                    <a:bodyPr/>
                    <a:lstStyle/>
                    <a:p>
                      <a:pPr>
                        <a:spcAft>
                          <a:spcPts val="0"/>
                        </a:spcAft>
                      </a:pPr>
                      <a:r>
                        <a:rPr lang="it-IT" sz="1600" kern="1200">
                          <a:effectLst/>
                          <a:latin typeface="Calibri" panose="020F0502020204030204" pitchFamily="34" charset="0"/>
                          <a:cs typeface="Calibri" panose="020F0502020204030204" pitchFamily="34" charset="0"/>
                        </a:rPr>
                        <a:t>Ambulatorio per le cure palliative</a:t>
                      </a:r>
                      <a:endParaRPr lang="it-IT" sz="160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Almeno 1 </a:t>
                      </a:r>
                    </a:p>
                    <a:p>
                      <a:pPr algn="ctr">
                        <a:spcAft>
                          <a:spcPts val="0"/>
                        </a:spcAft>
                      </a:pPr>
                      <a:r>
                        <a:rPr lang="it-IT" sz="1600" dirty="0">
                          <a:effectLst/>
                          <a:latin typeface="Calibri" panose="020F0502020204030204" pitchFamily="34" charset="0"/>
                          <a:cs typeface="Calibri" panose="020F0502020204030204" pitchFamily="34" charset="0"/>
                        </a:rPr>
                        <a:t>per Azienda</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537190404"/>
                  </a:ext>
                </a:extLst>
              </a:tr>
              <a:tr h="191474">
                <a:tc>
                  <a:txBody>
                    <a:bodyPr/>
                    <a:lstStyle/>
                    <a:p>
                      <a:pPr>
                        <a:spcAft>
                          <a:spcPts val="0"/>
                        </a:spcAft>
                      </a:pPr>
                      <a:r>
                        <a:rPr lang="it-IT" sz="1600" kern="1200" dirty="0">
                          <a:effectLst/>
                          <a:latin typeface="Calibri" panose="020F0502020204030204" pitchFamily="34" charset="0"/>
                          <a:cs typeface="Calibri" panose="020F0502020204030204" pitchFamily="34" charset="0"/>
                        </a:rPr>
                        <a:t>Centro di Salute Mentale</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52%</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3278921628"/>
                  </a:ext>
                </a:extLst>
              </a:tr>
              <a:tr h="355595">
                <a:tc>
                  <a:txBody>
                    <a:bodyPr/>
                    <a:lstStyle/>
                    <a:p>
                      <a:pPr>
                        <a:spcAft>
                          <a:spcPts val="0"/>
                        </a:spcAft>
                      </a:pPr>
                      <a:r>
                        <a:rPr lang="it-IT" sz="1600" dirty="0">
                          <a:effectLst/>
                          <a:latin typeface="Calibri" panose="020F0502020204030204" pitchFamily="34" charset="0"/>
                          <a:cs typeface="Calibri" panose="020F0502020204030204" pitchFamily="34" charset="0"/>
                        </a:rPr>
                        <a:t>Terzo settore </a:t>
                      </a:r>
                    </a:p>
                    <a:p>
                      <a:pPr>
                        <a:spcAft>
                          <a:spcPts val="0"/>
                        </a:spcAft>
                      </a:pPr>
                      <a:r>
                        <a:rPr lang="it-IT" sz="1400" dirty="0">
                          <a:effectLst/>
                          <a:latin typeface="Calibri" panose="020F0502020204030204" pitchFamily="34" charset="0"/>
                          <a:cs typeface="Calibri" panose="020F0502020204030204" pitchFamily="34" charset="0"/>
                        </a:rPr>
                        <a:t>(prevalentemente AUSER, AVIS e AVOPRORIT più organizzazioni a vocazione locale)</a:t>
                      </a:r>
                      <a:endParaRPr lang="it-IT" sz="14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tc>
                <a:tc>
                  <a:txBody>
                    <a:bodyPr/>
                    <a:lstStyle/>
                    <a:p>
                      <a:pPr algn="ctr">
                        <a:spcAft>
                          <a:spcPts val="0"/>
                        </a:spcAft>
                      </a:pPr>
                      <a:r>
                        <a:rPr lang="it-IT" sz="1600" dirty="0">
                          <a:effectLst/>
                          <a:latin typeface="Calibri" panose="020F0502020204030204" pitchFamily="34" charset="0"/>
                          <a:cs typeface="Calibri" panose="020F0502020204030204" pitchFamily="34" charset="0"/>
                        </a:rPr>
                        <a:t>65%</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6996" marR="66996" marT="0" marB="0" anchor="ctr"/>
                </a:tc>
                <a:extLst>
                  <a:ext uri="{0D108BD9-81ED-4DB2-BD59-A6C34878D82A}">
                    <a16:rowId xmlns:a16="http://schemas.microsoft.com/office/drawing/2014/main" val="2479667697"/>
                  </a:ext>
                </a:extLst>
              </a:tr>
            </a:tbl>
          </a:graphicData>
        </a:graphic>
      </p:graphicFrame>
      <p:pic>
        <p:nvPicPr>
          <p:cNvPr id="5" name="Immagine 3">
            <a:extLst>
              <a:ext uri="{FF2B5EF4-FFF2-40B4-BE49-F238E27FC236}">
                <a16:creationId xmlns:a16="http://schemas.microsoft.com/office/drawing/2014/main" id="{92BB41E8-6058-4E4D-A0B8-B6AA9064DBDE}"/>
              </a:ext>
            </a:extLst>
          </p:cNvPr>
          <p:cNvPicPr/>
          <p:nvPr/>
        </p:nvPicPr>
        <p:blipFill>
          <a:blip r:embed="rId2"/>
          <a:stretch/>
        </p:blipFill>
        <p:spPr>
          <a:xfrm>
            <a:off x="10277914" y="4687777"/>
            <a:ext cx="1818289" cy="2108820"/>
          </a:xfrm>
          <a:prstGeom prst="rect">
            <a:avLst/>
          </a:prstGeom>
          <a:ln>
            <a:solidFill>
              <a:schemeClr val="tx1"/>
            </a:solidFill>
          </a:ln>
        </p:spPr>
      </p:pic>
      <p:graphicFrame>
        <p:nvGraphicFramePr>
          <p:cNvPr id="8" name="object 3">
            <a:extLst>
              <a:ext uri="{FF2B5EF4-FFF2-40B4-BE49-F238E27FC236}">
                <a16:creationId xmlns:a16="http://schemas.microsoft.com/office/drawing/2014/main" id="{ED19FD9B-878B-814F-A582-AF53213500C9}"/>
              </a:ext>
            </a:extLst>
          </p:cNvPr>
          <p:cNvGraphicFramePr>
            <a:graphicFrameLocks noGrp="1"/>
          </p:cNvGraphicFramePr>
          <p:nvPr/>
        </p:nvGraphicFramePr>
        <p:xfrm>
          <a:off x="7359831" y="273767"/>
          <a:ext cx="2675326" cy="5172749"/>
        </p:xfrm>
        <a:graphic>
          <a:graphicData uri="http://schemas.openxmlformats.org/drawingml/2006/table">
            <a:tbl>
              <a:tblPr firstRow="1" bandRow="1">
                <a:tableStyleId>{2D5ABB26-0587-4C30-8999-92F81FD0307C}</a:tableStyleId>
              </a:tblPr>
              <a:tblGrid>
                <a:gridCol w="2643653">
                  <a:extLst>
                    <a:ext uri="{9D8B030D-6E8A-4147-A177-3AD203B41FA5}">
                      <a16:colId xmlns:a16="http://schemas.microsoft.com/office/drawing/2014/main" val="20000"/>
                    </a:ext>
                  </a:extLst>
                </a:gridCol>
                <a:gridCol w="31673">
                  <a:extLst>
                    <a:ext uri="{9D8B030D-6E8A-4147-A177-3AD203B41FA5}">
                      <a16:colId xmlns:a16="http://schemas.microsoft.com/office/drawing/2014/main" val="20001"/>
                    </a:ext>
                  </a:extLst>
                </a:gridCol>
              </a:tblGrid>
              <a:tr h="489788">
                <a:tc>
                  <a:txBody>
                    <a:bodyPr/>
                    <a:lstStyle/>
                    <a:p>
                      <a:pPr marL="0" algn="ctr" defTabSz="914400" rtl="0" eaLnBrk="1" latinLnBrk="0" hangingPunct="1">
                        <a:lnSpc>
                          <a:spcPct val="100000"/>
                        </a:lnSpc>
                        <a:spcBef>
                          <a:spcPts val="229"/>
                        </a:spcBef>
                        <a:spcAft>
                          <a:spcPts val="0"/>
                        </a:spcAft>
                      </a:pPr>
                      <a:r>
                        <a:rPr lang="it-IT" sz="1800" b="1" kern="1200" dirty="0">
                          <a:solidFill>
                            <a:schemeClr val="lt1"/>
                          </a:solidFill>
                          <a:effectLst/>
                          <a:latin typeface="Calibri" panose="020F0502020204030204" pitchFamily="34" charset="0"/>
                          <a:ea typeface="+mn-ea"/>
                          <a:cs typeface="Calibri" panose="020F0502020204030204" pitchFamily="34" charset="0"/>
                        </a:rPr>
                        <a:t>Risorse umane che operano nella </a:t>
                      </a:r>
                      <a:r>
                        <a:rPr lang="it-IT" sz="1800" b="1" kern="1200" dirty="0" err="1">
                          <a:solidFill>
                            <a:schemeClr val="lt1"/>
                          </a:solidFill>
                          <a:effectLst/>
                          <a:latin typeface="Calibri" panose="020F0502020204030204" pitchFamily="34" charset="0"/>
                          <a:ea typeface="+mn-ea"/>
                          <a:cs typeface="Calibri" panose="020F0502020204030204" pitchFamily="34" charset="0"/>
                        </a:rPr>
                        <a:t>CdS</a:t>
                      </a:r>
                      <a:endParaRPr sz="1800" b="1" kern="1200" dirty="0">
                        <a:solidFill>
                          <a:schemeClr val="lt1"/>
                        </a:solidFill>
                        <a:effectLst/>
                        <a:latin typeface="Calibri" panose="020F0502020204030204" pitchFamily="34" charset="0"/>
                        <a:ea typeface="+mn-ea"/>
                        <a:cs typeface="Calibri" panose="020F0502020204030204" pitchFamily="34" charset="0"/>
                      </a:endParaRPr>
                    </a:p>
                  </a:txBody>
                  <a:tcPr marL="0" marR="0" marT="26509" marB="0">
                    <a:lnL w="12700">
                      <a:solidFill>
                        <a:srgbClr val="FFFFFF"/>
                      </a:solidFill>
                      <a:prstDash val="solid"/>
                    </a:lnL>
                    <a:lnR w="12700">
                      <a:solidFill>
                        <a:srgbClr val="FFFFFF"/>
                      </a:solidFill>
                      <a:prstDash val="solid"/>
                    </a:lnR>
                    <a:lnT w="19050">
                      <a:solidFill>
                        <a:srgbClr val="FFFFFF"/>
                      </a:solidFill>
                      <a:prstDash val="solid"/>
                    </a:lnT>
                    <a:solidFill>
                      <a:schemeClr val="accent2"/>
                    </a:solidFill>
                  </a:tcPr>
                </a:tc>
                <a:tc>
                  <a:txBody>
                    <a:bodyPr/>
                    <a:lstStyle/>
                    <a:p>
                      <a:pPr marL="97790">
                        <a:lnSpc>
                          <a:spcPct val="100000"/>
                        </a:lnSpc>
                        <a:spcBef>
                          <a:spcPts val="229"/>
                        </a:spcBef>
                      </a:pPr>
                      <a:endParaRPr sz="2000" dirty="0">
                        <a:latin typeface="Calibri" panose="020F0502020204030204" pitchFamily="34" charset="0"/>
                        <a:cs typeface="Calibri" panose="020F0502020204030204" pitchFamily="34" charset="0"/>
                      </a:endParaRPr>
                    </a:p>
                  </a:txBody>
                  <a:tcPr marL="0" marR="0" marT="26509" marB="0">
                    <a:lnL w="12700">
                      <a:solidFill>
                        <a:srgbClr val="FFFFFF"/>
                      </a:solidFill>
                      <a:prstDash val="solid"/>
                    </a:lnL>
                    <a:lnR w="12700">
                      <a:solidFill>
                        <a:srgbClr val="FFFFFF"/>
                      </a:solidFill>
                      <a:prstDash val="solid"/>
                    </a:lnR>
                    <a:lnT w="19050">
                      <a:solidFill>
                        <a:srgbClr val="FFFFFF"/>
                      </a:solidFill>
                      <a:prstDash val="solid"/>
                    </a:lnT>
                    <a:solidFill>
                      <a:srgbClr val="A5A5A5"/>
                    </a:solidFill>
                  </a:tcPr>
                </a:tc>
                <a:extLst>
                  <a:ext uri="{0D108BD9-81ED-4DB2-BD59-A6C34878D82A}">
                    <a16:rowId xmlns:a16="http://schemas.microsoft.com/office/drawing/2014/main" val="10000"/>
                  </a:ext>
                </a:extLst>
              </a:tr>
              <a:tr h="331976">
                <a:tc>
                  <a:txBody>
                    <a:bodyPr/>
                    <a:lstStyle/>
                    <a:p>
                      <a:pPr marL="0" algn="l" defTabSz="457200" rtl="0" eaLnBrk="1" latinLnBrk="0" hangingPunct="1">
                        <a:lnSpc>
                          <a:spcPct val="100000"/>
                        </a:lnSpc>
                        <a:spcBef>
                          <a:spcPts val="240"/>
                        </a:spcBef>
                        <a:spcAft>
                          <a:spcPts val="0"/>
                        </a:spcAft>
                      </a:pPr>
                      <a:r>
                        <a:rPr sz="1600" b="1" kern="1200" dirty="0">
                          <a:solidFill>
                            <a:schemeClr val="dk1"/>
                          </a:solidFill>
                          <a:effectLst/>
                          <a:latin typeface="Calibri" panose="020F0502020204030204" pitchFamily="34" charset="0"/>
                          <a:ea typeface="+mn-ea"/>
                          <a:cs typeface="Calibri" panose="020F0502020204030204" pitchFamily="34" charset="0"/>
                        </a:rPr>
                        <a:t>Medici</a:t>
                      </a:r>
                    </a:p>
                  </a:txBody>
                  <a:tcPr marL="0" marR="0" marT="9221" marB="0">
                    <a:lnL w="12700">
                      <a:solidFill>
                        <a:srgbClr val="FFFFFF"/>
                      </a:solidFill>
                      <a:prstDash val="solid"/>
                    </a:lnL>
                    <a:lnR w="12700">
                      <a:solidFill>
                        <a:srgbClr val="FFFFFF"/>
                      </a:solidFill>
                      <a:prstDash val="solid"/>
                    </a:lnR>
                    <a:lnB w="12700">
                      <a:solidFill>
                        <a:srgbClr val="FFFFFF"/>
                      </a:solidFill>
                      <a:prstDash val="solid"/>
                    </a:lnB>
                    <a:solidFill>
                      <a:srgbClr val="D0D8E8"/>
                    </a:solidFill>
                  </a:tcPr>
                </a:tc>
                <a:tc>
                  <a:txBody>
                    <a:bodyPr/>
                    <a:lstStyle/>
                    <a:p>
                      <a:pPr marL="97155">
                        <a:lnSpc>
                          <a:spcPct val="100000"/>
                        </a:lnSpc>
                        <a:spcBef>
                          <a:spcPts val="80"/>
                        </a:spcBef>
                      </a:pPr>
                      <a:endParaRPr sz="2000" dirty="0">
                        <a:latin typeface="Calibri" panose="020F0502020204030204" pitchFamily="34" charset="0"/>
                        <a:cs typeface="Calibri" panose="020F0502020204030204" pitchFamily="34" charset="0"/>
                      </a:endParaRPr>
                    </a:p>
                  </a:txBody>
                  <a:tcPr marL="0" marR="0" marT="9221" marB="0">
                    <a:lnL w="12700">
                      <a:solidFill>
                        <a:srgbClr val="FFFFFF"/>
                      </a:solidFill>
                      <a:prstDash val="solid"/>
                    </a:lnL>
                    <a:lnR w="12700">
                      <a:solidFill>
                        <a:srgbClr val="FFFFFF"/>
                      </a:solidFill>
                      <a:prstDash val="solid"/>
                    </a:lnR>
                    <a:lnB w="12700">
                      <a:solidFill>
                        <a:srgbClr val="FFFFFF"/>
                      </a:solidFill>
                      <a:prstDash val="solid"/>
                    </a:lnB>
                    <a:solidFill>
                      <a:srgbClr val="D0D8E8"/>
                    </a:solidFill>
                  </a:tcPr>
                </a:tc>
                <a:extLst>
                  <a:ext uri="{0D108BD9-81ED-4DB2-BD59-A6C34878D82A}">
                    <a16:rowId xmlns:a16="http://schemas.microsoft.com/office/drawing/2014/main" val="10001"/>
                  </a:ext>
                </a:extLst>
              </a:tr>
              <a:tr h="351472">
                <a:tc>
                  <a:txBody>
                    <a:bodyPr/>
                    <a:lstStyle/>
                    <a:p>
                      <a:pPr marL="0" algn="l" defTabSz="457200" rtl="0" eaLnBrk="1" latinLnBrk="0" hangingPunct="1">
                        <a:lnSpc>
                          <a:spcPct val="100000"/>
                        </a:lnSpc>
                        <a:spcBef>
                          <a:spcPts val="240"/>
                        </a:spcBef>
                        <a:spcAft>
                          <a:spcPts val="0"/>
                        </a:spcAft>
                      </a:pPr>
                      <a:r>
                        <a:rPr sz="1600" b="1" kern="1200" dirty="0">
                          <a:solidFill>
                            <a:schemeClr val="dk1"/>
                          </a:solidFill>
                          <a:effectLst/>
                          <a:latin typeface="Calibri" panose="020F0502020204030204" pitchFamily="34" charset="0"/>
                          <a:ea typeface="+mn-ea"/>
                          <a:cs typeface="Calibri" panose="020F0502020204030204" pitchFamily="34" charset="0"/>
                        </a:rPr>
                        <a:t>Psicologi</a:t>
                      </a: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200660">
                        <a:lnSpc>
                          <a:spcPct val="100000"/>
                        </a:lnSpc>
                        <a:spcBef>
                          <a:spcPts val="240"/>
                        </a:spcBef>
                      </a:pPr>
                      <a:endParaRPr sz="2000" dirty="0">
                        <a:latin typeface="Calibri" panose="020F0502020204030204" pitchFamily="34" charset="0"/>
                        <a:cs typeface="Calibri" panose="020F0502020204030204" pitchFamily="34" charset="0"/>
                      </a:endParaRP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2"/>
                  </a:ext>
                </a:extLst>
              </a:tr>
              <a:tr h="351472">
                <a:tc>
                  <a:txBody>
                    <a:bodyPr/>
                    <a:lstStyle/>
                    <a:p>
                      <a:pPr marL="0" algn="l" defTabSz="457200" rtl="0" eaLnBrk="1" latinLnBrk="0" hangingPunct="1">
                        <a:lnSpc>
                          <a:spcPct val="100000"/>
                        </a:lnSpc>
                        <a:spcBef>
                          <a:spcPts val="240"/>
                        </a:spcBef>
                        <a:spcAft>
                          <a:spcPts val="0"/>
                        </a:spcAft>
                      </a:pPr>
                      <a:r>
                        <a:rPr sz="1600" b="1" kern="1200" dirty="0">
                          <a:solidFill>
                            <a:schemeClr val="dk1"/>
                          </a:solidFill>
                          <a:effectLst/>
                          <a:latin typeface="Calibri" panose="020F0502020204030204" pitchFamily="34" charset="0"/>
                          <a:ea typeface="+mn-ea"/>
                          <a:cs typeface="Calibri" panose="020F0502020204030204" pitchFamily="34" charset="0"/>
                        </a:rPr>
                        <a:t>Infermieri</a:t>
                      </a: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97155">
                        <a:lnSpc>
                          <a:spcPct val="100000"/>
                        </a:lnSpc>
                        <a:spcBef>
                          <a:spcPts val="240"/>
                        </a:spcBef>
                      </a:pPr>
                      <a:endParaRPr sz="2000" dirty="0">
                        <a:latin typeface="Calibri" panose="020F0502020204030204" pitchFamily="34" charset="0"/>
                        <a:cs typeface="Calibri" panose="020F0502020204030204" pitchFamily="34" charset="0"/>
                      </a:endParaRP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3"/>
                  </a:ext>
                </a:extLst>
              </a:tr>
              <a:tr h="351472">
                <a:tc>
                  <a:txBody>
                    <a:bodyPr/>
                    <a:lstStyle/>
                    <a:p>
                      <a:pPr marL="0" algn="l" defTabSz="457200" rtl="0" eaLnBrk="1" latinLnBrk="0" hangingPunct="1">
                        <a:lnSpc>
                          <a:spcPct val="100000"/>
                        </a:lnSpc>
                        <a:spcBef>
                          <a:spcPts val="240"/>
                        </a:spcBef>
                        <a:spcAft>
                          <a:spcPts val="0"/>
                        </a:spcAft>
                      </a:pPr>
                      <a:r>
                        <a:rPr sz="1600" b="1" kern="1200" dirty="0" err="1">
                          <a:solidFill>
                            <a:schemeClr val="dk1"/>
                          </a:solidFill>
                          <a:effectLst/>
                          <a:latin typeface="Calibri" panose="020F0502020204030204" pitchFamily="34" charset="0"/>
                          <a:ea typeface="+mn-ea"/>
                          <a:cs typeface="Calibri" panose="020F0502020204030204" pitchFamily="34" charset="0"/>
                        </a:rPr>
                        <a:t>Assistenti</a:t>
                      </a:r>
                      <a:r>
                        <a:rPr sz="1600" b="1" kern="1200" dirty="0">
                          <a:solidFill>
                            <a:schemeClr val="dk1"/>
                          </a:solidFill>
                          <a:effectLst/>
                          <a:latin typeface="Calibri" panose="020F0502020204030204" pitchFamily="34" charset="0"/>
                          <a:ea typeface="+mn-ea"/>
                          <a:cs typeface="Calibri" panose="020F0502020204030204" pitchFamily="34" charset="0"/>
                        </a:rPr>
                        <a:t> </a:t>
                      </a:r>
                      <a:r>
                        <a:rPr sz="1600" b="1" kern="1200" dirty="0" err="1">
                          <a:solidFill>
                            <a:schemeClr val="dk1"/>
                          </a:solidFill>
                          <a:effectLst/>
                          <a:latin typeface="Calibri" panose="020F0502020204030204" pitchFamily="34" charset="0"/>
                          <a:ea typeface="+mn-ea"/>
                          <a:cs typeface="Calibri" panose="020F0502020204030204" pitchFamily="34" charset="0"/>
                        </a:rPr>
                        <a:t>sanitari</a:t>
                      </a:r>
                      <a:endParaRPr sz="1600" b="1" kern="1200" dirty="0">
                        <a:solidFill>
                          <a:schemeClr val="dk1"/>
                        </a:solidFill>
                        <a:effectLst/>
                        <a:latin typeface="Calibri" panose="020F0502020204030204" pitchFamily="34" charset="0"/>
                        <a:ea typeface="+mn-ea"/>
                        <a:cs typeface="Calibri" panose="020F0502020204030204" pitchFamily="34" charset="0"/>
                      </a:endParaRP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200660">
                        <a:lnSpc>
                          <a:spcPct val="100000"/>
                        </a:lnSpc>
                        <a:spcBef>
                          <a:spcPts val="240"/>
                        </a:spcBef>
                      </a:pPr>
                      <a:endParaRPr sz="2000" dirty="0">
                        <a:latin typeface="Calibri" panose="020F0502020204030204" pitchFamily="34" charset="0"/>
                        <a:cs typeface="Calibri" panose="020F0502020204030204" pitchFamily="34" charset="0"/>
                      </a:endParaRP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4"/>
                  </a:ext>
                </a:extLst>
              </a:tr>
              <a:tr h="351472">
                <a:tc>
                  <a:txBody>
                    <a:bodyPr/>
                    <a:lstStyle/>
                    <a:p>
                      <a:pPr marL="0" algn="l" defTabSz="457200" rtl="0" eaLnBrk="1" latinLnBrk="0" hangingPunct="1">
                        <a:lnSpc>
                          <a:spcPct val="100000"/>
                        </a:lnSpc>
                        <a:spcBef>
                          <a:spcPts val="240"/>
                        </a:spcBef>
                        <a:spcAft>
                          <a:spcPts val="0"/>
                        </a:spcAft>
                      </a:pPr>
                      <a:r>
                        <a:rPr sz="1600" b="1" kern="1200" dirty="0">
                          <a:solidFill>
                            <a:schemeClr val="dk1"/>
                          </a:solidFill>
                          <a:effectLst/>
                          <a:latin typeface="Calibri" panose="020F0502020204030204" pitchFamily="34" charset="0"/>
                          <a:ea typeface="+mn-ea"/>
                          <a:cs typeface="Calibri" panose="020F0502020204030204" pitchFamily="34" charset="0"/>
                        </a:rPr>
                        <a:t>OSS</a:t>
                      </a: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200660">
                        <a:lnSpc>
                          <a:spcPct val="100000"/>
                        </a:lnSpc>
                        <a:spcBef>
                          <a:spcPts val="240"/>
                        </a:spcBef>
                      </a:pPr>
                      <a:endParaRPr sz="2000" dirty="0">
                        <a:latin typeface="Calibri" panose="020F0502020204030204" pitchFamily="34" charset="0"/>
                        <a:cs typeface="Calibri" panose="020F0502020204030204" pitchFamily="34" charset="0"/>
                      </a:endParaRP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5"/>
                  </a:ext>
                </a:extLst>
              </a:tr>
              <a:tr h="351472">
                <a:tc>
                  <a:txBody>
                    <a:bodyPr/>
                    <a:lstStyle/>
                    <a:p>
                      <a:pPr marL="0" algn="l" defTabSz="457200" rtl="0" eaLnBrk="1" latinLnBrk="0" hangingPunct="1">
                        <a:lnSpc>
                          <a:spcPct val="100000"/>
                        </a:lnSpc>
                        <a:spcBef>
                          <a:spcPts val="240"/>
                        </a:spcBef>
                        <a:spcAft>
                          <a:spcPts val="0"/>
                        </a:spcAft>
                      </a:pPr>
                      <a:r>
                        <a:rPr sz="1600" b="1" kern="1200" dirty="0">
                          <a:solidFill>
                            <a:schemeClr val="dk1"/>
                          </a:solidFill>
                          <a:effectLst/>
                          <a:latin typeface="Calibri" panose="020F0502020204030204" pitchFamily="34" charset="0"/>
                          <a:ea typeface="+mn-ea"/>
                          <a:cs typeface="Calibri" panose="020F0502020204030204" pitchFamily="34" charset="0"/>
                        </a:rPr>
                        <a:t>Ostetriche</a:t>
                      </a: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200660">
                        <a:lnSpc>
                          <a:spcPct val="100000"/>
                        </a:lnSpc>
                        <a:spcBef>
                          <a:spcPts val="240"/>
                        </a:spcBef>
                      </a:pPr>
                      <a:endParaRPr sz="2000" dirty="0">
                        <a:latin typeface="Calibri" panose="020F0502020204030204" pitchFamily="34" charset="0"/>
                        <a:cs typeface="Calibri" panose="020F0502020204030204" pitchFamily="34" charset="0"/>
                      </a:endParaRP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6"/>
                  </a:ext>
                </a:extLst>
              </a:tr>
              <a:tr h="399432">
                <a:tc>
                  <a:txBody>
                    <a:bodyPr/>
                    <a:lstStyle/>
                    <a:p>
                      <a:pPr marL="0" algn="l" defTabSz="457200" rtl="0" eaLnBrk="1" latinLnBrk="0" hangingPunct="1">
                        <a:lnSpc>
                          <a:spcPct val="100000"/>
                        </a:lnSpc>
                        <a:spcBef>
                          <a:spcPts val="240"/>
                        </a:spcBef>
                        <a:spcAft>
                          <a:spcPts val="0"/>
                        </a:spcAft>
                      </a:pPr>
                      <a:r>
                        <a:rPr sz="1600" b="1" kern="1200" dirty="0">
                          <a:solidFill>
                            <a:schemeClr val="dk1"/>
                          </a:solidFill>
                          <a:effectLst/>
                          <a:latin typeface="Calibri" panose="020F0502020204030204" pitchFamily="34" charset="0"/>
                          <a:ea typeface="+mn-ea"/>
                          <a:cs typeface="Calibri" panose="020F0502020204030204" pitchFamily="34" charset="0"/>
                        </a:rPr>
                        <a:t>Educatori professionali</a:t>
                      </a: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199390">
                        <a:lnSpc>
                          <a:spcPct val="100000"/>
                        </a:lnSpc>
                        <a:spcBef>
                          <a:spcPts val="240"/>
                        </a:spcBef>
                      </a:pPr>
                      <a:endParaRPr sz="2000" dirty="0">
                        <a:latin typeface="Calibri" panose="020F0502020204030204" pitchFamily="34" charset="0"/>
                        <a:cs typeface="Calibri" panose="020F0502020204030204" pitchFamily="34" charset="0"/>
                      </a:endParaRP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7"/>
                  </a:ext>
                </a:extLst>
              </a:tr>
              <a:tr h="351472">
                <a:tc>
                  <a:txBody>
                    <a:bodyPr/>
                    <a:lstStyle/>
                    <a:p>
                      <a:pPr marL="0" algn="l" defTabSz="457200" rtl="0" eaLnBrk="1" latinLnBrk="0" hangingPunct="1">
                        <a:lnSpc>
                          <a:spcPct val="100000"/>
                        </a:lnSpc>
                        <a:spcBef>
                          <a:spcPts val="240"/>
                        </a:spcBef>
                        <a:spcAft>
                          <a:spcPts val="0"/>
                        </a:spcAft>
                      </a:pPr>
                      <a:r>
                        <a:rPr sz="1600" b="1" kern="1200" dirty="0">
                          <a:solidFill>
                            <a:schemeClr val="dk1"/>
                          </a:solidFill>
                          <a:effectLst/>
                          <a:latin typeface="Calibri" panose="020F0502020204030204" pitchFamily="34" charset="0"/>
                          <a:ea typeface="+mn-ea"/>
                          <a:cs typeface="Calibri" panose="020F0502020204030204" pitchFamily="34" charset="0"/>
                        </a:rPr>
                        <a:t>Fisioterapisti</a:t>
                      </a: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200660">
                        <a:lnSpc>
                          <a:spcPct val="100000"/>
                        </a:lnSpc>
                        <a:spcBef>
                          <a:spcPts val="240"/>
                        </a:spcBef>
                      </a:pPr>
                      <a:endParaRPr sz="2000" dirty="0">
                        <a:latin typeface="Calibri" panose="020F0502020204030204" pitchFamily="34" charset="0"/>
                        <a:cs typeface="Calibri" panose="020F0502020204030204" pitchFamily="34" charset="0"/>
                      </a:endParaRP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8"/>
                  </a:ext>
                </a:extLst>
              </a:tr>
              <a:tr h="351472">
                <a:tc>
                  <a:txBody>
                    <a:bodyPr/>
                    <a:lstStyle/>
                    <a:p>
                      <a:pPr marL="0" algn="l" defTabSz="457200" rtl="0" eaLnBrk="1" latinLnBrk="0" hangingPunct="1">
                        <a:lnSpc>
                          <a:spcPct val="100000"/>
                        </a:lnSpc>
                        <a:spcBef>
                          <a:spcPts val="240"/>
                        </a:spcBef>
                        <a:spcAft>
                          <a:spcPts val="0"/>
                        </a:spcAft>
                      </a:pPr>
                      <a:r>
                        <a:rPr sz="1600" b="1" kern="1200" dirty="0">
                          <a:solidFill>
                            <a:schemeClr val="dk1"/>
                          </a:solidFill>
                          <a:effectLst/>
                          <a:latin typeface="Calibri" panose="020F0502020204030204" pitchFamily="34" charset="0"/>
                          <a:ea typeface="+mn-ea"/>
                          <a:cs typeface="Calibri" panose="020F0502020204030204" pitchFamily="34" charset="0"/>
                        </a:rPr>
                        <a:t>Logopedisti</a:t>
                      </a: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200660">
                        <a:lnSpc>
                          <a:spcPct val="100000"/>
                        </a:lnSpc>
                        <a:spcBef>
                          <a:spcPts val="240"/>
                        </a:spcBef>
                      </a:pPr>
                      <a:endParaRPr sz="2000" dirty="0">
                        <a:latin typeface="Calibri" panose="020F0502020204030204" pitchFamily="34" charset="0"/>
                        <a:cs typeface="Calibri" panose="020F0502020204030204" pitchFamily="34" charset="0"/>
                      </a:endParaRP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9"/>
                  </a:ext>
                </a:extLst>
              </a:tr>
              <a:tr h="351472">
                <a:tc>
                  <a:txBody>
                    <a:bodyPr/>
                    <a:lstStyle/>
                    <a:p>
                      <a:pPr marL="0" algn="l" defTabSz="457200" rtl="0" eaLnBrk="1" latinLnBrk="0" hangingPunct="1">
                        <a:lnSpc>
                          <a:spcPct val="100000"/>
                        </a:lnSpc>
                        <a:spcBef>
                          <a:spcPts val="240"/>
                        </a:spcBef>
                        <a:spcAft>
                          <a:spcPts val="0"/>
                        </a:spcAft>
                      </a:pPr>
                      <a:r>
                        <a:rPr sz="1600" b="1" kern="1200" dirty="0">
                          <a:solidFill>
                            <a:schemeClr val="dk1"/>
                          </a:solidFill>
                          <a:effectLst/>
                          <a:latin typeface="Calibri" panose="020F0502020204030204" pitchFamily="34" charset="0"/>
                          <a:ea typeface="+mn-ea"/>
                          <a:cs typeface="Calibri" panose="020F0502020204030204" pitchFamily="34" charset="0"/>
                        </a:rPr>
                        <a:t>Assistenti sociali</a:t>
                      </a: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200660">
                        <a:lnSpc>
                          <a:spcPct val="100000"/>
                        </a:lnSpc>
                        <a:spcBef>
                          <a:spcPts val="240"/>
                        </a:spcBef>
                      </a:pPr>
                      <a:endParaRPr sz="2000" dirty="0">
                        <a:latin typeface="Calibri" panose="020F0502020204030204" pitchFamily="34" charset="0"/>
                        <a:cs typeface="Calibri" panose="020F0502020204030204" pitchFamily="34" charset="0"/>
                      </a:endParaRP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10"/>
                  </a:ext>
                </a:extLst>
              </a:tr>
              <a:tr h="351472">
                <a:tc>
                  <a:txBody>
                    <a:bodyPr/>
                    <a:lstStyle/>
                    <a:p>
                      <a:pPr marL="0" algn="l" defTabSz="457200" rtl="0" eaLnBrk="1" latinLnBrk="0" hangingPunct="1">
                        <a:lnSpc>
                          <a:spcPct val="100000"/>
                        </a:lnSpc>
                        <a:spcBef>
                          <a:spcPts val="240"/>
                        </a:spcBef>
                        <a:spcAft>
                          <a:spcPts val="0"/>
                        </a:spcAft>
                      </a:pPr>
                      <a:r>
                        <a:rPr sz="1600" b="1" kern="1200" dirty="0">
                          <a:solidFill>
                            <a:schemeClr val="dk1"/>
                          </a:solidFill>
                          <a:effectLst/>
                          <a:latin typeface="Calibri" panose="020F0502020204030204" pitchFamily="34" charset="0"/>
                          <a:ea typeface="+mn-ea"/>
                          <a:cs typeface="Calibri" panose="020F0502020204030204" pitchFamily="34" charset="0"/>
                        </a:rPr>
                        <a:t>Dietisti</a:t>
                      </a: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200660">
                        <a:lnSpc>
                          <a:spcPct val="100000"/>
                        </a:lnSpc>
                        <a:spcBef>
                          <a:spcPts val="240"/>
                        </a:spcBef>
                      </a:pPr>
                      <a:endParaRPr sz="2000" dirty="0">
                        <a:latin typeface="Calibri" panose="020F0502020204030204" pitchFamily="34" charset="0"/>
                        <a:cs typeface="Calibri" panose="020F0502020204030204" pitchFamily="34" charset="0"/>
                      </a:endParaRP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11"/>
                  </a:ext>
                </a:extLst>
              </a:tr>
              <a:tr h="351472">
                <a:tc>
                  <a:txBody>
                    <a:bodyPr/>
                    <a:lstStyle/>
                    <a:p>
                      <a:pPr marL="0" algn="l" defTabSz="457200" rtl="0" eaLnBrk="1" latinLnBrk="0" hangingPunct="1">
                        <a:lnSpc>
                          <a:spcPct val="100000"/>
                        </a:lnSpc>
                        <a:spcBef>
                          <a:spcPts val="240"/>
                        </a:spcBef>
                        <a:spcAft>
                          <a:spcPts val="0"/>
                        </a:spcAft>
                      </a:pPr>
                      <a:r>
                        <a:rPr sz="1600" b="1" kern="1200" dirty="0">
                          <a:solidFill>
                            <a:schemeClr val="dk1"/>
                          </a:solidFill>
                          <a:effectLst/>
                          <a:latin typeface="Calibri" panose="020F0502020204030204" pitchFamily="34" charset="0"/>
                          <a:ea typeface="+mn-ea"/>
                          <a:cs typeface="Calibri" panose="020F0502020204030204" pitchFamily="34" charset="0"/>
                        </a:rPr>
                        <a:t>Farmacisti</a:t>
                      </a: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200660">
                        <a:lnSpc>
                          <a:spcPct val="100000"/>
                        </a:lnSpc>
                        <a:spcBef>
                          <a:spcPts val="240"/>
                        </a:spcBef>
                      </a:pPr>
                      <a:endParaRPr sz="2000" dirty="0">
                        <a:latin typeface="Calibri" panose="020F0502020204030204" pitchFamily="34" charset="0"/>
                        <a:cs typeface="Calibri" panose="020F0502020204030204" pitchFamily="34" charset="0"/>
                      </a:endParaRP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12"/>
                  </a:ext>
                </a:extLst>
              </a:tr>
              <a:tr h="351472">
                <a:tc>
                  <a:txBody>
                    <a:bodyPr/>
                    <a:lstStyle/>
                    <a:p>
                      <a:pPr marL="0" algn="l" defTabSz="457200" rtl="0" eaLnBrk="1" latinLnBrk="0" hangingPunct="1">
                        <a:lnSpc>
                          <a:spcPct val="100000"/>
                        </a:lnSpc>
                        <a:spcBef>
                          <a:spcPts val="240"/>
                        </a:spcBef>
                        <a:spcAft>
                          <a:spcPts val="0"/>
                        </a:spcAft>
                      </a:pPr>
                      <a:r>
                        <a:rPr sz="1600" b="1" kern="1200" dirty="0">
                          <a:solidFill>
                            <a:schemeClr val="dk1"/>
                          </a:solidFill>
                          <a:effectLst/>
                          <a:latin typeface="Calibri" panose="020F0502020204030204" pitchFamily="34" charset="0"/>
                          <a:ea typeface="+mn-ea"/>
                          <a:cs typeface="Calibri" panose="020F0502020204030204" pitchFamily="34" charset="0"/>
                        </a:rPr>
                        <a:t>Amministrativi</a:t>
                      </a: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97155">
                        <a:lnSpc>
                          <a:spcPct val="100000"/>
                        </a:lnSpc>
                        <a:spcBef>
                          <a:spcPts val="240"/>
                        </a:spcBef>
                      </a:pPr>
                      <a:endParaRPr sz="2000" dirty="0">
                        <a:latin typeface="Calibri" panose="020F0502020204030204" pitchFamily="34" charset="0"/>
                        <a:cs typeface="Calibri" panose="020F0502020204030204" pitchFamily="34" charset="0"/>
                      </a:endParaRPr>
                    </a:p>
                  </a:txBody>
                  <a:tcPr marL="0" marR="0" marT="276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83857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E1211-ED5E-0528-BC12-5246EEC50CBB}"/>
              </a:ext>
            </a:extLst>
          </p:cNvPr>
          <p:cNvSpPr>
            <a:spLocks noGrp="1"/>
          </p:cNvSpPr>
          <p:nvPr>
            <p:ph type="title" idx="4294967295"/>
          </p:nvPr>
        </p:nvSpPr>
        <p:spPr>
          <a:xfrm>
            <a:off x="7937" y="680151"/>
            <a:ext cx="12184063" cy="727075"/>
          </a:xfrm>
        </p:spPr>
        <p:txBody>
          <a:bodyPr>
            <a:noAutofit/>
          </a:bodyPr>
          <a:lstStyle/>
          <a:p>
            <a:pPr algn="ctr" defTabSz="457200"/>
            <a:r>
              <a:rPr lang="it-IT" sz="3600" dirty="0">
                <a:solidFill>
                  <a:schemeClr val="accent2"/>
                </a:solidFill>
              </a:rPr>
              <a:t>Esperienza Case della Salute – Azienda USL di Bologna</a:t>
            </a:r>
            <a:br>
              <a:rPr lang="it-IT" sz="3600" dirty="0">
                <a:solidFill>
                  <a:schemeClr val="accent2"/>
                </a:solidFill>
              </a:rPr>
            </a:br>
            <a:r>
              <a:rPr lang="it-IT" sz="3600" dirty="0">
                <a:solidFill>
                  <a:schemeClr val="accent2"/>
                </a:solidFill>
              </a:rPr>
              <a:t>Punti di forza e debolezza</a:t>
            </a:r>
          </a:p>
        </p:txBody>
      </p:sp>
      <p:graphicFrame>
        <p:nvGraphicFramePr>
          <p:cNvPr id="4" name="Segnaposto contenuto 3">
            <a:extLst>
              <a:ext uri="{FF2B5EF4-FFF2-40B4-BE49-F238E27FC236}">
                <a16:creationId xmlns:a16="http://schemas.microsoft.com/office/drawing/2014/main" id="{227F199D-95FE-F4EC-C2DB-5448BA09BEAB}"/>
              </a:ext>
            </a:extLst>
          </p:cNvPr>
          <p:cNvGraphicFramePr>
            <a:graphicFrameLocks noGrp="1"/>
          </p:cNvGraphicFramePr>
          <p:nvPr>
            <p:ph idx="4294967295"/>
            <p:extLst>
              <p:ext uri="{D42A27DB-BD31-4B8C-83A1-F6EECF244321}">
                <p14:modId xmlns:p14="http://schemas.microsoft.com/office/powerpoint/2010/main" val="3553507355"/>
              </p:ext>
            </p:extLst>
          </p:nvPr>
        </p:nvGraphicFramePr>
        <p:xfrm>
          <a:off x="549890" y="1760459"/>
          <a:ext cx="11252447" cy="4778299"/>
        </p:xfrm>
        <a:graphic>
          <a:graphicData uri="http://schemas.openxmlformats.org/drawingml/2006/table">
            <a:tbl>
              <a:tblPr firstRow="1" bandRow="1">
                <a:tableStyleId>{5C22544A-7EE6-4342-B048-85BDC9FD1C3A}</a:tableStyleId>
              </a:tblPr>
              <a:tblGrid>
                <a:gridCol w="5662622">
                  <a:extLst>
                    <a:ext uri="{9D8B030D-6E8A-4147-A177-3AD203B41FA5}">
                      <a16:colId xmlns:a16="http://schemas.microsoft.com/office/drawing/2014/main" val="1888856329"/>
                    </a:ext>
                  </a:extLst>
                </a:gridCol>
                <a:gridCol w="5589825">
                  <a:extLst>
                    <a:ext uri="{9D8B030D-6E8A-4147-A177-3AD203B41FA5}">
                      <a16:colId xmlns:a16="http://schemas.microsoft.com/office/drawing/2014/main" val="2683539799"/>
                    </a:ext>
                  </a:extLst>
                </a:gridCol>
              </a:tblGrid>
              <a:tr h="193784">
                <a:tc>
                  <a:txBody>
                    <a:bodyPr/>
                    <a:lstStyle/>
                    <a:p>
                      <a:pPr algn="ctr" rtl="0" fontAlgn="ctr"/>
                      <a:r>
                        <a:rPr lang="it-IT" sz="2000" u="none" strike="noStrike" dirty="0">
                          <a:solidFill>
                            <a:schemeClr val="tx1"/>
                          </a:solidFill>
                          <a:effectLst/>
                          <a:latin typeface="Calibri" panose="020F0502020204030204" pitchFamily="34" charset="0"/>
                          <a:cs typeface="Calibri" panose="020F0502020204030204" pitchFamily="34" charset="0"/>
                        </a:rPr>
                        <a:t>Punti di forza </a:t>
                      </a:r>
                      <a:endParaRPr lang="it-IT" sz="2000" b="1"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chemeClr val="accent6">
                        <a:lumMod val="20000"/>
                        <a:lumOff val="80000"/>
                      </a:schemeClr>
                    </a:solidFill>
                  </a:tcPr>
                </a:tc>
                <a:tc>
                  <a:txBody>
                    <a:bodyPr/>
                    <a:lstStyle/>
                    <a:p>
                      <a:pPr algn="ctr" rtl="0" fontAlgn="ctr"/>
                      <a:r>
                        <a:rPr lang="it-IT" sz="2000" u="none" strike="noStrike" dirty="0">
                          <a:solidFill>
                            <a:schemeClr val="tx1"/>
                          </a:solidFill>
                          <a:effectLst/>
                          <a:latin typeface="Calibri" panose="020F0502020204030204" pitchFamily="34" charset="0"/>
                          <a:cs typeface="Calibri" panose="020F0502020204030204" pitchFamily="34" charset="0"/>
                        </a:rPr>
                        <a:t>Punti di debolezza </a:t>
                      </a:r>
                      <a:endParaRPr lang="it-IT" sz="2000" b="1"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rgbClr val="FFCCCC"/>
                    </a:solidFill>
                  </a:tcPr>
                </a:tc>
                <a:extLst>
                  <a:ext uri="{0D108BD9-81ED-4DB2-BD59-A6C34878D82A}">
                    <a16:rowId xmlns:a16="http://schemas.microsoft.com/office/drawing/2014/main" val="3378365485"/>
                  </a:ext>
                </a:extLst>
              </a:tr>
              <a:tr h="279366">
                <a:tc>
                  <a:txBody>
                    <a:bodyPr/>
                    <a:lstStyle/>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Strutture di prossimità</a:t>
                      </a:r>
                      <a:endParaRPr lang="it-IT" sz="2000" b="0"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chemeClr val="accent6">
                        <a:lumMod val="20000"/>
                        <a:lumOff val="80000"/>
                      </a:schemeClr>
                    </a:solidFill>
                  </a:tcPr>
                </a:tc>
                <a:tc>
                  <a:txBody>
                    <a:bodyPr/>
                    <a:lstStyle/>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In alcuni casi difficoltà di riconoscimento come luogo di comunità </a:t>
                      </a:r>
                      <a:endParaRPr lang="it-IT" sz="2000" b="0"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rgbClr val="FFCCCC"/>
                    </a:solidFill>
                  </a:tcPr>
                </a:tc>
                <a:extLst>
                  <a:ext uri="{0D108BD9-81ED-4DB2-BD59-A6C34878D82A}">
                    <a16:rowId xmlns:a16="http://schemas.microsoft.com/office/drawing/2014/main" val="3740051260"/>
                  </a:ext>
                </a:extLst>
              </a:tr>
              <a:tr h="279366">
                <a:tc>
                  <a:txBody>
                    <a:bodyPr/>
                    <a:lstStyle/>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Maggiore utilizzo di percorsi sinergici </a:t>
                      </a:r>
                      <a:endParaRPr lang="it-IT" sz="2000" b="0"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chemeClr val="accent6">
                        <a:lumMod val="20000"/>
                        <a:lumOff val="80000"/>
                      </a:schemeClr>
                    </a:solidFill>
                  </a:tcPr>
                </a:tc>
                <a:tc>
                  <a:txBody>
                    <a:bodyPr/>
                    <a:lstStyle/>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Rete intra ed inter fra </a:t>
                      </a:r>
                      <a:r>
                        <a:rPr lang="it-IT" sz="2000" u="none" strike="noStrike" dirty="0" err="1">
                          <a:solidFill>
                            <a:schemeClr val="tx1"/>
                          </a:solidFill>
                          <a:effectLst/>
                          <a:latin typeface="Calibri" panose="020F0502020204030204" pitchFamily="34" charset="0"/>
                          <a:cs typeface="Calibri" panose="020F0502020204030204" pitchFamily="34" charset="0"/>
                        </a:rPr>
                        <a:t>CdS</a:t>
                      </a:r>
                      <a:r>
                        <a:rPr lang="it-IT" sz="2000" u="none" strike="noStrike" dirty="0">
                          <a:solidFill>
                            <a:schemeClr val="tx1"/>
                          </a:solidFill>
                          <a:effectLst/>
                          <a:latin typeface="Calibri" panose="020F0502020204030204" pitchFamily="34" charset="0"/>
                          <a:cs typeface="Calibri" panose="020F0502020204030204" pitchFamily="34" charset="0"/>
                        </a:rPr>
                        <a:t> poco sviluppata </a:t>
                      </a:r>
                      <a:endParaRPr lang="it-IT" sz="2000" b="0"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rgbClr val="FFCCCC"/>
                    </a:solidFill>
                  </a:tcPr>
                </a:tc>
                <a:extLst>
                  <a:ext uri="{0D108BD9-81ED-4DB2-BD59-A6C34878D82A}">
                    <a16:rowId xmlns:a16="http://schemas.microsoft.com/office/drawing/2014/main" val="551982192"/>
                  </a:ext>
                </a:extLst>
              </a:tr>
              <a:tr h="279366">
                <a:tc>
                  <a:txBody>
                    <a:bodyPr/>
                    <a:lstStyle/>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Struttura di orientamento </a:t>
                      </a:r>
                      <a:endParaRPr lang="it-IT" sz="2000" b="0"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chemeClr val="accent6">
                        <a:lumMod val="20000"/>
                        <a:lumOff val="80000"/>
                      </a:schemeClr>
                    </a:solidFill>
                  </a:tcPr>
                </a:tc>
                <a:tc>
                  <a:txBody>
                    <a:bodyPr/>
                    <a:lstStyle/>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Vecchi modelli di accesso poco social </a:t>
                      </a:r>
                      <a:endParaRPr lang="it-IT" sz="2000" b="0"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rgbClr val="FFCCCC"/>
                    </a:solidFill>
                  </a:tcPr>
                </a:tc>
                <a:extLst>
                  <a:ext uri="{0D108BD9-81ED-4DB2-BD59-A6C34878D82A}">
                    <a16:rowId xmlns:a16="http://schemas.microsoft.com/office/drawing/2014/main" val="8289538"/>
                  </a:ext>
                </a:extLst>
              </a:tr>
              <a:tr h="500511">
                <a:tc>
                  <a:txBody>
                    <a:bodyPr/>
                    <a:lstStyle/>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Luogo di integrazione multiprofessionale </a:t>
                      </a:r>
                    </a:p>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e multidisciplinare  </a:t>
                      </a:r>
                      <a:endParaRPr lang="it-IT" sz="2000" b="0"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chemeClr val="accent6">
                        <a:lumMod val="20000"/>
                        <a:lumOff val="80000"/>
                      </a:schemeClr>
                    </a:solidFill>
                  </a:tcPr>
                </a:tc>
                <a:tc>
                  <a:txBody>
                    <a:bodyPr/>
                    <a:lstStyle/>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Pianificazione di progetto complessivo di salute  con coinvolgimento con parte sociale </a:t>
                      </a:r>
                      <a:endParaRPr lang="it-IT" sz="2000" b="0"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rgbClr val="FFCCCC"/>
                    </a:solidFill>
                  </a:tcPr>
                </a:tc>
                <a:extLst>
                  <a:ext uri="{0D108BD9-81ED-4DB2-BD59-A6C34878D82A}">
                    <a16:rowId xmlns:a16="http://schemas.microsoft.com/office/drawing/2014/main" val="3815856981"/>
                  </a:ext>
                </a:extLst>
              </a:tr>
              <a:tr h="721657">
                <a:tc>
                  <a:txBody>
                    <a:bodyPr/>
                    <a:lstStyle/>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Piattaforma di risorse </a:t>
                      </a:r>
                      <a:endParaRPr lang="it-IT" sz="2000" b="0"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chemeClr val="accent6">
                        <a:lumMod val="20000"/>
                        <a:lumOff val="80000"/>
                      </a:schemeClr>
                    </a:solidFill>
                  </a:tcPr>
                </a:tc>
                <a:tc>
                  <a:txBody>
                    <a:bodyPr/>
                    <a:lstStyle/>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Necessità di implementare i modelli di governance con particolare riferimento ai meccanismi di coordinamento con costante intervento della comunità ed analisi degli esiti </a:t>
                      </a:r>
                      <a:endParaRPr lang="it-IT" sz="2000" b="0"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rgbClr val="FFCCCC"/>
                    </a:solidFill>
                  </a:tcPr>
                </a:tc>
                <a:extLst>
                  <a:ext uri="{0D108BD9-81ED-4DB2-BD59-A6C34878D82A}">
                    <a16:rowId xmlns:a16="http://schemas.microsoft.com/office/drawing/2014/main" val="3295381338"/>
                  </a:ext>
                </a:extLst>
              </a:tr>
              <a:tr h="779877">
                <a:tc>
                  <a:txBody>
                    <a:bodyPr/>
                    <a:lstStyle/>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Integrazione “fisica” dei servizi </a:t>
                      </a:r>
                      <a:endParaRPr lang="it-IT" sz="2000" b="0"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chemeClr val="accent6">
                        <a:lumMod val="20000"/>
                        <a:lumOff val="80000"/>
                      </a:schemeClr>
                    </a:solidFill>
                  </a:tcPr>
                </a:tc>
                <a:tc>
                  <a:txBody>
                    <a:bodyPr/>
                    <a:lstStyle/>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Maggiore integrazione funzionale con territorio</a:t>
                      </a:r>
                      <a:endParaRPr lang="it-IT" sz="2000" b="0"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rgbClr val="FFCCCC"/>
                    </a:solidFill>
                  </a:tcPr>
                </a:tc>
                <a:extLst>
                  <a:ext uri="{0D108BD9-81ED-4DB2-BD59-A6C34878D82A}">
                    <a16:rowId xmlns:a16="http://schemas.microsoft.com/office/drawing/2014/main" val="2928282183"/>
                  </a:ext>
                </a:extLst>
              </a:tr>
              <a:tr h="279366">
                <a:tc>
                  <a:txBody>
                    <a:bodyPr/>
                    <a:lstStyle/>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Valutazione su processi con indicatori </a:t>
                      </a:r>
                    </a:p>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amministrativi </a:t>
                      </a:r>
                      <a:endParaRPr lang="it-IT" sz="2000" b="0"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chemeClr val="accent6">
                        <a:lumMod val="20000"/>
                        <a:lumOff val="80000"/>
                      </a:schemeClr>
                    </a:solidFill>
                  </a:tcPr>
                </a:tc>
                <a:tc>
                  <a:txBody>
                    <a:bodyPr/>
                    <a:lstStyle/>
                    <a:p>
                      <a:pPr marL="72000" algn="l" rtl="0" fontAlgn="ctr"/>
                      <a:r>
                        <a:rPr lang="it-IT" sz="2000" u="none" strike="noStrike" dirty="0">
                          <a:solidFill>
                            <a:schemeClr val="tx1"/>
                          </a:solidFill>
                          <a:effectLst/>
                          <a:latin typeface="Calibri" panose="020F0502020204030204" pitchFamily="34" charset="0"/>
                          <a:cs typeface="Calibri" panose="020F0502020204030204" pitchFamily="34" charset="0"/>
                        </a:rPr>
                        <a:t>Sistemi informativi </a:t>
                      </a:r>
                      <a:endParaRPr lang="it-IT" sz="2000" b="0" i="0" u="none" strike="noStrike" dirty="0">
                        <a:solidFill>
                          <a:schemeClr val="tx1"/>
                        </a:solidFill>
                        <a:effectLst/>
                        <a:latin typeface="Calibri" panose="020F0502020204030204" pitchFamily="34" charset="0"/>
                        <a:cs typeface="Calibri" panose="020F0502020204030204" pitchFamily="34" charset="0"/>
                      </a:endParaRPr>
                    </a:p>
                  </a:txBody>
                  <a:tcPr marL="5146" marR="5146" marT="5146" marB="0" anchor="ctr">
                    <a:solidFill>
                      <a:srgbClr val="FFCCCC"/>
                    </a:solidFill>
                  </a:tcPr>
                </a:tc>
                <a:extLst>
                  <a:ext uri="{0D108BD9-81ED-4DB2-BD59-A6C34878D82A}">
                    <a16:rowId xmlns:a16="http://schemas.microsoft.com/office/drawing/2014/main" val="1258218981"/>
                  </a:ext>
                </a:extLst>
              </a:tr>
            </a:tbl>
          </a:graphicData>
        </a:graphic>
      </p:graphicFrame>
      <p:pic>
        <p:nvPicPr>
          <p:cNvPr id="3" name="Immagine 2" descr="irccs neuroscienze definitivo">
            <a:extLst>
              <a:ext uri="{FF2B5EF4-FFF2-40B4-BE49-F238E27FC236}">
                <a16:creationId xmlns:a16="http://schemas.microsoft.com/office/drawing/2014/main" id="{5F69A9C7-5364-E6F4-2AAB-554F1CD4174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57364"/>
            <a:ext cx="1872939" cy="269554"/>
          </a:xfrm>
          <a:prstGeom prst="rect">
            <a:avLst/>
          </a:prstGeom>
          <a:noFill/>
          <a:ln>
            <a:noFill/>
          </a:ln>
        </p:spPr>
      </p:pic>
    </p:spTree>
    <p:extLst>
      <p:ext uri="{BB962C8B-B14F-4D97-AF65-F5344CB8AC3E}">
        <p14:creationId xmlns:p14="http://schemas.microsoft.com/office/powerpoint/2010/main" val="190698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1CC1E6-9114-32B2-9AFA-48635D85C4CF}"/>
              </a:ext>
            </a:extLst>
          </p:cNvPr>
          <p:cNvSpPr>
            <a:spLocks noGrp="1"/>
          </p:cNvSpPr>
          <p:nvPr>
            <p:ph type="title"/>
          </p:nvPr>
        </p:nvSpPr>
        <p:spPr>
          <a:xfrm>
            <a:off x="596209" y="127592"/>
            <a:ext cx="11046372" cy="839008"/>
          </a:xfrm>
        </p:spPr>
        <p:txBody>
          <a:bodyPr>
            <a:normAutofit/>
          </a:bodyPr>
          <a:lstStyle/>
          <a:p>
            <a:pPr algn="ctr"/>
            <a:r>
              <a:rPr lang="it-IT" sz="3600" dirty="0">
                <a:solidFill>
                  <a:schemeClr val="accent2"/>
                </a:solidFill>
              </a:rPr>
              <a:t>Impatto economico Case della Salute - Ausl Bologna</a:t>
            </a:r>
          </a:p>
        </p:txBody>
      </p:sp>
      <p:sp>
        <p:nvSpPr>
          <p:cNvPr id="3" name="Segnaposto contenuto 2">
            <a:extLst>
              <a:ext uri="{FF2B5EF4-FFF2-40B4-BE49-F238E27FC236}">
                <a16:creationId xmlns:a16="http://schemas.microsoft.com/office/drawing/2014/main" id="{F8351C2F-ACA4-F5D9-A807-33F9CA8A57EE}"/>
              </a:ext>
            </a:extLst>
          </p:cNvPr>
          <p:cNvSpPr>
            <a:spLocks noGrp="1"/>
          </p:cNvSpPr>
          <p:nvPr>
            <p:ph idx="1"/>
          </p:nvPr>
        </p:nvSpPr>
        <p:spPr>
          <a:xfrm>
            <a:off x="239109" y="4680742"/>
            <a:ext cx="5478517" cy="2006562"/>
          </a:xfrm>
        </p:spPr>
        <p:txBody>
          <a:bodyPr>
            <a:normAutofit fontScale="77500" lnSpcReduction="20000"/>
          </a:bodyPr>
          <a:lstStyle/>
          <a:p>
            <a:pPr algn="just"/>
            <a:r>
              <a:rPr lang="it-IT" dirty="0"/>
              <a:t>I costi sono stati calcolati secondo i criteri richiesti da debito informativo RER secondo il Modello COA </a:t>
            </a:r>
            <a:r>
              <a:rPr lang="it-IT" dirty="0" err="1"/>
              <a:t>CdS</a:t>
            </a:r>
            <a:endParaRPr lang="it-IT" dirty="0"/>
          </a:p>
          <a:p>
            <a:pPr algn="just"/>
            <a:r>
              <a:rPr lang="it-IT" dirty="0"/>
              <a:t>Nel 2021 le </a:t>
            </a:r>
            <a:r>
              <a:rPr lang="it-IT" dirty="0" err="1"/>
              <a:t>CdS</a:t>
            </a:r>
            <a:r>
              <a:rPr lang="it-IT" dirty="0"/>
              <a:t> in Ausl erano 17 e sono in corso approfondimenti per stimare i costi delle 19 </a:t>
            </a:r>
            <a:r>
              <a:rPr lang="it-IT" dirty="0" err="1"/>
              <a:t>CdC</a:t>
            </a:r>
            <a:r>
              <a:rPr lang="it-IT" dirty="0"/>
              <a:t> presenti nel 2022 e per stimare i costi delle nuove </a:t>
            </a:r>
            <a:r>
              <a:rPr lang="it-IT" dirty="0" err="1"/>
              <a:t>CdC</a:t>
            </a:r>
            <a:r>
              <a:rPr lang="it-IT" dirty="0"/>
              <a:t> che verranno attivate</a:t>
            </a:r>
          </a:p>
          <a:p>
            <a:pPr algn="just"/>
            <a:endParaRPr lang="it-IT" dirty="0"/>
          </a:p>
        </p:txBody>
      </p:sp>
      <p:graphicFrame>
        <p:nvGraphicFramePr>
          <p:cNvPr id="5" name="Tabella 5">
            <a:extLst>
              <a:ext uri="{FF2B5EF4-FFF2-40B4-BE49-F238E27FC236}">
                <a16:creationId xmlns:a16="http://schemas.microsoft.com/office/drawing/2014/main" id="{9CE8ACCC-995D-EE58-9998-118EB939C2A8}"/>
              </a:ext>
            </a:extLst>
          </p:cNvPr>
          <p:cNvGraphicFramePr>
            <a:graphicFrameLocks noGrp="1"/>
          </p:cNvGraphicFramePr>
          <p:nvPr/>
        </p:nvGraphicFramePr>
        <p:xfrm>
          <a:off x="818097" y="1152956"/>
          <a:ext cx="4320539" cy="3341430"/>
        </p:xfrm>
        <a:graphic>
          <a:graphicData uri="http://schemas.openxmlformats.org/drawingml/2006/table">
            <a:tbl>
              <a:tblPr firstRow="1" bandRow="1">
                <a:tableStyleId>{5A111915-BE36-4E01-A7E5-04B1672EAD32}</a:tableStyleId>
              </a:tblPr>
              <a:tblGrid>
                <a:gridCol w="1573561">
                  <a:extLst>
                    <a:ext uri="{9D8B030D-6E8A-4147-A177-3AD203B41FA5}">
                      <a16:colId xmlns:a16="http://schemas.microsoft.com/office/drawing/2014/main" val="1343209479"/>
                    </a:ext>
                  </a:extLst>
                </a:gridCol>
                <a:gridCol w="2746978">
                  <a:extLst>
                    <a:ext uri="{9D8B030D-6E8A-4147-A177-3AD203B41FA5}">
                      <a16:colId xmlns:a16="http://schemas.microsoft.com/office/drawing/2014/main" val="612638448"/>
                    </a:ext>
                  </a:extLst>
                </a:gridCol>
              </a:tblGrid>
              <a:tr h="524646">
                <a:tc>
                  <a:txBody>
                    <a:bodyPr/>
                    <a:lstStyle/>
                    <a:p>
                      <a:pPr algn="ctr"/>
                      <a:r>
                        <a:rPr lang="it-IT" sz="2400" dirty="0"/>
                        <a:t>ANNO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it-IT" sz="2400" dirty="0"/>
                        <a:t>COSTI COMPLESSIVI CASE DELLA SALUTE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163249103"/>
                  </a:ext>
                </a:extLst>
              </a:tr>
              <a:tr h="503694">
                <a:tc>
                  <a:txBody>
                    <a:bodyPr/>
                    <a:lstStyle/>
                    <a:p>
                      <a:pPr marL="0" indent="0" algn="ctr">
                        <a:buNone/>
                      </a:pPr>
                      <a:r>
                        <a:rPr lang="it-IT" sz="2400" b="0" dirty="0"/>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400" b="0" dirty="0"/>
                        <a:t>45 mln €</a:t>
                      </a:r>
                      <a:endParaRPr lang="it-IT"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1749352"/>
                  </a:ext>
                </a:extLst>
              </a:tr>
              <a:tr h="503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0" dirty="0"/>
                        <a:t>2018</a:t>
                      </a:r>
                      <a:endParaRPr lang="it-IT"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0" dirty="0"/>
                        <a:t>64 mln €</a:t>
                      </a:r>
                      <a:endParaRPr lang="it-IT"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958172"/>
                  </a:ext>
                </a:extLst>
              </a:tr>
              <a:tr h="503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0" dirty="0"/>
                        <a:t>2019</a:t>
                      </a:r>
                      <a:endParaRPr lang="it-IT"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0" dirty="0"/>
                        <a:t>71 mln €</a:t>
                      </a:r>
                      <a:endParaRPr lang="it-IT"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983867"/>
                  </a:ext>
                </a:extLst>
              </a:tr>
              <a:tr h="503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0" dirty="0"/>
                        <a:t>2020</a:t>
                      </a:r>
                      <a:endParaRPr lang="it-IT"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0" dirty="0"/>
                        <a:t>71 mln €</a:t>
                      </a:r>
                      <a:endParaRPr lang="it-IT"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1036579"/>
                  </a:ext>
                </a:extLst>
              </a:tr>
              <a:tr h="503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0" dirty="0"/>
                        <a:t>2021</a:t>
                      </a:r>
                      <a:endParaRPr lang="it-IT"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0" dirty="0"/>
                        <a:t>76 mln €</a:t>
                      </a:r>
                      <a:endParaRPr lang="it-IT"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045646"/>
                  </a:ext>
                </a:extLst>
              </a:tr>
            </a:tbl>
          </a:graphicData>
        </a:graphic>
      </p:graphicFrame>
      <p:graphicFrame>
        <p:nvGraphicFramePr>
          <p:cNvPr id="6" name="Tabella 5">
            <a:extLst>
              <a:ext uri="{FF2B5EF4-FFF2-40B4-BE49-F238E27FC236}">
                <a16:creationId xmlns:a16="http://schemas.microsoft.com/office/drawing/2014/main" id="{32972587-A356-1E1B-B85C-2CF0DE6B70ED}"/>
              </a:ext>
            </a:extLst>
          </p:cNvPr>
          <p:cNvGraphicFramePr>
            <a:graphicFrameLocks noGrp="1"/>
          </p:cNvGraphicFramePr>
          <p:nvPr/>
        </p:nvGraphicFramePr>
        <p:xfrm>
          <a:off x="6119395" y="1037496"/>
          <a:ext cx="5728391" cy="5489436"/>
        </p:xfrm>
        <a:graphic>
          <a:graphicData uri="http://schemas.openxmlformats.org/drawingml/2006/table">
            <a:tbl>
              <a:tblPr>
                <a:tableStyleId>{5C22544A-7EE6-4342-B048-85BDC9FD1C3A}</a:tableStyleId>
              </a:tblPr>
              <a:tblGrid>
                <a:gridCol w="5728391">
                  <a:extLst>
                    <a:ext uri="{9D8B030D-6E8A-4147-A177-3AD203B41FA5}">
                      <a16:colId xmlns:a16="http://schemas.microsoft.com/office/drawing/2014/main" val="921322588"/>
                    </a:ext>
                  </a:extLst>
                </a:gridCol>
              </a:tblGrid>
              <a:tr h="233005">
                <a:tc>
                  <a:txBody>
                    <a:bodyPr/>
                    <a:lstStyle/>
                    <a:p>
                      <a:pPr algn="ctr" fontAlgn="ctr"/>
                      <a:r>
                        <a:rPr lang="it-IT" sz="1400" b="0" i="0" u="none" strike="noStrike" dirty="0">
                          <a:solidFill>
                            <a:srgbClr val="000000"/>
                          </a:solidFill>
                          <a:effectLst/>
                          <a:latin typeface="Calibri" panose="020F0502020204030204" pitchFamily="34" charset="0"/>
                        </a:rPr>
                        <a:t>VOCI COMPRESE NEI COSTI COMPLESSIVI</a:t>
                      </a: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529899452"/>
                  </a:ext>
                </a:extLst>
              </a:tr>
              <a:tr h="233005">
                <a:tc>
                  <a:txBody>
                    <a:bodyPr/>
                    <a:lstStyle/>
                    <a:p>
                      <a:pPr algn="l" fontAlgn="ctr"/>
                      <a:r>
                        <a:rPr lang="it-IT" sz="1400" u="none" strike="noStrike" dirty="0">
                          <a:effectLst/>
                        </a:rPr>
                        <a:t>Vaccinazioni</a:t>
                      </a:r>
                      <a:endParaRPr lang="it-IT" sz="1400" b="0" i="0" u="none" strike="noStrike" dirty="0">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91890771"/>
                  </a:ext>
                </a:extLst>
              </a:tr>
              <a:tr h="233005">
                <a:tc>
                  <a:txBody>
                    <a:bodyPr/>
                    <a:lstStyle/>
                    <a:p>
                      <a:pPr algn="l" fontAlgn="ctr"/>
                      <a:r>
                        <a:rPr lang="it-IT" sz="1400" u="none" strike="noStrike">
                          <a:effectLst/>
                        </a:rPr>
                        <a:t>Medicina dello Sport e promozione dell'att. fisica</a:t>
                      </a:r>
                      <a:endParaRPr lang="it-IT" sz="1400" b="0" i="0" u="none" strike="noStrike">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905185511"/>
                  </a:ext>
                </a:extLst>
              </a:tr>
              <a:tr h="233005">
                <a:tc>
                  <a:txBody>
                    <a:bodyPr/>
                    <a:lstStyle/>
                    <a:p>
                      <a:pPr algn="l" fontAlgn="ctr"/>
                      <a:r>
                        <a:rPr lang="it-IT" sz="1400" u="none" strike="noStrike">
                          <a:effectLst/>
                        </a:rPr>
                        <a:t>Prevenzione, Sicurezza e Med. Legale</a:t>
                      </a:r>
                      <a:endParaRPr lang="it-IT" sz="1400" b="0" i="0" u="none" strike="noStrike">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42841006"/>
                  </a:ext>
                </a:extLst>
              </a:tr>
              <a:tr h="233005">
                <a:tc>
                  <a:txBody>
                    <a:bodyPr/>
                    <a:lstStyle/>
                    <a:p>
                      <a:pPr algn="l" fontAlgn="ctr"/>
                      <a:r>
                        <a:rPr lang="it-IT" sz="1400" u="none" strike="noStrike" dirty="0">
                          <a:effectLst/>
                        </a:rPr>
                        <a:t>Accesso: Sportello Unico - CUP - </a:t>
                      </a:r>
                      <a:r>
                        <a:rPr lang="it-IT" sz="1400" u="none" strike="noStrike" dirty="0" err="1">
                          <a:effectLst/>
                        </a:rPr>
                        <a:t>PdA</a:t>
                      </a:r>
                      <a:endParaRPr lang="it-IT" sz="1400" b="0" i="0" u="none" strike="noStrike" dirty="0">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0105290"/>
                  </a:ext>
                </a:extLst>
              </a:tr>
              <a:tr h="233005">
                <a:tc>
                  <a:txBody>
                    <a:bodyPr/>
                    <a:lstStyle/>
                    <a:p>
                      <a:pPr algn="l" fontAlgn="ctr"/>
                      <a:r>
                        <a:rPr lang="it-IT" sz="1400" u="none" strike="noStrike" dirty="0">
                          <a:effectLst/>
                        </a:rPr>
                        <a:t>Costi generali Cure Primarie</a:t>
                      </a:r>
                      <a:endParaRPr lang="it-IT" sz="1400" b="1" i="0" u="none" strike="noStrike" dirty="0">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87561980"/>
                  </a:ext>
                </a:extLst>
              </a:tr>
              <a:tr h="233005">
                <a:tc>
                  <a:txBody>
                    <a:bodyPr/>
                    <a:lstStyle/>
                    <a:p>
                      <a:pPr algn="l" fontAlgn="ctr"/>
                      <a:r>
                        <a:rPr lang="it-IT" sz="1400" u="none" strike="noStrike">
                          <a:effectLst/>
                        </a:rPr>
                        <a:t>Risorse Personale utilizzate anche per il Centro Prelievi</a:t>
                      </a:r>
                      <a:endParaRPr lang="it-IT" sz="1400" b="0" i="0" u="none" strike="noStrike">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799276912"/>
                  </a:ext>
                </a:extLst>
              </a:tr>
              <a:tr h="233005">
                <a:tc>
                  <a:txBody>
                    <a:bodyPr/>
                    <a:lstStyle/>
                    <a:p>
                      <a:pPr algn="l" fontAlgn="ctr"/>
                      <a:r>
                        <a:rPr lang="it-IT" sz="1400" u="none" strike="noStrike">
                          <a:effectLst/>
                        </a:rPr>
                        <a:t>Assistenza di base</a:t>
                      </a:r>
                      <a:endParaRPr lang="it-IT" sz="1400" b="0" i="0" u="none" strike="noStrike">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44448294"/>
                  </a:ext>
                </a:extLst>
              </a:tr>
              <a:tr h="233005">
                <a:tc>
                  <a:txBody>
                    <a:bodyPr/>
                    <a:lstStyle/>
                    <a:p>
                      <a:pPr algn="r" fontAlgn="ctr"/>
                      <a:r>
                        <a:rPr lang="it-IT" sz="1400" u="none" strike="noStrike">
                          <a:effectLst/>
                        </a:rPr>
                        <a:t> Guardia medica - Continuità assistenziale </a:t>
                      </a:r>
                      <a:endParaRPr lang="it-IT" sz="1400" b="0" i="1" u="none" strike="noStrike">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59660612"/>
                  </a:ext>
                </a:extLst>
              </a:tr>
              <a:tr h="363326">
                <a:tc>
                  <a:txBody>
                    <a:bodyPr/>
                    <a:lstStyle/>
                    <a:p>
                      <a:pPr algn="r" fontAlgn="ctr"/>
                      <a:r>
                        <a:rPr lang="it-IT" sz="1400" u="none" strike="noStrike" dirty="0">
                          <a:effectLst/>
                        </a:rPr>
                        <a:t> Ambulatorio infermieristico prestazionale e per gestione cronicità</a:t>
                      </a:r>
                      <a:endParaRPr lang="it-IT" sz="1400" b="0" i="1" u="none" strike="noStrike" dirty="0">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81705703"/>
                  </a:ext>
                </a:extLst>
              </a:tr>
              <a:tr h="233005">
                <a:tc>
                  <a:txBody>
                    <a:bodyPr/>
                    <a:lstStyle/>
                    <a:p>
                      <a:pPr algn="r" fontAlgn="ctr"/>
                      <a:r>
                        <a:rPr lang="it-IT" sz="1400" u="none" strike="noStrike" dirty="0">
                          <a:effectLst/>
                        </a:rPr>
                        <a:t> Attività di Fisioterapia - Case della Salute </a:t>
                      </a:r>
                      <a:endParaRPr lang="it-IT" sz="1400" b="0" i="1" u="none" strike="noStrike" dirty="0">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66137310"/>
                  </a:ext>
                </a:extLst>
              </a:tr>
              <a:tr h="233005">
                <a:tc>
                  <a:txBody>
                    <a:bodyPr/>
                    <a:lstStyle/>
                    <a:p>
                      <a:pPr algn="r" fontAlgn="ctr"/>
                      <a:r>
                        <a:rPr lang="it-IT" sz="1400" u="none" strike="noStrike">
                          <a:effectLst/>
                        </a:rPr>
                        <a:t> MMG in convenzione </a:t>
                      </a:r>
                      <a:endParaRPr lang="it-IT" sz="1400" b="0" i="1" u="none" strike="noStrike">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45975504"/>
                  </a:ext>
                </a:extLst>
              </a:tr>
              <a:tr h="233005">
                <a:tc>
                  <a:txBody>
                    <a:bodyPr/>
                    <a:lstStyle/>
                    <a:p>
                      <a:pPr algn="r" fontAlgn="ctr"/>
                      <a:r>
                        <a:rPr lang="it-IT" sz="1400" u="none" strike="noStrike">
                          <a:effectLst/>
                        </a:rPr>
                        <a:t> PLS in convenzione </a:t>
                      </a:r>
                      <a:endParaRPr lang="it-IT" sz="1400" b="0" i="1" u="none" strike="noStrike">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25680805"/>
                  </a:ext>
                </a:extLst>
              </a:tr>
              <a:tr h="233005">
                <a:tc>
                  <a:txBody>
                    <a:bodyPr/>
                    <a:lstStyle/>
                    <a:p>
                      <a:pPr algn="r" fontAlgn="ctr"/>
                      <a:r>
                        <a:rPr lang="it-IT" sz="1400" u="none" strike="noStrike">
                          <a:effectLst/>
                        </a:rPr>
                        <a:t> Altra assistenza di base </a:t>
                      </a:r>
                      <a:endParaRPr lang="it-IT" sz="1400" b="0" i="1" u="none" strike="noStrike">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51089612"/>
                  </a:ext>
                </a:extLst>
              </a:tr>
              <a:tr h="233005">
                <a:tc>
                  <a:txBody>
                    <a:bodyPr/>
                    <a:lstStyle/>
                    <a:p>
                      <a:pPr algn="l" fontAlgn="ctr"/>
                      <a:r>
                        <a:rPr lang="it-IT" sz="1400" u="none" strike="noStrike">
                          <a:effectLst/>
                        </a:rPr>
                        <a:t>Assistenza domiciliare</a:t>
                      </a:r>
                      <a:endParaRPr lang="it-IT" sz="1400" b="1" i="0" u="none" strike="noStrike">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2718817"/>
                  </a:ext>
                </a:extLst>
              </a:tr>
              <a:tr h="233005">
                <a:tc>
                  <a:txBody>
                    <a:bodyPr/>
                    <a:lstStyle/>
                    <a:p>
                      <a:pPr algn="l" fontAlgn="ctr"/>
                      <a:r>
                        <a:rPr lang="it-IT" sz="1400" u="none" strike="noStrike">
                          <a:effectLst/>
                        </a:rPr>
                        <a:t>Materno Infantile - Consultori</a:t>
                      </a:r>
                      <a:endParaRPr lang="it-IT" sz="1400" b="1" i="0" u="none" strike="noStrike">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004918628"/>
                  </a:ext>
                </a:extLst>
              </a:tr>
              <a:tr h="233005">
                <a:tc>
                  <a:txBody>
                    <a:bodyPr/>
                    <a:lstStyle/>
                    <a:p>
                      <a:pPr algn="l" fontAlgn="ctr"/>
                      <a:r>
                        <a:rPr lang="it-IT" sz="1400" u="none" strike="noStrike">
                          <a:effectLst/>
                        </a:rPr>
                        <a:t>Ospedali di Comunità</a:t>
                      </a:r>
                      <a:endParaRPr lang="it-IT" sz="1400" b="0" i="0" u="none" strike="noStrike">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5369095"/>
                  </a:ext>
                </a:extLst>
              </a:tr>
              <a:tr h="233005">
                <a:tc>
                  <a:txBody>
                    <a:bodyPr/>
                    <a:lstStyle/>
                    <a:p>
                      <a:pPr algn="l" fontAlgn="ctr"/>
                      <a:r>
                        <a:rPr lang="it-IT" sz="1400" u="none" strike="noStrike">
                          <a:effectLst/>
                        </a:rPr>
                        <a:t>Ambulatori Specialistici</a:t>
                      </a:r>
                      <a:endParaRPr lang="it-IT" sz="1400" b="1" i="0" u="none" strike="noStrike">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1769972"/>
                  </a:ext>
                </a:extLst>
              </a:tr>
              <a:tr h="233005">
                <a:tc>
                  <a:txBody>
                    <a:bodyPr/>
                    <a:lstStyle/>
                    <a:p>
                      <a:pPr algn="l" fontAlgn="ctr"/>
                      <a:r>
                        <a:rPr lang="it-IT" sz="1400" u="none" strike="noStrike">
                          <a:effectLst/>
                        </a:rPr>
                        <a:t>Anziani e Disabili</a:t>
                      </a:r>
                      <a:endParaRPr lang="it-IT" sz="1400" b="0" i="0" u="none" strike="noStrike">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34559859"/>
                  </a:ext>
                </a:extLst>
              </a:tr>
              <a:tr h="233005">
                <a:tc>
                  <a:txBody>
                    <a:bodyPr/>
                    <a:lstStyle/>
                    <a:p>
                      <a:pPr algn="l" fontAlgn="ctr"/>
                      <a:r>
                        <a:rPr lang="it-IT" sz="1400" u="none" strike="noStrike" dirty="0">
                          <a:effectLst/>
                        </a:rPr>
                        <a:t>Neuropsichiatria Infanzia e Adolescenza</a:t>
                      </a:r>
                      <a:endParaRPr lang="it-IT" sz="1400" b="1" i="0" u="none" strike="noStrike" dirty="0">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12972982"/>
                  </a:ext>
                </a:extLst>
              </a:tr>
              <a:tr h="233005">
                <a:tc>
                  <a:txBody>
                    <a:bodyPr/>
                    <a:lstStyle/>
                    <a:p>
                      <a:pPr algn="l" fontAlgn="ctr"/>
                      <a:r>
                        <a:rPr lang="it-IT" sz="1400" u="none" strike="noStrike" dirty="0">
                          <a:effectLst/>
                        </a:rPr>
                        <a:t>Centro Salute Mentale</a:t>
                      </a:r>
                      <a:endParaRPr lang="it-IT" sz="1400" b="1" i="0" u="none" strike="noStrike" dirty="0">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94142103"/>
                  </a:ext>
                </a:extLst>
              </a:tr>
              <a:tr h="233005">
                <a:tc>
                  <a:txBody>
                    <a:bodyPr/>
                    <a:lstStyle/>
                    <a:p>
                      <a:pPr algn="l" fontAlgn="ctr"/>
                      <a:r>
                        <a:rPr lang="it-IT" sz="1400" u="none" strike="noStrike">
                          <a:effectLst/>
                        </a:rPr>
                        <a:t>Dipendenze territoriale </a:t>
                      </a:r>
                      <a:endParaRPr lang="it-IT" sz="1400" b="1" i="0" u="none" strike="noStrike">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904772421"/>
                  </a:ext>
                </a:extLst>
              </a:tr>
              <a:tr h="233005">
                <a:tc>
                  <a:txBody>
                    <a:bodyPr/>
                    <a:lstStyle/>
                    <a:p>
                      <a:pPr algn="l" fontAlgn="ctr"/>
                      <a:r>
                        <a:rPr lang="it-IT" sz="1400" u="none" strike="noStrike" dirty="0">
                          <a:effectLst/>
                        </a:rPr>
                        <a:t>Attività di supporto - Costi generali di struttura</a:t>
                      </a:r>
                      <a:endParaRPr lang="it-IT" sz="1400" b="0" i="0" u="none" strike="noStrike" dirty="0">
                        <a:solidFill>
                          <a:srgbClr val="000000"/>
                        </a:solidFill>
                        <a:effectLst/>
                        <a:latin typeface="Calibri" panose="020F0502020204030204" pitchFamily="34" charset="0"/>
                      </a:endParaRPr>
                    </a:p>
                  </a:txBody>
                  <a:tcPr marL="5673" marR="5673" marT="5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886499"/>
                  </a:ext>
                </a:extLst>
              </a:tr>
            </a:tbl>
          </a:graphicData>
        </a:graphic>
      </p:graphicFrame>
      <p:pic>
        <p:nvPicPr>
          <p:cNvPr id="4" name="Immagine 3" descr="irccs neuroscienze definitivo">
            <a:extLst>
              <a:ext uri="{FF2B5EF4-FFF2-40B4-BE49-F238E27FC236}">
                <a16:creationId xmlns:a16="http://schemas.microsoft.com/office/drawing/2014/main" id="{267983CF-21D9-2C29-1395-6FA94F285331}"/>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46856"/>
            <a:ext cx="2104167" cy="302833"/>
          </a:xfrm>
          <a:prstGeom prst="rect">
            <a:avLst/>
          </a:prstGeom>
          <a:noFill/>
          <a:ln>
            <a:noFill/>
          </a:ln>
        </p:spPr>
      </p:pic>
    </p:spTree>
    <p:extLst>
      <p:ext uri="{BB962C8B-B14F-4D97-AF65-F5344CB8AC3E}">
        <p14:creationId xmlns:p14="http://schemas.microsoft.com/office/powerpoint/2010/main" val="196936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A1D709-829B-D947-7C8F-ACFAB74A72BE}"/>
              </a:ext>
            </a:extLst>
          </p:cNvPr>
          <p:cNvSpPr>
            <a:spLocks noGrp="1"/>
          </p:cNvSpPr>
          <p:nvPr>
            <p:ph type="title"/>
          </p:nvPr>
        </p:nvSpPr>
        <p:spPr>
          <a:xfrm>
            <a:off x="838200" y="365125"/>
            <a:ext cx="10515600" cy="892175"/>
          </a:xfrm>
        </p:spPr>
        <p:txBody>
          <a:bodyPr>
            <a:normAutofit/>
          </a:bodyPr>
          <a:lstStyle/>
          <a:p>
            <a:pPr algn="ctr" defTabSz="457200"/>
            <a:r>
              <a:rPr lang="it-IT" sz="4000" dirty="0">
                <a:solidFill>
                  <a:schemeClr val="accent2"/>
                </a:solidFill>
              </a:rPr>
              <a:t>Cambio di paradigma - Casa della Comunità </a:t>
            </a:r>
          </a:p>
        </p:txBody>
      </p:sp>
      <p:sp>
        <p:nvSpPr>
          <p:cNvPr id="5" name="CasellaDiTesto 4">
            <a:extLst>
              <a:ext uri="{FF2B5EF4-FFF2-40B4-BE49-F238E27FC236}">
                <a16:creationId xmlns:a16="http://schemas.microsoft.com/office/drawing/2014/main" id="{B6BC89DA-426C-98B0-4374-8EDC1753E6B2}"/>
              </a:ext>
            </a:extLst>
          </p:cNvPr>
          <p:cNvSpPr txBox="1"/>
          <p:nvPr/>
        </p:nvSpPr>
        <p:spPr>
          <a:xfrm>
            <a:off x="838200" y="1353735"/>
            <a:ext cx="10700385" cy="5184304"/>
          </a:xfrm>
          <a:prstGeom prst="rect">
            <a:avLst/>
          </a:prstGeom>
          <a:noFill/>
        </p:spPr>
        <p:txBody>
          <a:bodyPr wrap="square">
            <a:spAutoFit/>
          </a:bodyPr>
          <a:lstStyle/>
          <a:p>
            <a:pPr marL="342900" indent="-342900" algn="just">
              <a:lnSpc>
                <a:spcPct val="106000"/>
              </a:lnSpc>
              <a:spcAft>
                <a:spcPts val="800"/>
              </a:spcAft>
              <a:buFont typeface="Arial" panose="020B0604020202020204" pitchFamily="34" charset="0"/>
              <a:buChar char="•"/>
            </a:pPr>
            <a:r>
              <a:rPr lang="it-IT" sz="2400" b="1" kern="150" dirty="0">
                <a:latin typeface="Calibri" panose="020F0502020204030204" pitchFamily="34" charset="0"/>
                <a:ea typeface="SimSun" panose="02010600030101010101" pitchFamily="2" charset="-122"/>
                <a:cs typeface="Tahoma" panose="020B0604030504040204" pitchFamily="34" charset="0"/>
              </a:rPr>
              <a:t>Sv</a:t>
            </a:r>
            <a:r>
              <a:rPr lang="it-IT" sz="2400" b="1" kern="150" dirty="0">
                <a:effectLst/>
                <a:latin typeface="Calibri" panose="020F0502020204030204" pitchFamily="34" charset="0"/>
                <a:ea typeface="SimSun" panose="02010600030101010101" pitchFamily="2" charset="-122"/>
                <a:cs typeface="Tahoma" panose="020B0604030504040204" pitchFamily="34" charset="0"/>
              </a:rPr>
              <a:t>iluppo di un progetto di salute per la comunità</a:t>
            </a:r>
            <a:r>
              <a:rPr lang="it-IT" sz="2400" kern="150" dirty="0">
                <a:effectLst/>
                <a:latin typeface="Calibri" panose="020F0502020204030204" pitchFamily="34" charset="0"/>
                <a:ea typeface="SimSun" panose="02010600030101010101" pitchFamily="2" charset="-122"/>
                <a:cs typeface="Tahoma" panose="020B0604030504040204" pitchFamily="34" charset="0"/>
              </a:rPr>
              <a:t> su cui insiste attraverso </a:t>
            </a:r>
            <a:r>
              <a:rPr lang="it-IT" sz="2400" b="1" kern="150" dirty="0">
                <a:effectLst/>
                <a:latin typeface="Calibri" panose="020F0502020204030204" pitchFamily="34" charset="0"/>
                <a:ea typeface="SimSun" panose="02010600030101010101" pitchFamily="2" charset="-122"/>
                <a:cs typeface="Tahoma" panose="020B0604030504040204" pitchFamily="34" charset="0"/>
              </a:rPr>
              <a:t>l’identificazione dei bisogni, delle priorità di azione e dei servizi correlati</a:t>
            </a:r>
            <a:r>
              <a:rPr lang="it-IT" sz="2400" kern="150" dirty="0">
                <a:effectLst/>
                <a:latin typeface="Calibri" panose="020F0502020204030204" pitchFamily="34" charset="0"/>
                <a:ea typeface="SimSun" panose="02010600030101010101" pitchFamily="2" charset="-122"/>
                <a:cs typeface="Tahoma" panose="020B0604030504040204" pitchFamily="34" charset="0"/>
              </a:rPr>
              <a:t> </a:t>
            </a:r>
          </a:p>
          <a:p>
            <a:pPr marL="342900" indent="-342900" algn="just">
              <a:lnSpc>
                <a:spcPct val="106000"/>
              </a:lnSpc>
              <a:spcAft>
                <a:spcPts val="800"/>
              </a:spcAft>
              <a:buFont typeface="Arial" panose="020B0604020202020204" pitchFamily="34" charset="0"/>
              <a:buChar char="•"/>
            </a:pPr>
            <a:r>
              <a:rPr lang="it-IT" sz="2400" b="1" kern="150" dirty="0">
                <a:latin typeface="Calibri" panose="020F0502020204030204" pitchFamily="34" charset="0"/>
                <a:ea typeface="SimSun" panose="02010600030101010101" pitchFamily="2" charset="-122"/>
                <a:cs typeface="Tahoma" panose="020B0604030504040204" pitchFamily="34" charset="0"/>
              </a:rPr>
              <a:t>P</a:t>
            </a:r>
            <a:r>
              <a:rPr lang="it-IT" sz="2400" b="1" kern="150" dirty="0">
                <a:effectLst/>
                <a:latin typeface="Calibri" panose="020F0502020204030204" pitchFamily="34" charset="0"/>
                <a:ea typeface="SimSun" panose="02010600030101010101" pitchFamily="2" charset="-122"/>
                <a:cs typeface="Tahoma" panose="020B0604030504040204" pitchFamily="34" charset="0"/>
              </a:rPr>
              <a:t>rogettazione e sviluppo dei servizi in funzione dei bisogni della comunità</a:t>
            </a:r>
            <a:endParaRPr lang="it-IT" sz="2400" b="1" kern="150" dirty="0">
              <a:latin typeface="Calibri" panose="020F0502020204030204" pitchFamily="34" charset="0"/>
              <a:ea typeface="SimSun" panose="02010600030101010101" pitchFamily="2" charset="-122"/>
              <a:cs typeface="Tahoma" panose="020B0604030504040204" pitchFamily="34" charset="0"/>
            </a:endParaRPr>
          </a:p>
          <a:p>
            <a:pPr marL="342900" indent="-342900" algn="just">
              <a:lnSpc>
                <a:spcPct val="106000"/>
              </a:lnSpc>
              <a:spcAft>
                <a:spcPts val="800"/>
              </a:spcAft>
              <a:buFont typeface="Arial" panose="020B0604020202020204" pitchFamily="34" charset="0"/>
              <a:buChar char="•"/>
            </a:pPr>
            <a:r>
              <a:rPr lang="it-IT" sz="2400" b="1" kern="150" dirty="0">
                <a:latin typeface="Calibri" panose="020F0502020204030204" pitchFamily="34" charset="0"/>
                <a:ea typeface="SimSun" panose="02010600030101010101" pitchFamily="2" charset="-122"/>
                <a:cs typeface="Tahoma" panose="020B0604030504040204" pitchFamily="34" charset="0"/>
              </a:rPr>
              <a:t>A</a:t>
            </a:r>
            <a:r>
              <a:rPr lang="it-IT" sz="2400" b="1" kern="150" dirty="0">
                <a:effectLst/>
                <a:latin typeface="Calibri" panose="020F0502020204030204" pitchFamily="34" charset="0"/>
                <a:ea typeface="SimSun" panose="02010600030101010101" pitchFamily="2" charset="-122"/>
                <a:cs typeface="Tahoma" panose="020B0604030504040204" pitchFamily="34" charset="0"/>
              </a:rPr>
              <a:t>ttivazione e sviluppo di percorsi di sanità/salute di iniziativa e di presa in carico interprofessionale e multidisciplinare</a:t>
            </a:r>
            <a:r>
              <a:rPr lang="it-IT" sz="2400" kern="150" dirty="0">
                <a:effectLst/>
                <a:latin typeface="Calibri" panose="020F0502020204030204" pitchFamily="34" charset="0"/>
                <a:ea typeface="SimSun" panose="02010600030101010101" pitchFamily="2" charset="-122"/>
                <a:cs typeface="Tahoma" panose="020B0604030504040204" pitchFamily="34" charset="0"/>
              </a:rPr>
              <a:t>, attraverso la stratificazione della popolazione per intensità dei bisogni sociali e sanitari e garantendo la continuità assistenziale.</a:t>
            </a:r>
          </a:p>
          <a:p>
            <a:pPr marL="342900" indent="-342900" algn="just">
              <a:lnSpc>
                <a:spcPct val="106000"/>
              </a:lnSpc>
              <a:spcAft>
                <a:spcPts val="800"/>
              </a:spcAft>
              <a:buFont typeface="Arial" panose="020B0604020202020204" pitchFamily="34" charset="0"/>
              <a:buChar char="•"/>
            </a:pPr>
            <a:r>
              <a:rPr lang="it-IT" sz="2400" kern="150" dirty="0">
                <a:effectLst/>
                <a:latin typeface="Calibri" panose="020F0502020204030204" pitchFamily="34" charset="0"/>
                <a:ea typeface="SimSun" panose="02010600030101010101" pitchFamily="2" charset="-122"/>
                <a:cs typeface="Tahoma" panose="020B0604030504040204" pitchFamily="34" charset="0"/>
              </a:rPr>
              <a:t>Le Case della Comunità devono potersi immaginare come </a:t>
            </a:r>
            <a:r>
              <a:rPr lang="it-IT" sz="2400" b="1" kern="150" dirty="0">
                <a:effectLst/>
                <a:latin typeface="Calibri" panose="020F0502020204030204" pitchFamily="34" charset="0"/>
                <a:ea typeface="SimSun" panose="02010600030101010101" pitchFamily="2" charset="-122"/>
                <a:cs typeface="Tahoma" panose="020B0604030504040204" pitchFamily="34" charset="0"/>
              </a:rPr>
              <a:t>porta di accesso ad una rete di opportunità situate nell’ambito territoriale di riferimento (e non soltanto dentro le mura fisiche della </a:t>
            </a:r>
            <a:r>
              <a:rPr lang="it-IT" sz="2400" b="1" kern="150" dirty="0" err="1">
                <a:effectLst/>
                <a:latin typeface="Calibri" panose="020F0502020204030204" pitchFamily="34" charset="0"/>
                <a:ea typeface="SimSun" panose="02010600030101010101" pitchFamily="2" charset="-122"/>
                <a:cs typeface="Tahoma" panose="020B0604030504040204" pitchFamily="34" charset="0"/>
              </a:rPr>
              <a:t>CdC</a:t>
            </a:r>
            <a:r>
              <a:rPr lang="it-IT" sz="2400" b="1" kern="150" dirty="0">
                <a:effectLst/>
                <a:latin typeface="Calibri" panose="020F0502020204030204" pitchFamily="34" charset="0"/>
                <a:ea typeface="SimSun" panose="02010600030101010101" pitchFamily="2" charset="-122"/>
                <a:cs typeface="Tahoma" panose="020B0604030504040204" pitchFamily="34" charset="0"/>
              </a:rPr>
              <a:t>)</a:t>
            </a:r>
            <a:endParaRPr lang="it-IT" sz="2400" b="1" kern="150" dirty="0">
              <a:latin typeface="Calibri" panose="020F0502020204030204" pitchFamily="34" charset="0"/>
              <a:ea typeface="SimSun" panose="02010600030101010101" pitchFamily="2" charset="-122"/>
              <a:cs typeface="Tahoma" panose="020B0604030504040204" pitchFamily="34" charset="0"/>
            </a:endParaRPr>
          </a:p>
          <a:p>
            <a:pPr marL="342900" indent="-342900" algn="just">
              <a:lnSpc>
                <a:spcPct val="106000"/>
              </a:lnSpc>
              <a:spcAft>
                <a:spcPts val="800"/>
              </a:spcAft>
              <a:buFont typeface="Arial" panose="020B0604020202020204" pitchFamily="34" charset="0"/>
              <a:buChar char="•"/>
            </a:pPr>
            <a:r>
              <a:rPr lang="it-IT" sz="2400" kern="150" dirty="0">
                <a:effectLst/>
                <a:latin typeface="Calibri" panose="020F0502020204030204" pitchFamily="34" charset="0"/>
                <a:ea typeface="SimSun" panose="02010600030101010101" pitchFamily="2" charset="-122"/>
                <a:cs typeface="Tahoma" panose="020B0604030504040204" pitchFamily="34" charset="0"/>
              </a:rPr>
              <a:t>Le </a:t>
            </a:r>
            <a:r>
              <a:rPr lang="it-IT" sz="2400" b="1" kern="150" dirty="0">
                <a:effectLst/>
                <a:latin typeface="Calibri" panose="020F0502020204030204" pitchFamily="34" charset="0"/>
                <a:ea typeface="SimSun" panose="02010600030101010101" pitchFamily="2" charset="-122"/>
                <a:cs typeface="Tahoma" panose="020B0604030504040204" pitchFamily="34" charset="0"/>
              </a:rPr>
              <a:t>reti sociali devono essere incluse quale componente sistemica dei servizi, in una relazione bidirezionale e reciproca</a:t>
            </a:r>
            <a:endParaRPr lang="it-IT" sz="2400" kern="150" dirty="0">
              <a:effectLst/>
              <a:latin typeface="Calibri" panose="020F0502020204030204" pitchFamily="34" charset="0"/>
              <a:ea typeface="SimSun" panose="02010600030101010101" pitchFamily="2" charset="-122"/>
              <a:cs typeface="Tahoma" panose="020B0604030504040204" pitchFamily="34" charset="0"/>
            </a:endParaRPr>
          </a:p>
        </p:txBody>
      </p:sp>
      <p:pic>
        <p:nvPicPr>
          <p:cNvPr id="3" name="Immagine 2" descr="irccs neuroscienze definitivo">
            <a:extLst>
              <a:ext uri="{FF2B5EF4-FFF2-40B4-BE49-F238E27FC236}">
                <a16:creationId xmlns:a16="http://schemas.microsoft.com/office/drawing/2014/main" id="{302B39EB-51D0-C53C-B9E0-3364F06E8D4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57359"/>
            <a:ext cx="1872939" cy="269554"/>
          </a:xfrm>
          <a:prstGeom prst="rect">
            <a:avLst/>
          </a:prstGeom>
          <a:noFill/>
          <a:ln>
            <a:noFill/>
          </a:ln>
        </p:spPr>
      </p:pic>
    </p:spTree>
    <p:extLst>
      <p:ext uri="{BB962C8B-B14F-4D97-AF65-F5344CB8AC3E}">
        <p14:creationId xmlns:p14="http://schemas.microsoft.com/office/powerpoint/2010/main" val="4072216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E6D9F-0C45-173C-FD33-3D4F2A3B7692}"/>
              </a:ext>
            </a:extLst>
          </p:cNvPr>
          <p:cNvSpPr>
            <a:spLocks noGrp="1"/>
          </p:cNvSpPr>
          <p:nvPr>
            <p:ph type="title" idx="4294967295"/>
          </p:nvPr>
        </p:nvSpPr>
        <p:spPr>
          <a:xfrm>
            <a:off x="0" y="315913"/>
            <a:ext cx="6391275" cy="1325562"/>
          </a:xfrm>
        </p:spPr>
        <p:txBody>
          <a:bodyPr>
            <a:normAutofit/>
          </a:bodyPr>
          <a:lstStyle/>
          <a:p>
            <a:pPr algn="ctr"/>
            <a:r>
              <a:rPr lang="it-IT" sz="3600" dirty="0">
                <a:solidFill>
                  <a:schemeClr val="accent2"/>
                </a:solidFill>
              </a:rPr>
              <a:t>Assetto Case della Comunità </a:t>
            </a:r>
            <a:br>
              <a:rPr lang="it-IT" sz="3600" dirty="0">
                <a:solidFill>
                  <a:schemeClr val="accent2"/>
                </a:solidFill>
              </a:rPr>
            </a:br>
            <a:r>
              <a:rPr lang="it-IT" sz="3600" dirty="0">
                <a:solidFill>
                  <a:schemeClr val="accent2"/>
                </a:solidFill>
              </a:rPr>
              <a:t>Ausl Bologna</a:t>
            </a:r>
          </a:p>
        </p:txBody>
      </p:sp>
      <p:sp>
        <p:nvSpPr>
          <p:cNvPr id="3" name="Segnaposto contenuto 2">
            <a:extLst>
              <a:ext uri="{FF2B5EF4-FFF2-40B4-BE49-F238E27FC236}">
                <a16:creationId xmlns:a16="http://schemas.microsoft.com/office/drawing/2014/main" id="{FD23E271-FBCC-AF12-AD31-615A17204535}"/>
              </a:ext>
            </a:extLst>
          </p:cNvPr>
          <p:cNvSpPr>
            <a:spLocks noGrp="1"/>
          </p:cNvSpPr>
          <p:nvPr>
            <p:ph idx="4294967295"/>
          </p:nvPr>
        </p:nvSpPr>
        <p:spPr>
          <a:xfrm>
            <a:off x="208388" y="1688473"/>
            <a:ext cx="6623050" cy="4592637"/>
          </a:xfrm>
        </p:spPr>
        <p:txBody>
          <a:bodyPr>
            <a:noAutofit/>
          </a:bodyPr>
          <a:lstStyle/>
          <a:p>
            <a:pPr algn="just">
              <a:spcAft>
                <a:spcPts val="600"/>
              </a:spcAft>
            </a:pPr>
            <a:r>
              <a:rPr lang="it-IT" sz="2400" dirty="0"/>
              <a:t>Ad oggi sono già </a:t>
            </a:r>
            <a:r>
              <a:rPr lang="it-IT" sz="2400" b="1" dirty="0"/>
              <a:t>attive 19 Case della salute/comunità</a:t>
            </a:r>
            <a:endParaRPr lang="it-IT" sz="2400" dirty="0"/>
          </a:p>
          <a:p>
            <a:pPr algn="just">
              <a:spcAft>
                <a:spcPts val="600"/>
              </a:spcAft>
            </a:pPr>
            <a:r>
              <a:rPr lang="it-IT" sz="2400" b="1" dirty="0">
                <a:sym typeface="Wingdings" panose="05000000000000000000" pitchFamily="2" charset="2"/>
              </a:rPr>
              <a:t>In progetto 17 </a:t>
            </a:r>
            <a:r>
              <a:rPr lang="it-IT" sz="2400" b="1" dirty="0">
                <a:solidFill>
                  <a:schemeClr val="tx1"/>
                </a:solidFill>
                <a:sym typeface="Wingdings" panose="05000000000000000000" pitchFamily="2" charset="2"/>
              </a:rPr>
              <a:t>interventi PNRR su </a:t>
            </a:r>
            <a:r>
              <a:rPr lang="it-IT" sz="2400" b="1" dirty="0" err="1">
                <a:solidFill>
                  <a:schemeClr val="tx1"/>
                </a:solidFill>
                <a:sym typeface="Wingdings" panose="05000000000000000000" pitchFamily="2" charset="2"/>
              </a:rPr>
              <a:t>CdC</a:t>
            </a:r>
            <a:r>
              <a:rPr lang="it-IT" sz="2400" b="1" dirty="0">
                <a:solidFill>
                  <a:schemeClr val="tx1"/>
                </a:solidFill>
                <a:sym typeface="Wingdings" panose="05000000000000000000" pitchFamily="2" charset="2"/>
              </a:rPr>
              <a:t>: </a:t>
            </a:r>
          </a:p>
          <a:p>
            <a:pPr marL="558900" indent="-342900" algn="just">
              <a:spcBef>
                <a:spcPts val="600"/>
              </a:spcBef>
              <a:buFont typeface="Courier New" panose="02070309020205020404" pitchFamily="49" charset="0"/>
              <a:buChar char="o"/>
            </a:pPr>
            <a:r>
              <a:rPr lang="it-IT" sz="2400" b="1" u="sng" dirty="0">
                <a:solidFill>
                  <a:schemeClr val="tx1"/>
                </a:solidFill>
                <a:sym typeface="Wingdings" panose="05000000000000000000" pitchFamily="2" charset="2"/>
              </a:rPr>
              <a:t>10 Nuove </a:t>
            </a:r>
            <a:r>
              <a:rPr lang="it-IT" sz="2400" b="1" u="sng" dirty="0" err="1">
                <a:solidFill>
                  <a:schemeClr val="tx1"/>
                </a:solidFill>
                <a:sym typeface="Wingdings" panose="05000000000000000000" pitchFamily="2" charset="2"/>
              </a:rPr>
              <a:t>CdC</a:t>
            </a:r>
            <a:r>
              <a:rPr lang="it-IT" sz="2400" u="sng" dirty="0">
                <a:solidFill>
                  <a:schemeClr val="tx1"/>
                </a:solidFill>
                <a:sym typeface="Wingdings" panose="05000000000000000000" pitchFamily="2" charset="2"/>
              </a:rPr>
              <a:t>:</a:t>
            </a:r>
            <a:r>
              <a:rPr lang="it-IT" sz="2400" dirty="0">
                <a:solidFill>
                  <a:schemeClr val="tx1"/>
                </a:solidFill>
                <a:sym typeface="Wingdings" panose="05000000000000000000" pitchFamily="2" charset="2"/>
              </a:rPr>
              <a:t> Molinella, Baricella, Castenaso, San Giovanni in Persiceto, Calderara, Bazzano, Savena, Mengoli, Pilastro, Colombi</a:t>
            </a:r>
          </a:p>
          <a:p>
            <a:pPr marL="558900" indent="-342900" algn="just">
              <a:spcBef>
                <a:spcPts val="600"/>
              </a:spcBef>
              <a:spcAft>
                <a:spcPts val="1800"/>
              </a:spcAft>
              <a:buFont typeface="Courier New" panose="02070309020205020404" pitchFamily="49" charset="0"/>
              <a:buChar char="o"/>
            </a:pPr>
            <a:r>
              <a:rPr lang="it-IT" sz="2400" b="1" u="sng" dirty="0">
                <a:solidFill>
                  <a:schemeClr val="tx1"/>
                </a:solidFill>
                <a:sym typeface="Wingdings" panose="05000000000000000000" pitchFamily="2" charset="2"/>
              </a:rPr>
              <a:t>7 </a:t>
            </a:r>
            <a:r>
              <a:rPr lang="it-IT" sz="2400" b="1" u="sng" dirty="0" err="1">
                <a:solidFill>
                  <a:schemeClr val="tx1"/>
                </a:solidFill>
                <a:sym typeface="Wingdings" panose="05000000000000000000" pitchFamily="2" charset="2"/>
              </a:rPr>
              <a:t>CdS</a:t>
            </a:r>
            <a:r>
              <a:rPr lang="it-IT" sz="2400" b="1" u="sng" dirty="0">
                <a:solidFill>
                  <a:schemeClr val="tx1"/>
                </a:solidFill>
                <a:sym typeface="Wingdings" panose="05000000000000000000" pitchFamily="2" charset="2"/>
              </a:rPr>
              <a:t>/</a:t>
            </a:r>
            <a:r>
              <a:rPr lang="it-IT" sz="2400" b="1" u="sng" dirty="0" err="1">
                <a:solidFill>
                  <a:schemeClr val="tx1"/>
                </a:solidFill>
                <a:sym typeface="Wingdings" panose="05000000000000000000" pitchFamily="2" charset="2"/>
              </a:rPr>
              <a:t>CdC</a:t>
            </a:r>
            <a:r>
              <a:rPr lang="it-IT" sz="2400" b="1" u="sng" dirty="0">
                <a:solidFill>
                  <a:schemeClr val="tx1"/>
                </a:solidFill>
                <a:sym typeface="Wingdings" panose="05000000000000000000" pitchFamily="2" charset="2"/>
              </a:rPr>
              <a:t> già attive</a:t>
            </a:r>
            <a:r>
              <a:rPr lang="it-IT" sz="2400" u="sng" dirty="0">
                <a:solidFill>
                  <a:schemeClr val="tx1"/>
                </a:solidFill>
                <a:sym typeface="Wingdings" panose="05000000000000000000" pitchFamily="2" charset="2"/>
              </a:rPr>
              <a:t>:</a:t>
            </a:r>
            <a:r>
              <a:rPr lang="it-IT" sz="2400" dirty="0">
                <a:solidFill>
                  <a:schemeClr val="tx1"/>
                </a:solidFill>
                <a:sym typeface="Wingdings" panose="05000000000000000000" pitchFamily="2" charset="2"/>
              </a:rPr>
              <a:t> Crevalcore, Sasso Marconi, San Lazzaro, Castiglione de Pepoli, </a:t>
            </a:r>
            <a:r>
              <a:rPr lang="it-IT" sz="2400" dirty="0">
                <a:sym typeface="Wingdings" panose="05000000000000000000" pitchFamily="2" charset="2"/>
              </a:rPr>
              <a:t>Zola Predosa, Vergato, Porto Saragozza</a:t>
            </a:r>
          </a:p>
          <a:p>
            <a:pPr marL="0" lvl="1" indent="-342900" algn="just">
              <a:spcBef>
                <a:spcPts val="600"/>
              </a:spcBef>
              <a:buFont typeface="Wingdings" panose="05000000000000000000" pitchFamily="2" charset="2"/>
              <a:buChar char="à"/>
            </a:pPr>
            <a:r>
              <a:rPr lang="it-IT" sz="2400" dirty="0">
                <a:sym typeface="Wingdings" panose="05000000000000000000" pitchFamily="2" charset="2"/>
              </a:rPr>
              <a:t>Per un totale di 29 </a:t>
            </a:r>
            <a:r>
              <a:rPr lang="it-IT" sz="2400" dirty="0" err="1">
                <a:sym typeface="Wingdings" panose="05000000000000000000" pitchFamily="2" charset="2"/>
              </a:rPr>
              <a:t>CdC</a:t>
            </a:r>
            <a:r>
              <a:rPr lang="it-IT" sz="2400" dirty="0">
                <a:sym typeface="Wingdings" panose="05000000000000000000" pitchFamily="2" charset="2"/>
              </a:rPr>
              <a:t> di cui 13 Hub e 16 </a:t>
            </a:r>
            <a:r>
              <a:rPr lang="it-IT" sz="2400" dirty="0" err="1">
                <a:sym typeface="Wingdings" panose="05000000000000000000" pitchFamily="2" charset="2"/>
              </a:rPr>
              <a:t>Spoke</a:t>
            </a:r>
            <a:endParaRPr lang="it-IT" sz="2400" dirty="0">
              <a:sym typeface="Wingdings" panose="05000000000000000000" pitchFamily="2" charset="2"/>
            </a:endParaRPr>
          </a:p>
          <a:p>
            <a:pPr marL="0" lvl="1" indent="0" algn="just">
              <a:spcBef>
                <a:spcPts val="600"/>
              </a:spcBef>
              <a:buNone/>
            </a:pPr>
            <a:r>
              <a:rPr lang="it-IT" dirty="0">
                <a:sym typeface="Wingdings" panose="05000000000000000000" pitchFamily="2" charset="2"/>
              </a:rPr>
              <a:t>(</a:t>
            </a:r>
            <a:r>
              <a:rPr lang="it-IT" dirty="0" err="1">
                <a:sym typeface="Wingdings" panose="05000000000000000000" pitchFamily="2" charset="2"/>
              </a:rPr>
              <a:t>Std</a:t>
            </a:r>
            <a:r>
              <a:rPr lang="it-IT" dirty="0">
                <a:sym typeface="Wingdings" panose="05000000000000000000" pitchFamily="2" charset="2"/>
              </a:rPr>
              <a:t> DM77 1 </a:t>
            </a:r>
            <a:r>
              <a:rPr lang="it-IT" dirty="0" err="1">
                <a:sym typeface="Wingdings" panose="05000000000000000000" pitchFamily="2" charset="2"/>
              </a:rPr>
              <a:t>CdC</a:t>
            </a:r>
            <a:r>
              <a:rPr lang="it-IT" dirty="0">
                <a:sym typeface="Wingdings" panose="05000000000000000000" pitchFamily="2" charset="2"/>
              </a:rPr>
              <a:t> Hub ogni 40-50.000 abitanti)</a:t>
            </a:r>
            <a:endParaRPr lang="it-IT" sz="2400" dirty="0">
              <a:sym typeface="Wingdings" panose="05000000000000000000" pitchFamily="2" charset="2"/>
            </a:endParaRPr>
          </a:p>
        </p:txBody>
      </p:sp>
      <p:pic>
        <p:nvPicPr>
          <p:cNvPr id="5" name="Picture 2">
            <a:extLst>
              <a:ext uri="{FF2B5EF4-FFF2-40B4-BE49-F238E27FC236}">
                <a16:creationId xmlns:a16="http://schemas.microsoft.com/office/drawing/2014/main" id="{1890E12F-89EE-4A76-04C2-DED38AD9B0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420303" y="185738"/>
            <a:ext cx="4563309" cy="6081193"/>
          </a:xfrm>
          <a:prstGeom prst="rect">
            <a:avLst/>
          </a:prstGeom>
          <a:noFill/>
          <a:ln w="9525">
            <a:noFill/>
            <a:miter lim="800000"/>
            <a:headEnd/>
            <a:tailEnd/>
          </a:ln>
          <a:effectLst/>
        </p:spPr>
      </p:pic>
      <p:pic>
        <p:nvPicPr>
          <p:cNvPr id="4" name="Immagine 3" descr="irccs neuroscienze definitivo">
            <a:extLst>
              <a:ext uri="{FF2B5EF4-FFF2-40B4-BE49-F238E27FC236}">
                <a16:creationId xmlns:a16="http://schemas.microsoft.com/office/drawing/2014/main" id="{D98B05E5-2EB5-3995-97C5-D83F069B5D6E}"/>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99406"/>
            <a:ext cx="1872939" cy="269554"/>
          </a:xfrm>
          <a:prstGeom prst="rect">
            <a:avLst/>
          </a:prstGeom>
          <a:noFill/>
          <a:ln>
            <a:noFill/>
          </a:ln>
        </p:spPr>
      </p:pic>
    </p:spTree>
    <p:extLst>
      <p:ext uri="{BB962C8B-B14F-4D97-AF65-F5344CB8AC3E}">
        <p14:creationId xmlns:p14="http://schemas.microsoft.com/office/powerpoint/2010/main" val="112023686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3386" y="132369"/>
            <a:ext cx="10515600" cy="1325563"/>
          </a:xfrm>
        </p:spPr>
        <p:txBody>
          <a:bodyPr>
            <a:normAutofit/>
          </a:bodyPr>
          <a:lstStyle/>
          <a:p>
            <a:pPr algn="ctr" defTabSz="457200"/>
            <a:r>
              <a:rPr lang="it-IT" sz="3600" dirty="0">
                <a:solidFill>
                  <a:schemeClr val="accent2"/>
                </a:solidFill>
              </a:rPr>
              <a:t>Coordinamento integrato della Casa della Comunità – Ausl Bologna</a:t>
            </a:r>
          </a:p>
        </p:txBody>
      </p:sp>
      <p:sp>
        <p:nvSpPr>
          <p:cNvPr id="3" name="Segnaposto contenuto 2"/>
          <p:cNvSpPr>
            <a:spLocks noGrp="1"/>
          </p:cNvSpPr>
          <p:nvPr>
            <p:ph idx="1"/>
          </p:nvPr>
        </p:nvSpPr>
        <p:spPr>
          <a:xfrm>
            <a:off x="763386" y="1457932"/>
            <a:ext cx="10515600" cy="5049001"/>
          </a:xfrm>
        </p:spPr>
        <p:txBody>
          <a:bodyPr>
            <a:normAutofit fontScale="85000" lnSpcReduction="20000"/>
          </a:bodyPr>
          <a:lstStyle/>
          <a:p>
            <a:pPr marL="0" lvl="0" indent="0" algn="just">
              <a:lnSpc>
                <a:spcPct val="110000"/>
              </a:lnSpc>
              <a:buNone/>
            </a:pPr>
            <a:r>
              <a:rPr lang="it-IT" sz="2400" dirty="0"/>
              <a:t>In Ausl Bologna si intende implementare un modello che prevede un </a:t>
            </a:r>
            <a:r>
              <a:rPr lang="it-IT" sz="2400" b="1" dirty="0"/>
              <a:t>Team di Direzione e Coordinamento </a:t>
            </a:r>
            <a:r>
              <a:rPr lang="it-IT" sz="2400" dirty="0"/>
              <a:t>della Casa della Comunità che è composto da 3 membri:</a:t>
            </a:r>
          </a:p>
          <a:p>
            <a:pPr lvl="1" algn="just">
              <a:lnSpc>
                <a:spcPct val="110000"/>
              </a:lnSpc>
            </a:pPr>
            <a:r>
              <a:rPr lang="it-IT" dirty="0"/>
              <a:t>un </a:t>
            </a:r>
            <a:r>
              <a:rPr lang="it-IT" b="1" dirty="0"/>
              <a:t>responsabile di struttura </a:t>
            </a:r>
            <a:r>
              <a:rPr lang="it-IT" dirty="0"/>
              <a:t>della Casa della Comunità appartenente al Dipartimento di Cure Primarie con responsabilità e funzioni igienico organizzative e di governo clinico</a:t>
            </a:r>
          </a:p>
          <a:p>
            <a:pPr lvl="1" algn="just">
              <a:lnSpc>
                <a:spcPct val="110000"/>
              </a:lnSpc>
            </a:pPr>
            <a:r>
              <a:rPr lang="it-IT" dirty="0"/>
              <a:t>un </a:t>
            </a:r>
            <a:r>
              <a:rPr lang="it-IT" b="1" dirty="0"/>
              <a:t>responsabile organizzativo </a:t>
            </a:r>
            <a:r>
              <a:rPr lang="it-IT" dirty="0"/>
              <a:t>della Casa della Comunità appartenente alle professioni sanitarie con funzioni di collegamento ed integrative nei percorsi di accesso, continuità e intervento di tipo assistenziale</a:t>
            </a:r>
          </a:p>
          <a:p>
            <a:pPr lvl="1" algn="just">
              <a:lnSpc>
                <a:spcPct val="110000"/>
              </a:lnSpc>
            </a:pPr>
            <a:r>
              <a:rPr lang="it-IT" b="1" dirty="0"/>
              <a:t>Referente Sociale di Comunità </a:t>
            </a:r>
            <a:r>
              <a:rPr lang="it-IT" dirty="0"/>
              <a:t>appartenente alla UASS distrettuale […] con funzioni di sviluppo di iniziative di sviluppo e risposta sociale alla Comunità.</a:t>
            </a:r>
          </a:p>
          <a:p>
            <a:pPr marL="0" indent="0" algn="just">
              <a:lnSpc>
                <a:spcPct val="110000"/>
              </a:lnSpc>
              <a:buNone/>
            </a:pPr>
            <a:r>
              <a:rPr lang="it-IT" sz="2400" dirty="0"/>
              <a:t>Il Team di Direzione e Coordinamento opera attraverso un </a:t>
            </a:r>
            <a:r>
              <a:rPr lang="it-IT" sz="2400" b="1" dirty="0"/>
              <a:t>meccanismo di organizzazione professionale basato su logiche multidisciplinari integrate</a:t>
            </a:r>
            <a:r>
              <a:rPr lang="it-IT" sz="2400" dirty="0"/>
              <a:t>, capaci di generare interfaccia professionali unitarie, efficaci nel coordinamento tecnico-professionale, nel leggere i dati del contesto e programmare l’azione locale, adatte a svolgere il lavoro di comunità e di valorizzazione delle reti sociali.</a:t>
            </a:r>
          </a:p>
          <a:p>
            <a:pPr marL="0" indent="0" algn="just">
              <a:lnSpc>
                <a:spcPct val="110000"/>
              </a:lnSpc>
              <a:buNone/>
            </a:pPr>
            <a:r>
              <a:rPr lang="it-IT" sz="2400" dirty="0"/>
              <a:t>Il </a:t>
            </a:r>
            <a:r>
              <a:rPr lang="it-IT" sz="2400" b="1" dirty="0"/>
              <a:t>Team di Direzione e Coordinamento è individuato nelle Case della Comunità HUB </a:t>
            </a:r>
            <a:r>
              <a:rPr lang="it-IT" sz="2400" dirty="0"/>
              <a:t>e svolge una funzione di coordinamento e di sviluppo di collegamento sulle Case della Comunità </a:t>
            </a:r>
            <a:r>
              <a:rPr lang="it-IT" sz="2400" dirty="0" err="1"/>
              <a:t>Spoke</a:t>
            </a:r>
            <a:r>
              <a:rPr lang="it-IT" sz="2400" dirty="0"/>
              <a:t>.</a:t>
            </a:r>
          </a:p>
        </p:txBody>
      </p:sp>
      <p:pic>
        <p:nvPicPr>
          <p:cNvPr id="4" name="Immagine 3" descr="irccs neuroscienze definitivo">
            <a:extLst>
              <a:ext uri="{FF2B5EF4-FFF2-40B4-BE49-F238E27FC236}">
                <a16:creationId xmlns:a16="http://schemas.microsoft.com/office/drawing/2014/main" id="{CFBA57B2-4813-A9F0-72F2-65B8C0D8818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57359"/>
            <a:ext cx="1872939" cy="269554"/>
          </a:xfrm>
          <a:prstGeom prst="rect">
            <a:avLst/>
          </a:prstGeom>
          <a:noFill/>
          <a:ln>
            <a:noFill/>
          </a:ln>
        </p:spPr>
      </p:pic>
    </p:spTree>
    <p:extLst>
      <p:ext uri="{BB962C8B-B14F-4D97-AF65-F5344CB8AC3E}">
        <p14:creationId xmlns:p14="http://schemas.microsoft.com/office/powerpoint/2010/main" val="971136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63A62E-B81C-1426-196F-88D038867F16}"/>
              </a:ext>
            </a:extLst>
          </p:cNvPr>
          <p:cNvSpPr>
            <a:spLocks noGrp="1"/>
          </p:cNvSpPr>
          <p:nvPr>
            <p:ph type="title"/>
          </p:nvPr>
        </p:nvSpPr>
        <p:spPr>
          <a:xfrm>
            <a:off x="502920" y="326913"/>
            <a:ext cx="11186160" cy="846455"/>
          </a:xfrm>
        </p:spPr>
        <p:txBody>
          <a:bodyPr>
            <a:normAutofit/>
          </a:bodyPr>
          <a:lstStyle/>
          <a:p>
            <a:pPr algn="ctr" defTabSz="457200"/>
            <a:r>
              <a:rPr lang="it-IT" sz="4000" dirty="0">
                <a:solidFill>
                  <a:schemeClr val="accent2"/>
                </a:solidFill>
              </a:rPr>
              <a:t>Reti e meccanismi di coordinamento delle </a:t>
            </a:r>
            <a:r>
              <a:rPr lang="it-IT" sz="4000" dirty="0" err="1">
                <a:solidFill>
                  <a:schemeClr val="accent2"/>
                </a:solidFill>
              </a:rPr>
              <a:t>CdC</a:t>
            </a:r>
            <a:endParaRPr lang="it-IT" sz="4000" dirty="0">
              <a:solidFill>
                <a:schemeClr val="accent2"/>
              </a:solidFill>
            </a:endParaRPr>
          </a:p>
        </p:txBody>
      </p:sp>
      <p:sp>
        <p:nvSpPr>
          <p:cNvPr id="3" name="Segnaposto contenuto 2">
            <a:extLst>
              <a:ext uri="{FF2B5EF4-FFF2-40B4-BE49-F238E27FC236}">
                <a16:creationId xmlns:a16="http://schemas.microsoft.com/office/drawing/2014/main" id="{8208DBC2-8319-67B3-12F3-147483362C96}"/>
              </a:ext>
            </a:extLst>
          </p:cNvPr>
          <p:cNvSpPr>
            <a:spLocks noGrp="1"/>
          </p:cNvSpPr>
          <p:nvPr>
            <p:ph idx="1"/>
          </p:nvPr>
        </p:nvSpPr>
        <p:spPr>
          <a:xfrm>
            <a:off x="914400" y="1327307"/>
            <a:ext cx="10439400" cy="4794212"/>
          </a:xfrm>
        </p:spPr>
        <p:txBody>
          <a:bodyPr>
            <a:noAutofit/>
          </a:bodyPr>
          <a:lstStyle/>
          <a:p>
            <a:pPr marL="0" indent="0" algn="just">
              <a:buNone/>
            </a:pPr>
            <a:r>
              <a:rPr lang="it-IT" sz="2400" b="0" dirty="0"/>
              <a:t>La </a:t>
            </a:r>
            <a:r>
              <a:rPr lang="it-IT" sz="2400" b="0" dirty="0" err="1"/>
              <a:t>CdC</a:t>
            </a:r>
            <a:r>
              <a:rPr lang="it-IT" sz="2400" b="0" dirty="0"/>
              <a:t>, quale </a:t>
            </a:r>
            <a:r>
              <a:rPr lang="it-IT" sz="2400" dirty="0"/>
              <a:t>sede di progettazione ed erogazione di interventi sanitari, di integrazione sociale, di prevenzione e promozione della salute e di partecipazione della comunità </a:t>
            </a:r>
            <a:r>
              <a:rPr lang="it-IT" sz="2400" b="0" dirty="0"/>
              <a:t>adotta </a:t>
            </a:r>
            <a:r>
              <a:rPr lang="it-IT" sz="2400" dirty="0"/>
              <a:t>meccanismi di coordinamento strutturali a rete in quattro direzion</a:t>
            </a:r>
            <a:r>
              <a:rPr lang="it-IT" sz="2400" b="0" dirty="0"/>
              <a:t>i:</a:t>
            </a:r>
          </a:p>
          <a:p>
            <a:pPr algn="just">
              <a:spcBef>
                <a:spcPts val="0"/>
              </a:spcBef>
            </a:pPr>
            <a:r>
              <a:rPr lang="it-IT" sz="2400" b="1" dirty="0"/>
              <a:t>Rete intra-</a:t>
            </a:r>
            <a:r>
              <a:rPr lang="it-IT" sz="2400" b="1" dirty="0" err="1"/>
              <a:t>CdC</a:t>
            </a:r>
            <a:r>
              <a:rPr lang="it-IT" sz="2400" dirty="0"/>
              <a:t>: </a:t>
            </a:r>
            <a:r>
              <a:rPr lang="it-IT" sz="2400" b="0" dirty="0"/>
              <a:t>costituita dalla messa in rete dei professionisti che svolgono la loro attività anche nelle forme associative che hanno sede fisica all’interno della </a:t>
            </a:r>
            <a:r>
              <a:rPr lang="it-IT" sz="2400" b="0" dirty="0" err="1"/>
              <a:t>CdC</a:t>
            </a:r>
            <a:r>
              <a:rPr lang="it-IT" sz="2400" b="0" dirty="0"/>
              <a:t> e quelle che vi sono funzionalmente collegate;</a:t>
            </a:r>
          </a:p>
          <a:p>
            <a:pPr algn="just">
              <a:spcBef>
                <a:spcPts val="0"/>
              </a:spcBef>
            </a:pPr>
            <a:r>
              <a:rPr lang="it-IT" sz="2400" b="1" dirty="0"/>
              <a:t>Rete inter-</a:t>
            </a:r>
            <a:r>
              <a:rPr lang="it-IT" sz="2400" b="1" dirty="0" err="1"/>
              <a:t>CdC</a:t>
            </a:r>
            <a:r>
              <a:rPr lang="it-IT" sz="2400" dirty="0"/>
              <a:t>: </a:t>
            </a:r>
            <a:r>
              <a:rPr lang="it-IT" sz="2400" b="0" dirty="0"/>
              <a:t>costituita dalla messa in rete tra </a:t>
            </a:r>
            <a:r>
              <a:rPr lang="it-IT" sz="2400" b="0" dirty="0" err="1"/>
              <a:t>CdC</a:t>
            </a:r>
            <a:r>
              <a:rPr lang="it-IT" sz="2400" b="0" dirty="0"/>
              <a:t> hub e </a:t>
            </a:r>
            <a:r>
              <a:rPr lang="it-IT" sz="2400" b="0" dirty="0" err="1"/>
              <a:t>CdC</a:t>
            </a:r>
            <a:r>
              <a:rPr lang="it-IT" sz="2400" b="0" dirty="0"/>
              <a:t> </a:t>
            </a:r>
            <a:r>
              <a:rPr lang="it-IT" sz="2400" b="0" dirty="0" err="1"/>
              <a:t>spoke</a:t>
            </a:r>
            <a:r>
              <a:rPr lang="it-IT" sz="2400" b="0" dirty="0"/>
              <a:t> </a:t>
            </a:r>
          </a:p>
          <a:p>
            <a:pPr algn="just">
              <a:spcBef>
                <a:spcPts val="0"/>
              </a:spcBef>
            </a:pPr>
            <a:r>
              <a:rPr lang="it-IT" sz="2400" b="1" dirty="0"/>
              <a:t>Rete territoriale</a:t>
            </a:r>
            <a:r>
              <a:rPr lang="it-IT" sz="2400" dirty="0"/>
              <a:t>: </a:t>
            </a:r>
            <a:r>
              <a:rPr lang="it-IT" sz="2400" b="0" dirty="0"/>
              <a:t>la </a:t>
            </a:r>
            <a:r>
              <a:rPr lang="it-IT" sz="2400" b="0" dirty="0" err="1"/>
              <a:t>CdC</a:t>
            </a:r>
            <a:r>
              <a:rPr lang="it-IT" sz="2400" b="0" dirty="0"/>
              <a:t> è messa in rete con gli altri setting assistenziali territoriali, domicilio compreso, presenti sul territorio</a:t>
            </a:r>
          </a:p>
          <a:p>
            <a:pPr algn="just">
              <a:spcBef>
                <a:spcPts val="0"/>
              </a:spcBef>
            </a:pPr>
            <a:r>
              <a:rPr lang="it-IT" sz="2400" b="1" dirty="0"/>
              <a:t>Rete territoriale integrata</a:t>
            </a:r>
            <a:r>
              <a:rPr lang="it-IT" sz="2400" dirty="0"/>
              <a:t>: </a:t>
            </a:r>
            <a:r>
              <a:rPr lang="it-IT" sz="2400" b="0" dirty="0"/>
              <a:t>la </a:t>
            </a:r>
            <a:r>
              <a:rPr lang="it-IT" sz="2400" b="0" dirty="0" err="1"/>
              <a:t>CdC</a:t>
            </a:r>
            <a:r>
              <a:rPr lang="it-IT" sz="2400" b="0" dirty="0"/>
              <a:t> è in rete con l’attività ospedaliera, anche grazie all’ausilio di piattaforme informatiche, in particolare quella specialistica ambulatoriale svolta in questo contesto. </a:t>
            </a:r>
          </a:p>
          <a:p>
            <a:pPr marL="0" indent="0" algn="ctr">
              <a:buNone/>
            </a:pPr>
            <a:r>
              <a:rPr lang="it-IT" sz="2400" b="0" dirty="0"/>
              <a:t>Lo </a:t>
            </a:r>
            <a:r>
              <a:rPr lang="it-IT" sz="2400" dirty="0"/>
              <a:t>strumento attraverso cui avviene il coordinamento a rete nelle quattro direzioni è la </a:t>
            </a:r>
            <a:r>
              <a:rPr lang="it-IT" sz="2400" b="1" u="sng" dirty="0"/>
              <a:t>Centrale Operativa Territoriale</a:t>
            </a:r>
          </a:p>
        </p:txBody>
      </p:sp>
      <p:pic>
        <p:nvPicPr>
          <p:cNvPr id="4" name="Immagine 3" descr="irccs neuroscienze definitivo">
            <a:extLst>
              <a:ext uri="{FF2B5EF4-FFF2-40B4-BE49-F238E27FC236}">
                <a16:creationId xmlns:a16="http://schemas.microsoft.com/office/drawing/2014/main" id="{99A76B8D-8ED3-E2B9-9313-0D5AE2729B1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57359"/>
            <a:ext cx="1872939" cy="269554"/>
          </a:xfrm>
          <a:prstGeom prst="rect">
            <a:avLst/>
          </a:prstGeom>
          <a:noFill/>
          <a:ln>
            <a:noFill/>
          </a:ln>
        </p:spPr>
      </p:pic>
    </p:spTree>
    <p:extLst>
      <p:ext uri="{BB962C8B-B14F-4D97-AF65-F5344CB8AC3E}">
        <p14:creationId xmlns:p14="http://schemas.microsoft.com/office/powerpoint/2010/main" val="765144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E6D9F-0C45-173C-FD33-3D4F2A3B7692}"/>
              </a:ext>
            </a:extLst>
          </p:cNvPr>
          <p:cNvSpPr>
            <a:spLocks noGrp="1"/>
          </p:cNvSpPr>
          <p:nvPr>
            <p:ph type="title"/>
          </p:nvPr>
        </p:nvSpPr>
        <p:spPr>
          <a:xfrm>
            <a:off x="1" y="503251"/>
            <a:ext cx="12192000" cy="779011"/>
          </a:xfrm>
        </p:spPr>
        <p:txBody>
          <a:bodyPr>
            <a:noAutofit/>
          </a:bodyPr>
          <a:lstStyle/>
          <a:p>
            <a:pPr algn="ctr"/>
            <a:r>
              <a:rPr lang="it-IT" sz="4000" dirty="0">
                <a:solidFill>
                  <a:schemeClr val="accent2"/>
                </a:solidFill>
              </a:rPr>
              <a:t>Case della Comunità e transizione delle cure</a:t>
            </a:r>
            <a:br>
              <a:rPr lang="it-IT" sz="2800" dirty="0">
                <a:solidFill>
                  <a:schemeClr val="accent2"/>
                </a:solidFill>
              </a:rPr>
            </a:br>
            <a:endParaRPr lang="it-IT" sz="2800" u="sng" dirty="0">
              <a:solidFill>
                <a:schemeClr val="accent2"/>
              </a:solidFill>
            </a:endParaRPr>
          </a:p>
        </p:txBody>
      </p:sp>
      <p:sp>
        <p:nvSpPr>
          <p:cNvPr id="3" name="Segnaposto contenuto 2">
            <a:extLst>
              <a:ext uri="{FF2B5EF4-FFF2-40B4-BE49-F238E27FC236}">
                <a16:creationId xmlns:a16="http://schemas.microsoft.com/office/drawing/2014/main" id="{FD23E271-FBCC-AF12-AD31-615A17204535}"/>
              </a:ext>
            </a:extLst>
          </p:cNvPr>
          <p:cNvSpPr>
            <a:spLocks noGrp="1"/>
          </p:cNvSpPr>
          <p:nvPr>
            <p:ph idx="1"/>
          </p:nvPr>
        </p:nvSpPr>
        <p:spPr>
          <a:xfrm>
            <a:off x="261967" y="1646630"/>
            <a:ext cx="4804019" cy="4543963"/>
          </a:xfrm>
        </p:spPr>
        <p:txBody>
          <a:bodyPr>
            <a:normAutofit/>
          </a:bodyPr>
          <a:lstStyle/>
          <a:p>
            <a:pPr marL="0" indent="0" algn="just">
              <a:lnSpc>
                <a:spcPct val="90000"/>
              </a:lnSpc>
              <a:buNone/>
            </a:pPr>
            <a:r>
              <a:rPr lang="it-IT" sz="2000" b="1" dirty="0"/>
              <a:t>Ad oggi </a:t>
            </a:r>
            <a:r>
              <a:rPr lang="it-IT" sz="2000" dirty="0"/>
              <a:t>in Azienda sono attivi:</a:t>
            </a:r>
          </a:p>
          <a:p>
            <a:pPr algn="just">
              <a:lnSpc>
                <a:spcPct val="90000"/>
              </a:lnSpc>
            </a:pPr>
            <a:r>
              <a:rPr lang="it-IT" sz="2000" b="1" dirty="0"/>
              <a:t>12 Punti di Coordinamento dell’Assistenza Primaria (PCAP) con un ruolo parzialmente sovrapponibile alle COT</a:t>
            </a:r>
          </a:p>
          <a:p>
            <a:pPr algn="just">
              <a:lnSpc>
                <a:spcPct val="90000"/>
              </a:lnSpc>
            </a:pPr>
            <a:r>
              <a:rPr lang="it-IT" sz="2000" b="1" dirty="0"/>
              <a:t> 1 Centrale Metropolitana Post-acuzie (</a:t>
            </a:r>
            <a:r>
              <a:rPr lang="it-IT" sz="2000" b="1" dirty="0" err="1"/>
              <a:t>CeMPA</a:t>
            </a:r>
            <a:r>
              <a:rPr lang="it-IT" sz="2000" b="1" dirty="0"/>
              <a:t>) </a:t>
            </a:r>
            <a:r>
              <a:rPr lang="it-IT" sz="2000" dirty="0"/>
              <a:t>che governa l’accesso ai PL post-acuzie secondo un modello interaziendale</a:t>
            </a:r>
          </a:p>
          <a:p>
            <a:pPr algn="just">
              <a:lnSpc>
                <a:spcPct val="90000"/>
              </a:lnSpc>
            </a:pPr>
            <a:r>
              <a:rPr lang="it-IT" sz="2000" b="1" dirty="0"/>
              <a:t>Team delle Cure Intermedie (TCI)</a:t>
            </a:r>
            <a:r>
              <a:rPr lang="it-IT" sz="2000" dirty="0"/>
              <a:t> per la valutazione e mantenimento della domiciliarità dei pazienti fragili con accesso al PS; gestione delle dimissioni complesse; gestione delle transizioni ed accessi nei setting</a:t>
            </a:r>
          </a:p>
          <a:p>
            <a:pPr algn="just">
              <a:lnSpc>
                <a:spcPct val="90000"/>
              </a:lnSpc>
            </a:pPr>
            <a:endParaRPr lang="it-IT" sz="2000" dirty="0"/>
          </a:p>
        </p:txBody>
      </p:sp>
      <p:pic>
        <p:nvPicPr>
          <p:cNvPr id="4" name="Immagine 3">
            <a:extLst>
              <a:ext uri="{FF2B5EF4-FFF2-40B4-BE49-F238E27FC236}">
                <a16:creationId xmlns:a16="http://schemas.microsoft.com/office/drawing/2014/main" id="{A37E6C72-A86B-33F9-BFCA-A982573CF0F6}"/>
              </a:ext>
            </a:extLst>
          </p:cNvPr>
          <p:cNvPicPr>
            <a:picLocks noChangeAspect="1"/>
          </p:cNvPicPr>
          <p:nvPr/>
        </p:nvPicPr>
        <p:blipFill>
          <a:blip r:embed="rId2"/>
          <a:stretch>
            <a:fillRect/>
          </a:stretch>
        </p:blipFill>
        <p:spPr>
          <a:xfrm>
            <a:off x="5192113" y="2003874"/>
            <a:ext cx="6618754" cy="3687531"/>
          </a:xfrm>
          <a:prstGeom prst="rect">
            <a:avLst/>
          </a:prstGeom>
        </p:spPr>
      </p:pic>
      <p:pic>
        <p:nvPicPr>
          <p:cNvPr id="5" name="Immagine 4" descr="irccs neuroscienze definitivo">
            <a:extLst>
              <a:ext uri="{FF2B5EF4-FFF2-40B4-BE49-F238E27FC236}">
                <a16:creationId xmlns:a16="http://schemas.microsoft.com/office/drawing/2014/main" id="{5EADD901-3357-FC6F-6D71-B5A08C82E4F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57359"/>
            <a:ext cx="1872939" cy="269554"/>
          </a:xfrm>
          <a:prstGeom prst="rect">
            <a:avLst/>
          </a:prstGeom>
          <a:noFill/>
          <a:ln>
            <a:noFill/>
          </a:ln>
        </p:spPr>
      </p:pic>
    </p:spTree>
    <p:extLst>
      <p:ext uri="{BB962C8B-B14F-4D97-AF65-F5344CB8AC3E}">
        <p14:creationId xmlns:p14="http://schemas.microsoft.com/office/powerpoint/2010/main" val="611349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E6D9F-0C45-173C-FD33-3D4F2A3B7692}"/>
              </a:ext>
            </a:extLst>
          </p:cNvPr>
          <p:cNvSpPr>
            <a:spLocks noGrp="1"/>
          </p:cNvSpPr>
          <p:nvPr>
            <p:ph type="title"/>
          </p:nvPr>
        </p:nvSpPr>
        <p:spPr>
          <a:xfrm>
            <a:off x="1" y="408661"/>
            <a:ext cx="12192000" cy="1013800"/>
          </a:xfrm>
        </p:spPr>
        <p:txBody>
          <a:bodyPr>
            <a:noAutofit/>
          </a:bodyPr>
          <a:lstStyle/>
          <a:p>
            <a:pPr algn="ctr"/>
            <a:r>
              <a:rPr lang="it-IT" sz="3600" dirty="0">
                <a:solidFill>
                  <a:schemeClr val="accent2"/>
                </a:solidFill>
              </a:rPr>
              <a:t>Case della Comunità e transizione delle cure</a:t>
            </a:r>
            <a:br>
              <a:rPr lang="it-IT" sz="2400" dirty="0">
                <a:solidFill>
                  <a:schemeClr val="accent2"/>
                </a:solidFill>
              </a:rPr>
            </a:br>
            <a:endParaRPr lang="it-IT" sz="2400" u="sng" dirty="0">
              <a:solidFill>
                <a:schemeClr val="accent2"/>
              </a:solidFill>
            </a:endParaRPr>
          </a:p>
        </p:txBody>
      </p:sp>
      <p:sp>
        <p:nvSpPr>
          <p:cNvPr id="3" name="Segnaposto contenuto 2">
            <a:extLst>
              <a:ext uri="{FF2B5EF4-FFF2-40B4-BE49-F238E27FC236}">
                <a16:creationId xmlns:a16="http://schemas.microsoft.com/office/drawing/2014/main" id="{FD23E271-FBCC-AF12-AD31-615A17204535}"/>
              </a:ext>
            </a:extLst>
          </p:cNvPr>
          <p:cNvSpPr>
            <a:spLocks noGrp="1"/>
          </p:cNvSpPr>
          <p:nvPr>
            <p:ph idx="1"/>
          </p:nvPr>
        </p:nvSpPr>
        <p:spPr>
          <a:xfrm>
            <a:off x="314914" y="1264806"/>
            <a:ext cx="11562171" cy="4491412"/>
          </a:xfrm>
        </p:spPr>
        <p:txBody>
          <a:bodyPr>
            <a:normAutofit/>
          </a:bodyPr>
          <a:lstStyle/>
          <a:p>
            <a:pPr algn="just">
              <a:lnSpc>
                <a:spcPct val="90000"/>
              </a:lnSpc>
            </a:pPr>
            <a:r>
              <a:rPr lang="it-IT" sz="2000" dirty="0"/>
              <a:t>Un </a:t>
            </a:r>
            <a:r>
              <a:rPr lang="it-IT" sz="2000" b="1" dirty="0"/>
              <a:t>gruppo di lavoro interaziendale, </a:t>
            </a:r>
            <a:r>
              <a:rPr lang="it-IT" sz="2000" dirty="0"/>
              <a:t>che ha coinvolto le Aziende ospedaliere che insistono nel territorio dell’Azienda USL,</a:t>
            </a:r>
            <a:r>
              <a:rPr lang="it-IT" sz="2000" b="1" dirty="0"/>
              <a:t> </a:t>
            </a:r>
            <a:r>
              <a:rPr lang="it-IT" sz="2000" dirty="0"/>
              <a:t>ha </a:t>
            </a:r>
            <a:r>
              <a:rPr lang="it-IT" sz="2000" b="1" dirty="0"/>
              <a:t>revisionato il modello di transizione delle cure sulla base delle indicazioni del DM77 </a:t>
            </a:r>
            <a:r>
              <a:rPr lang="it-IT" sz="2000" dirty="0"/>
              <a:t>(</a:t>
            </a:r>
            <a:r>
              <a:rPr lang="it-IT" sz="2000" dirty="0">
                <a:cs typeface="Times New Roman" panose="02020603050405020304" pitchFamily="18" charset="0"/>
              </a:rPr>
              <a:t>d</a:t>
            </a:r>
            <a:r>
              <a:rPr lang="it-IT" sz="2000" dirty="0">
                <a:ea typeface="Calibri" panose="020F0502020204030204" pitchFamily="34" charset="0"/>
                <a:cs typeface="Times New Roman" panose="02020603050405020304" pitchFamily="18" charset="0"/>
              </a:rPr>
              <a:t>elibera aziendale n.94 del 22/03/2023)</a:t>
            </a:r>
            <a:endParaRPr lang="it-IT" sz="2000" dirty="0"/>
          </a:p>
          <a:p>
            <a:pPr algn="just">
              <a:lnSpc>
                <a:spcPct val="90000"/>
              </a:lnSpc>
            </a:pPr>
            <a:r>
              <a:rPr lang="it-IT" sz="2000" dirty="0"/>
              <a:t>Verranno istituite </a:t>
            </a:r>
            <a:r>
              <a:rPr lang="it-IT" sz="2000" b="1" dirty="0"/>
              <a:t>8 COT, secondo il modello del DM77, e 1 Centrale Unica Metropolitana (CUM) che gestirà i percorsi di transizione verso i setting di post-acuzie e supervisionerà l’attività delle COT distrettuali</a:t>
            </a:r>
          </a:p>
          <a:p>
            <a:pPr algn="just">
              <a:lnSpc>
                <a:spcPct val="90000"/>
              </a:lnSpc>
            </a:pPr>
            <a:endParaRPr lang="it-IT" sz="2000" dirty="0"/>
          </a:p>
        </p:txBody>
      </p:sp>
      <p:pic>
        <p:nvPicPr>
          <p:cNvPr id="6" name="Segnaposto contenuto 11">
            <a:extLst>
              <a:ext uri="{FF2B5EF4-FFF2-40B4-BE49-F238E27FC236}">
                <a16:creationId xmlns:a16="http://schemas.microsoft.com/office/drawing/2014/main" id="{9BB4D19D-EA83-025A-C879-15013FE001FF}"/>
              </a:ext>
            </a:extLst>
          </p:cNvPr>
          <p:cNvPicPr>
            <a:picLocks noChangeAspect="1"/>
          </p:cNvPicPr>
          <p:nvPr/>
        </p:nvPicPr>
        <p:blipFill rotWithShape="1">
          <a:blip r:embed="rId2">
            <a:clrChange>
              <a:clrFrom>
                <a:srgbClr val="FFFFFF"/>
              </a:clrFrom>
              <a:clrTo>
                <a:srgbClr val="FFFFFF">
                  <a:alpha val="0"/>
                </a:srgbClr>
              </a:clrTo>
            </a:clrChange>
          </a:blip>
          <a:srcRect r="18495"/>
          <a:stretch/>
        </p:blipFill>
        <p:spPr>
          <a:xfrm>
            <a:off x="1250731" y="3083740"/>
            <a:ext cx="3174124" cy="3723886"/>
          </a:xfrm>
          <a:prstGeom prst="rect">
            <a:avLst/>
          </a:prstGeom>
        </p:spPr>
      </p:pic>
      <p:pic>
        <p:nvPicPr>
          <p:cNvPr id="4" name="Oggetto 2">
            <a:extLst>
              <a:ext uri="{FF2B5EF4-FFF2-40B4-BE49-F238E27FC236}">
                <a16:creationId xmlns:a16="http://schemas.microsoft.com/office/drawing/2014/main" id="{AE44E805-39E7-4F88-0A4A-2F3E1B078A4D}"/>
              </a:ext>
            </a:extLst>
          </p:cNvPr>
          <p:cNvPicPr>
            <a:picLocks noChangeArrowheads="1"/>
          </p:cNvPicPr>
          <p:nvPr/>
        </p:nvPicPr>
        <p:blipFill>
          <a:blip r:embed="rId3">
            <a:extLst>
              <a:ext uri="{28A0092B-C50C-407E-A947-70E740481C1C}">
                <a14:useLocalDpi xmlns:a14="http://schemas.microsoft.com/office/drawing/2010/main" val="0"/>
              </a:ext>
            </a:extLst>
          </a:blip>
          <a:srcRect l="-101" t="-571" r="-262" b="-3487"/>
          <a:stretch>
            <a:fillRect/>
          </a:stretch>
        </p:blipFill>
        <p:spPr bwMode="auto">
          <a:xfrm>
            <a:off x="5672078" y="3261617"/>
            <a:ext cx="6544483" cy="342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a:extLst>
              <a:ext uri="{FF2B5EF4-FFF2-40B4-BE49-F238E27FC236}">
                <a16:creationId xmlns:a16="http://schemas.microsoft.com/office/drawing/2014/main" id="{3A57C28D-529F-D65B-8260-35FB0DAA843B}"/>
              </a:ext>
            </a:extLst>
          </p:cNvPr>
          <p:cNvSpPr/>
          <p:nvPr/>
        </p:nvSpPr>
        <p:spPr>
          <a:xfrm>
            <a:off x="7157545" y="5665075"/>
            <a:ext cx="1219200" cy="483477"/>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t>Ospedali post-acuti</a:t>
            </a:r>
          </a:p>
        </p:txBody>
      </p:sp>
      <p:pic>
        <p:nvPicPr>
          <p:cNvPr id="8" name="Immagine 7" descr="irccs neuroscienze definitivo">
            <a:extLst>
              <a:ext uri="{FF2B5EF4-FFF2-40B4-BE49-F238E27FC236}">
                <a16:creationId xmlns:a16="http://schemas.microsoft.com/office/drawing/2014/main" id="{2F7582A0-AD6E-245B-8D8D-727762C053B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57359"/>
            <a:ext cx="1872939" cy="269554"/>
          </a:xfrm>
          <a:prstGeom prst="rect">
            <a:avLst/>
          </a:prstGeom>
          <a:noFill/>
          <a:ln>
            <a:noFill/>
          </a:ln>
        </p:spPr>
      </p:pic>
    </p:spTree>
    <p:extLst>
      <p:ext uri="{BB962C8B-B14F-4D97-AF65-F5344CB8AC3E}">
        <p14:creationId xmlns:p14="http://schemas.microsoft.com/office/powerpoint/2010/main" val="345356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D554D6D9-F0B4-44A6-97C7-3C795686CA70}"/>
              </a:ext>
            </a:extLst>
          </p:cNvPr>
          <p:cNvSpPr txBox="1">
            <a:spLocks/>
          </p:cNvSpPr>
          <p:nvPr/>
        </p:nvSpPr>
        <p:spPr>
          <a:xfrm>
            <a:off x="0" y="114252"/>
            <a:ext cx="12192000" cy="114617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400" b="1" i="0" u="none" strike="noStrike" kern="1200" cap="none" spc="0" normalizeH="0" baseline="0" noProof="0" dirty="0">
                <a:ln>
                  <a:noFill/>
                </a:ln>
                <a:solidFill>
                  <a:srgbClr val="ED7D31"/>
                </a:solidFill>
                <a:effectLst/>
                <a:uLnTx/>
                <a:uFillTx/>
                <a:latin typeface="Calibri Light" panose="020F0302020204030204"/>
                <a:ea typeface="+mj-ea"/>
                <a:cs typeface="+mj-cs"/>
              </a:rPr>
              <a:t>Il contesto – Azienda USL di Bologna</a:t>
            </a:r>
          </a:p>
        </p:txBody>
      </p:sp>
      <p:sp>
        <p:nvSpPr>
          <p:cNvPr id="10" name="Segnaposto contenuto 2">
            <a:extLst>
              <a:ext uri="{FF2B5EF4-FFF2-40B4-BE49-F238E27FC236}">
                <a16:creationId xmlns:a16="http://schemas.microsoft.com/office/drawing/2014/main" id="{92180702-F8DD-4941-9FB0-DE3AA6E1F806}"/>
              </a:ext>
            </a:extLst>
          </p:cNvPr>
          <p:cNvSpPr txBox="1">
            <a:spLocks/>
          </p:cNvSpPr>
          <p:nvPr/>
        </p:nvSpPr>
        <p:spPr>
          <a:xfrm>
            <a:off x="383628" y="1040834"/>
            <a:ext cx="11424744" cy="1303115"/>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L’Azienda USL di Bologna, con oltre 2,04 miliardi di euro di bilancio annuo e più di 8.000 dipendenti è responsabile della salute di 885.895 residenti, il 44% dei quali risiede nel comune di Bologna.</a:t>
            </a:r>
          </a:p>
        </p:txBody>
      </p:sp>
      <p:graphicFrame>
        <p:nvGraphicFramePr>
          <p:cNvPr id="11" name="Tabella 10">
            <a:extLst>
              <a:ext uri="{FF2B5EF4-FFF2-40B4-BE49-F238E27FC236}">
                <a16:creationId xmlns:a16="http://schemas.microsoft.com/office/drawing/2014/main" id="{BA7741CE-EE94-45E8-916A-0ACBDB7F3222}"/>
              </a:ext>
            </a:extLst>
          </p:cNvPr>
          <p:cNvGraphicFramePr>
            <a:graphicFrameLocks noGrp="1"/>
          </p:cNvGraphicFramePr>
          <p:nvPr>
            <p:extLst>
              <p:ext uri="{D42A27DB-BD31-4B8C-83A1-F6EECF244321}">
                <p14:modId xmlns:p14="http://schemas.microsoft.com/office/powerpoint/2010/main" val="3050839346"/>
              </p:ext>
            </p:extLst>
          </p:nvPr>
        </p:nvGraphicFramePr>
        <p:xfrm>
          <a:off x="1650124" y="2343949"/>
          <a:ext cx="9100983" cy="4189187"/>
        </p:xfrm>
        <a:graphic>
          <a:graphicData uri="http://schemas.openxmlformats.org/drawingml/2006/table">
            <a:tbl>
              <a:tblPr>
                <a:tableStyleId>{8799B23B-EC83-4686-B30A-512413B5E67A}</a:tableStyleId>
              </a:tblPr>
              <a:tblGrid>
                <a:gridCol w="3850740">
                  <a:extLst>
                    <a:ext uri="{9D8B030D-6E8A-4147-A177-3AD203B41FA5}">
                      <a16:colId xmlns:a16="http://schemas.microsoft.com/office/drawing/2014/main" val="124669569"/>
                    </a:ext>
                  </a:extLst>
                </a:gridCol>
                <a:gridCol w="1289122">
                  <a:extLst>
                    <a:ext uri="{9D8B030D-6E8A-4147-A177-3AD203B41FA5}">
                      <a16:colId xmlns:a16="http://schemas.microsoft.com/office/drawing/2014/main" val="1078927725"/>
                    </a:ext>
                  </a:extLst>
                </a:gridCol>
                <a:gridCol w="1242962">
                  <a:extLst>
                    <a:ext uri="{9D8B030D-6E8A-4147-A177-3AD203B41FA5}">
                      <a16:colId xmlns:a16="http://schemas.microsoft.com/office/drawing/2014/main" val="1237590129"/>
                    </a:ext>
                  </a:extLst>
                </a:gridCol>
                <a:gridCol w="1096207">
                  <a:extLst>
                    <a:ext uri="{9D8B030D-6E8A-4147-A177-3AD203B41FA5}">
                      <a16:colId xmlns:a16="http://schemas.microsoft.com/office/drawing/2014/main" val="735913481"/>
                    </a:ext>
                  </a:extLst>
                </a:gridCol>
                <a:gridCol w="1621952">
                  <a:extLst>
                    <a:ext uri="{9D8B030D-6E8A-4147-A177-3AD203B41FA5}">
                      <a16:colId xmlns:a16="http://schemas.microsoft.com/office/drawing/2014/main" val="674689379"/>
                    </a:ext>
                  </a:extLst>
                </a:gridCol>
              </a:tblGrid>
              <a:tr h="570353">
                <a:tc>
                  <a:txBody>
                    <a:bodyPr/>
                    <a:lstStyle/>
                    <a:p>
                      <a:pPr algn="ctr" fontAlgn="t"/>
                      <a:r>
                        <a:rPr lang="it-IT" sz="2800" u="none" strike="noStrike" dirty="0">
                          <a:effectLst/>
                        </a:rPr>
                        <a:t> </a:t>
                      </a:r>
                      <a:endParaRPr lang="it-IT" sz="2800" b="0" i="0" u="none" strike="noStrike" dirty="0">
                        <a:solidFill>
                          <a:srgbClr val="000000"/>
                        </a:solidFill>
                        <a:effectLst/>
                        <a:latin typeface="Century Gothic" panose="020B0502020202020204" pitchFamily="34" charset="0"/>
                      </a:endParaRPr>
                    </a:p>
                  </a:txBody>
                  <a:tcPr marL="6350" marR="6350" marT="6350" marB="0">
                    <a:solidFill>
                      <a:schemeClr val="accent4"/>
                    </a:solidFill>
                  </a:tcPr>
                </a:tc>
                <a:tc>
                  <a:txBody>
                    <a:bodyPr/>
                    <a:lstStyle/>
                    <a:p>
                      <a:pPr algn="ctr" rtl="0" fontAlgn="ctr"/>
                      <a:r>
                        <a:rPr lang="it-IT" sz="1800" b="1" u="none" strike="noStrike" dirty="0">
                          <a:effectLst/>
                        </a:rPr>
                        <a:t>AUSL BO</a:t>
                      </a:r>
                      <a:endParaRPr lang="it-IT" sz="1800" b="1" i="0" u="none" strike="noStrike" dirty="0">
                        <a:solidFill>
                          <a:srgbClr val="FFFFFF"/>
                        </a:solidFill>
                        <a:effectLst/>
                        <a:latin typeface="Century Gothic" panose="020B0502020202020204" pitchFamily="34" charset="0"/>
                      </a:endParaRPr>
                    </a:p>
                  </a:txBody>
                  <a:tcPr marL="6350" marR="6350" marT="6350" marB="0" anchor="ctr">
                    <a:solidFill>
                      <a:schemeClr val="accent4"/>
                    </a:solidFill>
                  </a:tcPr>
                </a:tc>
                <a:tc>
                  <a:txBody>
                    <a:bodyPr/>
                    <a:lstStyle/>
                    <a:p>
                      <a:pPr algn="ctr" rtl="0" fontAlgn="ctr"/>
                      <a:r>
                        <a:rPr lang="it-IT" sz="1800" b="1" u="none" strike="noStrike" dirty="0">
                          <a:effectLst/>
                        </a:rPr>
                        <a:t>RER</a:t>
                      </a:r>
                      <a:endParaRPr lang="it-IT" sz="1800" b="1" i="0" u="none" strike="noStrike" dirty="0">
                        <a:solidFill>
                          <a:srgbClr val="FFFFFF"/>
                        </a:solidFill>
                        <a:effectLst/>
                        <a:latin typeface="Century Gothic" panose="020B0502020202020204" pitchFamily="34" charset="0"/>
                      </a:endParaRPr>
                    </a:p>
                  </a:txBody>
                  <a:tcPr marL="6350" marR="6350" marT="6350" marB="0" anchor="ctr">
                    <a:solidFill>
                      <a:schemeClr val="accent4"/>
                    </a:solidFill>
                  </a:tcPr>
                </a:tc>
                <a:tc>
                  <a:txBody>
                    <a:bodyPr/>
                    <a:lstStyle/>
                    <a:p>
                      <a:pPr algn="ctr" rtl="0" fontAlgn="ctr"/>
                      <a:r>
                        <a:rPr lang="it-IT" sz="1800" b="1" u="none" strike="noStrike" dirty="0">
                          <a:effectLst/>
                        </a:rPr>
                        <a:t>Fonte</a:t>
                      </a:r>
                      <a:endParaRPr lang="it-IT" sz="1800" b="1" i="0" u="none" strike="noStrike" dirty="0">
                        <a:solidFill>
                          <a:srgbClr val="FFFFFF"/>
                        </a:solidFill>
                        <a:effectLst/>
                        <a:latin typeface="Century Gothic" panose="020B0502020202020204" pitchFamily="34" charset="0"/>
                      </a:endParaRPr>
                    </a:p>
                  </a:txBody>
                  <a:tcPr marL="6350" marR="6350" marT="6350" marB="0" anchor="ctr">
                    <a:solidFill>
                      <a:schemeClr val="accent4"/>
                    </a:solidFill>
                  </a:tcPr>
                </a:tc>
                <a:tc>
                  <a:txBody>
                    <a:bodyPr/>
                    <a:lstStyle/>
                    <a:p>
                      <a:pPr algn="ctr" rtl="0" fontAlgn="ctr"/>
                      <a:r>
                        <a:rPr lang="it-IT" sz="1800" b="1" u="none" strike="noStrike" dirty="0">
                          <a:effectLst/>
                        </a:rPr>
                        <a:t>Periodo di riferimento</a:t>
                      </a:r>
                      <a:endParaRPr lang="it-IT" sz="1800" b="1" i="0" u="none" strike="noStrike" dirty="0">
                        <a:solidFill>
                          <a:srgbClr val="FFFFFF"/>
                        </a:solidFill>
                        <a:effectLst/>
                        <a:latin typeface="Century Gothic" panose="020B0502020202020204" pitchFamily="34" charset="0"/>
                      </a:endParaRPr>
                    </a:p>
                  </a:txBody>
                  <a:tcPr marL="6350" marR="6350" marT="6350" marB="0" anchor="ctr">
                    <a:solidFill>
                      <a:schemeClr val="accent4"/>
                    </a:solidFill>
                  </a:tcPr>
                </a:tc>
                <a:extLst>
                  <a:ext uri="{0D108BD9-81ED-4DB2-BD59-A6C34878D82A}">
                    <a16:rowId xmlns:a16="http://schemas.microsoft.com/office/drawing/2014/main" val="2644944758"/>
                  </a:ext>
                </a:extLst>
              </a:tr>
              <a:tr h="618984">
                <a:tc>
                  <a:txBody>
                    <a:bodyPr/>
                    <a:lstStyle/>
                    <a:p>
                      <a:pPr algn="ctr" rtl="0" fontAlgn="ctr"/>
                      <a:r>
                        <a:rPr lang="it-IT" sz="1800" b="1" u="none" strike="noStrike" dirty="0">
                          <a:effectLst/>
                        </a:rPr>
                        <a:t>Popolazione residente</a:t>
                      </a:r>
                      <a:endParaRPr lang="it-IT" sz="18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a:r>
                        <a:rPr lang="it-IT" sz="2000" dirty="0"/>
                        <a:t>885.895</a:t>
                      </a:r>
                    </a:p>
                  </a:txBody>
                  <a:tcPr marL="6350" marR="6350" marT="6350" marB="0" anchor="ctr">
                    <a:solidFill>
                      <a:schemeClr val="bg1"/>
                    </a:solidFill>
                  </a:tcPr>
                </a:tc>
                <a:tc>
                  <a:txBody>
                    <a:bodyPr/>
                    <a:lstStyle/>
                    <a:p>
                      <a:pPr algn="ctr" rtl="0" fontAlgn="ctr"/>
                      <a:r>
                        <a:rPr lang="it-IT" sz="2000" u="none" strike="noStrike" dirty="0">
                          <a:effectLst/>
                        </a:rPr>
                        <a:t>4.460.030</a:t>
                      </a:r>
                      <a:endParaRPr lang="it-IT" sz="20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rtl="0" fontAlgn="ctr"/>
                      <a:r>
                        <a:rPr lang="it-IT" sz="1800" u="none" strike="noStrike" dirty="0">
                          <a:effectLst/>
                        </a:rPr>
                        <a:t>RER</a:t>
                      </a:r>
                      <a:endParaRPr lang="it-IT" sz="1800" b="1" i="0" u="none" strike="noStrike" dirty="0">
                        <a:solidFill>
                          <a:srgbClr val="002060"/>
                        </a:solidFill>
                        <a:effectLst/>
                        <a:latin typeface="Century Gothic" panose="020B0502020202020204" pitchFamily="34" charset="0"/>
                      </a:endParaRPr>
                    </a:p>
                  </a:txBody>
                  <a:tcPr marL="114300" marR="6350" marT="6350" marB="0" anchor="ctr">
                    <a:solidFill>
                      <a:schemeClr val="bg1"/>
                    </a:solidFill>
                  </a:tcPr>
                </a:tc>
                <a:tc>
                  <a:txBody>
                    <a:bodyPr/>
                    <a:lstStyle/>
                    <a:p>
                      <a:pPr algn="ctr" rtl="0" fontAlgn="ctr"/>
                      <a:r>
                        <a:rPr lang="it-IT" sz="1800" u="none" strike="noStrike" dirty="0">
                          <a:effectLst/>
                        </a:rPr>
                        <a:t>Al 31/12/2022</a:t>
                      </a:r>
                      <a:endParaRPr lang="it-IT" sz="1800" b="1" i="0" u="none" strike="noStrike" dirty="0">
                        <a:solidFill>
                          <a:srgbClr val="002060"/>
                        </a:solidFill>
                        <a:effectLst/>
                        <a:latin typeface="Century Gothic" panose="020B0502020202020204" pitchFamily="34" charset="0"/>
                      </a:endParaRPr>
                    </a:p>
                  </a:txBody>
                  <a:tcPr marL="228600" marR="6350" marT="6350" marB="0" anchor="ctr">
                    <a:solidFill>
                      <a:schemeClr val="bg1"/>
                    </a:solidFill>
                  </a:tcPr>
                </a:tc>
                <a:extLst>
                  <a:ext uri="{0D108BD9-81ED-4DB2-BD59-A6C34878D82A}">
                    <a16:rowId xmlns:a16="http://schemas.microsoft.com/office/drawing/2014/main" val="1151955734"/>
                  </a:ext>
                </a:extLst>
              </a:tr>
              <a:tr h="359219">
                <a:tc>
                  <a:txBody>
                    <a:bodyPr/>
                    <a:lstStyle/>
                    <a:p>
                      <a:pPr algn="ctr" rtl="0" fontAlgn="ctr"/>
                      <a:r>
                        <a:rPr lang="it-IT" sz="1800" b="1" u="none" strike="noStrike" dirty="0">
                          <a:effectLst/>
                        </a:rPr>
                        <a:t>Morti residenti</a:t>
                      </a:r>
                      <a:endParaRPr lang="it-IT" sz="18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rtl="0" fontAlgn="ctr"/>
                      <a:r>
                        <a:rPr lang="it-IT" sz="2000" u="none" strike="noStrike" dirty="0">
                          <a:effectLst/>
                        </a:rPr>
                        <a:t>11.034</a:t>
                      </a:r>
                      <a:endParaRPr lang="it-IT" sz="20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rtl="0" fontAlgn="ctr"/>
                      <a:r>
                        <a:rPr lang="it-IT" sz="2000" u="none" strike="noStrike" dirty="0">
                          <a:effectLst/>
                        </a:rPr>
                        <a:t>54.978</a:t>
                      </a:r>
                      <a:endParaRPr lang="it-IT" sz="20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rtl="0" fontAlgn="ctr"/>
                      <a:r>
                        <a:rPr lang="it-IT" sz="1800" u="none" strike="noStrike">
                          <a:effectLst/>
                        </a:rPr>
                        <a:t>REM</a:t>
                      </a:r>
                      <a:endParaRPr lang="it-IT" sz="1800" b="1" i="0" u="none" strike="noStrike">
                        <a:solidFill>
                          <a:srgbClr val="002060"/>
                        </a:solidFill>
                        <a:effectLst/>
                        <a:latin typeface="Century Gothic" panose="020B0502020202020204" pitchFamily="34" charset="0"/>
                      </a:endParaRPr>
                    </a:p>
                  </a:txBody>
                  <a:tcPr marL="114300" marR="6350" marT="6350" marB="0" anchor="ctr">
                    <a:solidFill>
                      <a:schemeClr val="bg1"/>
                    </a:solidFill>
                  </a:tcPr>
                </a:tc>
                <a:tc>
                  <a:txBody>
                    <a:bodyPr/>
                    <a:lstStyle/>
                    <a:p>
                      <a:pPr algn="ctr" rtl="0" fontAlgn="ctr"/>
                      <a:r>
                        <a:rPr lang="it-IT" sz="1800" u="none" strike="noStrike" dirty="0">
                          <a:effectLst/>
                        </a:rPr>
                        <a:t>2022</a:t>
                      </a:r>
                      <a:endParaRPr lang="it-IT" sz="1800" b="1" i="0" u="none" strike="noStrike" dirty="0">
                        <a:solidFill>
                          <a:srgbClr val="002060"/>
                        </a:solidFill>
                        <a:effectLst/>
                        <a:latin typeface="Century Gothic" panose="020B0502020202020204" pitchFamily="34" charset="0"/>
                      </a:endParaRPr>
                    </a:p>
                  </a:txBody>
                  <a:tcPr marL="228600" marR="6350" marT="6350" marB="0" anchor="ctr">
                    <a:solidFill>
                      <a:schemeClr val="bg1"/>
                    </a:solidFill>
                  </a:tcPr>
                </a:tc>
                <a:extLst>
                  <a:ext uri="{0D108BD9-81ED-4DB2-BD59-A6C34878D82A}">
                    <a16:rowId xmlns:a16="http://schemas.microsoft.com/office/drawing/2014/main" val="1011178491"/>
                  </a:ext>
                </a:extLst>
              </a:tr>
              <a:tr h="570353">
                <a:tc>
                  <a:txBody>
                    <a:bodyPr/>
                    <a:lstStyle/>
                    <a:p>
                      <a:pPr algn="ctr" rtl="0" fontAlgn="ctr"/>
                      <a:r>
                        <a:rPr lang="it-IT" sz="1800" b="1" u="none" strike="noStrike">
                          <a:effectLst/>
                        </a:rPr>
                        <a:t>Tasso standardizzato mortalità per 100.000 residenti</a:t>
                      </a:r>
                      <a:endParaRPr lang="it-IT" sz="1800" b="1" i="0" u="none" strike="noStrike">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rtl="0" fontAlgn="ctr"/>
                      <a:r>
                        <a:rPr lang="it-IT" sz="2000" u="none" strike="noStrike" kern="1200" dirty="0">
                          <a:solidFill>
                            <a:schemeClr val="tx1"/>
                          </a:solidFill>
                          <a:effectLst/>
                          <a:latin typeface="+mn-lt"/>
                          <a:ea typeface="+mn-ea"/>
                          <a:cs typeface="+mn-cs"/>
                        </a:rPr>
                        <a:t>897,5</a:t>
                      </a:r>
                    </a:p>
                  </a:txBody>
                  <a:tcPr marL="6350" marR="6350" marT="6350" marB="0" anchor="ctr">
                    <a:solidFill>
                      <a:schemeClr val="bg1"/>
                    </a:solidFill>
                  </a:tcPr>
                </a:tc>
                <a:tc>
                  <a:txBody>
                    <a:bodyPr/>
                    <a:lstStyle/>
                    <a:p>
                      <a:pPr algn="ctr" rtl="0" fontAlgn="ctr"/>
                      <a:r>
                        <a:rPr lang="it-IT" sz="2000" u="none" strike="noStrike" kern="1200" dirty="0">
                          <a:solidFill>
                            <a:schemeClr val="tx1"/>
                          </a:solidFill>
                          <a:effectLst/>
                          <a:latin typeface="+mn-lt"/>
                          <a:ea typeface="+mn-ea"/>
                          <a:cs typeface="+mn-cs"/>
                        </a:rPr>
                        <a:t>920,2</a:t>
                      </a:r>
                    </a:p>
                  </a:txBody>
                  <a:tcPr marL="6350" marR="6350" marT="6350" marB="0" anchor="ctr">
                    <a:solidFill>
                      <a:schemeClr val="bg1"/>
                    </a:solidFill>
                  </a:tcPr>
                </a:tc>
                <a:tc>
                  <a:txBody>
                    <a:bodyPr/>
                    <a:lstStyle/>
                    <a:p>
                      <a:pPr algn="ctr" rtl="0" fontAlgn="ctr"/>
                      <a:r>
                        <a:rPr lang="it-IT" sz="1800" u="none" strike="noStrike">
                          <a:effectLst/>
                        </a:rPr>
                        <a:t>REM</a:t>
                      </a:r>
                      <a:endParaRPr lang="it-IT" sz="1800" b="1" i="0" u="none" strike="noStrike">
                        <a:solidFill>
                          <a:srgbClr val="002060"/>
                        </a:solidFill>
                        <a:effectLst/>
                        <a:latin typeface="Century Gothic" panose="020B0502020202020204" pitchFamily="34" charset="0"/>
                      </a:endParaRPr>
                    </a:p>
                  </a:txBody>
                  <a:tcPr marL="114300" marR="6350" marT="6350" marB="0" anchor="ctr">
                    <a:solidFill>
                      <a:schemeClr val="bg1"/>
                    </a:solidFill>
                  </a:tcPr>
                </a:tc>
                <a:tc>
                  <a:txBody>
                    <a:bodyPr/>
                    <a:lstStyle/>
                    <a:p>
                      <a:pPr algn="ctr" rtl="0" fontAlgn="ctr"/>
                      <a:r>
                        <a:rPr lang="it-IT" sz="1800" u="none" strike="noStrike" dirty="0">
                          <a:effectLst/>
                        </a:rPr>
                        <a:t>2022</a:t>
                      </a:r>
                      <a:endParaRPr lang="it-IT" sz="1800" b="1" i="0" u="none" strike="noStrike" dirty="0">
                        <a:solidFill>
                          <a:srgbClr val="002060"/>
                        </a:solidFill>
                        <a:effectLst/>
                        <a:latin typeface="Century Gothic" panose="020B0502020202020204" pitchFamily="34" charset="0"/>
                      </a:endParaRPr>
                    </a:p>
                  </a:txBody>
                  <a:tcPr marL="228600" marR="6350" marT="6350" marB="0" anchor="ctr">
                    <a:solidFill>
                      <a:schemeClr val="bg1"/>
                    </a:solidFill>
                  </a:tcPr>
                </a:tc>
                <a:extLst>
                  <a:ext uri="{0D108BD9-81ED-4DB2-BD59-A6C34878D82A}">
                    <a16:rowId xmlns:a16="http://schemas.microsoft.com/office/drawing/2014/main" val="594696240"/>
                  </a:ext>
                </a:extLst>
              </a:tr>
              <a:tr h="570353">
                <a:tc>
                  <a:txBody>
                    <a:bodyPr/>
                    <a:lstStyle/>
                    <a:p>
                      <a:pPr algn="ctr" rtl="0" fontAlgn="ctr"/>
                      <a:r>
                        <a:rPr lang="it-IT" sz="1800" b="1" u="none" strike="noStrike" dirty="0">
                          <a:effectLst/>
                        </a:rPr>
                        <a:t>% di popolazione residente ≤ 14aa</a:t>
                      </a:r>
                      <a:endParaRPr lang="it-IT" sz="18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rtl="0" fontAlgn="ctr"/>
                      <a:r>
                        <a:rPr lang="it-IT" sz="2000" u="none" strike="noStrike" dirty="0">
                          <a:effectLst/>
                        </a:rPr>
                        <a:t>11,2%</a:t>
                      </a:r>
                      <a:endParaRPr lang="it-IT" sz="20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rtl="0" fontAlgn="ctr"/>
                      <a:r>
                        <a:rPr lang="it-IT" sz="2000" u="none" strike="noStrike" dirty="0">
                          <a:effectLst/>
                        </a:rPr>
                        <a:t>11,6%</a:t>
                      </a:r>
                      <a:endParaRPr lang="it-IT" sz="20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rowSpan="3">
                  <a:txBody>
                    <a:bodyPr/>
                    <a:lstStyle/>
                    <a:p>
                      <a:pPr algn="ctr" rtl="0" fontAlgn="ctr"/>
                      <a:r>
                        <a:rPr lang="it-IT" sz="1800" u="none" strike="noStrike">
                          <a:effectLst/>
                        </a:rPr>
                        <a:t>RER</a:t>
                      </a:r>
                      <a:endParaRPr lang="it-IT" sz="1800" b="1" i="0" u="none" strike="noStrike">
                        <a:solidFill>
                          <a:srgbClr val="002060"/>
                        </a:solidFill>
                        <a:effectLst/>
                        <a:latin typeface="Century Gothic" panose="020B0502020202020204" pitchFamily="34" charset="0"/>
                      </a:endParaRPr>
                    </a:p>
                  </a:txBody>
                  <a:tcPr marL="114300" marR="6350" marT="6350" marB="0" anchor="ctr">
                    <a:solidFill>
                      <a:schemeClr val="bg1"/>
                    </a:solidFill>
                  </a:tcPr>
                </a:tc>
                <a:tc rowSpan="4">
                  <a:txBody>
                    <a:bodyPr/>
                    <a:lstStyle/>
                    <a:p>
                      <a:pPr algn="ctr" rtl="0" fontAlgn="ctr"/>
                      <a:r>
                        <a:rPr lang="it-IT" sz="1800" u="none" strike="noStrike" dirty="0">
                          <a:effectLst/>
                        </a:rPr>
                        <a:t>Al 31/12/2022</a:t>
                      </a:r>
                      <a:endParaRPr lang="it-IT" sz="1800" b="1" i="0" u="none" strike="noStrike" dirty="0">
                        <a:solidFill>
                          <a:srgbClr val="002060"/>
                        </a:solidFill>
                        <a:effectLst/>
                        <a:latin typeface="Century Gothic" panose="020B0502020202020204" pitchFamily="34" charset="0"/>
                      </a:endParaRPr>
                    </a:p>
                  </a:txBody>
                  <a:tcPr marL="228600" marR="6350" marT="6350" marB="0" anchor="ctr">
                    <a:solidFill>
                      <a:schemeClr val="bg1"/>
                    </a:solidFill>
                  </a:tcPr>
                </a:tc>
                <a:extLst>
                  <a:ext uri="{0D108BD9-81ED-4DB2-BD59-A6C34878D82A}">
                    <a16:rowId xmlns:a16="http://schemas.microsoft.com/office/drawing/2014/main" val="3767416743"/>
                  </a:ext>
                </a:extLst>
              </a:tr>
              <a:tr h="570353">
                <a:tc>
                  <a:txBody>
                    <a:bodyPr/>
                    <a:lstStyle/>
                    <a:p>
                      <a:pPr algn="ctr" rtl="0" fontAlgn="ctr"/>
                      <a:r>
                        <a:rPr lang="it-IT" sz="1800" b="1" u="none" strike="noStrike" dirty="0">
                          <a:effectLst/>
                        </a:rPr>
                        <a:t>% di popolazione residente ≥ 65aa</a:t>
                      </a:r>
                      <a:endParaRPr lang="it-IT" sz="18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rtl="0" fontAlgn="ctr"/>
                      <a:r>
                        <a:rPr lang="it-IT" sz="2000" u="none" strike="noStrike" dirty="0">
                          <a:effectLst/>
                        </a:rPr>
                        <a:t>24,6%</a:t>
                      </a:r>
                      <a:endParaRPr lang="it-IT" sz="20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rtl="0" fontAlgn="ctr"/>
                      <a:r>
                        <a:rPr lang="it-IT" sz="2000" u="none" strike="noStrike" dirty="0">
                          <a:effectLst/>
                        </a:rPr>
                        <a:t>24,5%</a:t>
                      </a:r>
                      <a:endParaRPr lang="it-IT" sz="20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84449251"/>
                  </a:ext>
                </a:extLst>
              </a:tr>
              <a:tr h="570353">
                <a:tc>
                  <a:txBody>
                    <a:bodyPr/>
                    <a:lstStyle/>
                    <a:p>
                      <a:pPr algn="ctr" rtl="0" fontAlgn="ctr"/>
                      <a:r>
                        <a:rPr lang="it-IT" sz="1800" b="1" u="none" strike="noStrike" dirty="0">
                          <a:effectLst/>
                        </a:rPr>
                        <a:t>% di popolazione residente ≥ 85aa</a:t>
                      </a:r>
                      <a:endParaRPr lang="it-IT" sz="18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rtl="0" fontAlgn="ctr"/>
                      <a:r>
                        <a:rPr lang="it-IT" sz="2000" u="none" strike="noStrike" dirty="0">
                          <a:effectLst/>
                        </a:rPr>
                        <a:t>4,4%</a:t>
                      </a:r>
                      <a:endParaRPr lang="it-IT" sz="20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rtl="0" fontAlgn="ctr"/>
                      <a:r>
                        <a:rPr lang="it-IT" sz="2000" u="none" strike="noStrike" dirty="0">
                          <a:effectLst/>
                        </a:rPr>
                        <a:t>4,2%</a:t>
                      </a:r>
                      <a:endParaRPr lang="it-IT" sz="20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4178787358"/>
                  </a:ext>
                </a:extLst>
              </a:tr>
              <a:tr h="359219">
                <a:tc>
                  <a:txBody>
                    <a:bodyPr/>
                    <a:lstStyle/>
                    <a:p>
                      <a:pPr algn="ctr" rtl="0" fontAlgn="ctr"/>
                      <a:r>
                        <a:rPr lang="it-IT" sz="1800" b="1" u="none" strike="noStrike" dirty="0">
                          <a:effectLst/>
                        </a:rPr>
                        <a:t>% cittadini stranieri residenti</a:t>
                      </a:r>
                      <a:endParaRPr lang="it-IT" sz="18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rtl="0" fontAlgn="ctr"/>
                      <a:r>
                        <a:rPr lang="it-IT" sz="2000" u="none" strike="noStrike" dirty="0">
                          <a:effectLst/>
                        </a:rPr>
                        <a:t>12,7%</a:t>
                      </a:r>
                      <a:endParaRPr lang="it-IT" sz="20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rtl="0" fontAlgn="ctr"/>
                      <a:r>
                        <a:rPr lang="it-IT" sz="2000" u="none" strike="noStrike" dirty="0">
                          <a:effectLst/>
                        </a:rPr>
                        <a:t>12,8%</a:t>
                      </a:r>
                      <a:endParaRPr lang="it-IT" sz="2000" b="1" i="0" u="none" strike="noStrike" dirty="0">
                        <a:solidFill>
                          <a:srgbClr val="002060"/>
                        </a:solidFill>
                        <a:effectLst/>
                        <a:latin typeface="Century Gothic" panose="020B0502020202020204" pitchFamily="34" charset="0"/>
                      </a:endParaRPr>
                    </a:p>
                  </a:txBody>
                  <a:tcPr marL="6350" marR="6350" marT="6350" marB="0" anchor="ctr">
                    <a:solidFill>
                      <a:schemeClr val="bg1"/>
                    </a:solidFill>
                  </a:tcPr>
                </a:tc>
                <a:tc>
                  <a:txBody>
                    <a:bodyPr/>
                    <a:lstStyle/>
                    <a:p>
                      <a:pPr algn="ctr" rtl="0" fontAlgn="ctr"/>
                      <a:r>
                        <a:rPr lang="it-IT" sz="1800" u="none" strike="noStrike" dirty="0">
                          <a:effectLst/>
                        </a:rPr>
                        <a:t>RER</a:t>
                      </a:r>
                      <a:endParaRPr lang="it-IT" sz="1800" b="1" i="0" u="none" strike="noStrike" dirty="0">
                        <a:solidFill>
                          <a:srgbClr val="002060"/>
                        </a:solidFill>
                        <a:effectLst/>
                        <a:latin typeface="Century Gothic" panose="020B0502020202020204" pitchFamily="34" charset="0"/>
                      </a:endParaRPr>
                    </a:p>
                  </a:txBody>
                  <a:tcPr marL="114300" marR="6350" marT="6350" marB="0" anchor="ctr">
                    <a:solidFill>
                      <a:schemeClr val="bg1"/>
                    </a:solidFill>
                  </a:tcPr>
                </a:tc>
                <a:tc vMerge="1">
                  <a:txBody>
                    <a:bodyPr/>
                    <a:lstStyle/>
                    <a:p>
                      <a:endParaRPr lang="it-IT"/>
                    </a:p>
                  </a:txBody>
                  <a:tcPr/>
                </a:tc>
                <a:extLst>
                  <a:ext uri="{0D108BD9-81ED-4DB2-BD59-A6C34878D82A}">
                    <a16:rowId xmlns:a16="http://schemas.microsoft.com/office/drawing/2014/main" val="1596350053"/>
                  </a:ext>
                </a:extLst>
              </a:tr>
            </a:tbl>
          </a:graphicData>
        </a:graphic>
      </p:graphicFrame>
      <p:pic>
        <p:nvPicPr>
          <p:cNvPr id="2" name="Immagine 1" descr="irccs neuroscienze definitivo">
            <a:extLst>
              <a:ext uri="{FF2B5EF4-FFF2-40B4-BE49-F238E27FC236}">
                <a16:creationId xmlns:a16="http://schemas.microsoft.com/office/drawing/2014/main" id="{3D414D5E-1C28-3597-368A-0A6C7B99F10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57359"/>
            <a:ext cx="1872939" cy="269554"/>
          </a:xfrm>
          <a:prstGeom prst="rect">
            <a:avLst/>
          </a:prstGeom>
          <a:noFill/>
          <a:ln>
            <a:noFill/>
          </a:ln>
        </p:spPr>
      </p:pic>
    </p:spTree>
    <p:extLst>
      <p:ext uri="{BB962C8B-B14F-4D97-AF65-F5344CB8AC3E}">
        <p14:creationId xmlns:p14="http://schemas.microsoft.com/office/powerpoint/2010/main" val="1413444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443A65-5820-5E34-FBEE-ED081B16A0E8}"/>
              </a:ext>
            </a:extLst>
          </p:cNvPr>
          <p:cNvSpPr>
            <a:spLocks noGrp="1"/>
          </p:cNvSpPr>
          <p:nvPr>
            <p:ph type="title" idx="4294967295"/>
          </p:nvPr>
        </p:nvSpPr>
        <p:spPr>
          <a:xfrm>
            <a:off x="439337" y="-53311"/>
            <a:ext cx="10960100" cy="844550"/>
          </a:xfrm>
        </p:spPr>
        <p:txBody>
          <a:bodyPr vert="horz" lIns="91440" tIns="45720" rIns="91440" bIns="45720" rtlCol="0" anchor="ctr">
            <a:noAutofit/>
          </a:bodyPr>
          <a:lstStyle/>
          <a:p>
            <a:pPr algn="ctr">
              <a:lnSpc>
                <a:spcPct val="90000"/>
              </a:lnSpc>
            </a:pPr>
            <a:br>
              <a:rPr lang="it-IT" sz="3200" b="1" dirty="0">
                <a:solidFill>
                  <a:schemeClr val="accent2"/>
                </a:solidFill>
              </a:rPr>
            </a:br>
            <a:br>
              <a:rPr lang="it-IT" sz="3200" b="1" dirty="0">
                <a:solidFill>
                  <a:schemeClr val="accent2"/>
                </a:solidFill>
              </a:rPr>
            </a:br>
            <a:r>
              <a:rPr lang="it-IT" sz="2400" b="1" dirty="0">
                <a:solidFill>
                  <a:schemeClr val="accent2"/>
                </a:solidFill>
              </a:rPr>
              <a:t>Ausl Bologna</a:t>
            </a:r>
            <a:br>
              <a:rPr lang="it-IT" sz="3200" b="1" dirty="0">
                <a:solidFill>
                  <a:schemeClr val="accent2"/>
                </a:solidFill>
              </a:rPr>
            </a:br>
            <a:r>
              <a:rPr lang="it-IT" sz="3200" b="1" dirty="0">
                <a:solidFill>
                  <a:schemeClr val="accent2"/>
                </a:solidFill>
              </a:rPr>
              <a:t>Centrale Unica Metropolitana (CUM) – </a:t>
            </a:r>
            <a:br>
              <a:rPr lang="it-IT" sz="3200" b="1" dirty="0">
                <a:solidFill>
                  <a:schemeClr val="accent2"/>
                </a:solidFill>
              </a:rPr>
            </a:br>
            <a:r>
              <a:rPr lang="it-IT" sz="3200" b="1" dirty="0">
                <a:solidFill>
                  <a:schemeClr val="accent2"/>
                </a:solidFill>
              </a:rPr>
              <a:t>assetto organizzativo da implementare</a:t>
            </a:r>
          </a:p>
        </p:txBody>
      </p:sp>
      <p:sp>
        <p:nvSpPr>
          <p:cNvPr id="8" name="CasellaDiTesto 7">
            <a:extLst>
              <a:ext uri="{FF2B5EF4-FFF2-40B4-BE49-F238E27FC236}">
                <a16:creationId xmlns:a16="http://schemas.microsoft.com/office/drawing/2014/main" id="{4FABF227-9CA2-19B1-03F6-31D37CDB1B1C}"/>
              </a:ext>
            </a:extLst>
          </p:cNvPr>
          <p:cNvSpPr txBox="1"/>
          <p:nvPr/>
        </p:nvSpPr>
        <p:spPr>
          <a:xfrm>
            <a:off x="527338" y="1568888"/>
            <a:ext cx="11048712" cy="4636013"/>
          </a:xfrm>
          <a:prstGeom prst="rect">
            <a:avLst/>
          </a:prstGeom>
          <a:noFill/>
          <a:ln w="57150">
            <a:noFill/>
          </a:ln>
        </p:spPr>
        <p:txBody>
          <a:bodyPr wrap="square" rtlCol="0">
            <a:spAutoFit/>
          </a:bodyPr>
          <a:lstStyle/>
          <a:p>
            <a:pPr marL="285750" lvl="0" indent="-285750" algn="just">
              <a:buFont typeface="Arial" panose="020B0604020202020204" pitchFamily="34" charset="0"/>
              <a:buChar char="•"/>
            </a:pPr>
            <a:r>
              <a:rPr lang="it-IT" sz="2400" b="1" dirty="0">
                <a:effectLst/>
                <a:latin typeface="Calibri" panose="020F0502020204030204" pitchFamily="34" charset="0"/>
                <a:ea typeface="Calibri" panose="020F0502020204030204" pitchFamily="34" charset="0"/>
                <a:cs typeface="Times New Roman" panose="02020603050405020304" pitchFamily="18" charset="0"/>
              </a:rPr>
              <a:t>Funzioni:</a:t>
            </a:r>
          </a:p>
          <a:p>
            <a:pPr marL="540000" lvl="1" indent="-285750" algn="just">
              <a:buFont typeface="Wingdings" panose="05000000000000000000" pitchFamily="2" charset="2"/>
              <a:buChar char="§"/>
            </a:pPr>
            <a:r>
              <a:rPr lang="it-IT" sz="2400" b="1" dirty="0">
                <a:effectLst/>
                <a:latin typeface="Calibri" panose="020F0502020204030204" pitchFamily="34" charset="0"/>
                <a:ea typeface="Calibri" panose="020F0502020204030204" pitchFamily="34" charset="0"/>
                <a:cs typeface="Times New Roman" panose="02020603050405020304" pitchFamily="18" charset="0"/>
              </a:rPr>
              <a:t>Bed Management Territoriale: </a:t>
            </a:r>
            <a:r>
              <a:rPr lang="it-IT" sz="2400" dirty="0">
                <a:effectLst/>
                <a:latin typeface="Calibri" panose="020F0502020204030204" pitchFamily="34" charset="0"/>
                <a:ea typeface="Calibri" panose="020F0502020204030204" pitchFamily="34" charset="0"/>
                <a:cs typeface="Times New Roman" panose="02020603050405020304" pitchFamily="18" charset="0"/>
              </a:rPr>
              <a:t>Gestione appropriata della risorsa posto letto post-acuzie pubblica e privata e di cure intermedie attraverso il governo della lista d’attesa, dell’accesso al posto letto e delle proroghe</a:t>
            </a:r>
          </a:p>
          <a:p>
            <a:pPr marL="540000" lvl="1" indent="-285750" algn="just">
              <a:buFont typeface="Wingdings" panose="05000000000000000000" pitchFamily="2" charset="2"/>
              <a:buChar char="§"/>
            </a:pPr>
            <a:r>
              <a:rPr lang="it-IT" sz="2400" b="1" dirty="0" err="1">
                <a:effectLst/>
                <a:latin typeface="Calibri" panose="020F0502020204030204" pitchFamily="34" charset="0"/>
                <a:ea typeface="Calibri" panose="020F0502020204030204" pitchFamily="34" charset="0"/>
                <a:cs typeface="Times New Roman" panose="02020603050405020304" pitchFamily="18" charset="0"/>
              </a:rPr>
              <a:t>Assessment</a:t>
            </a:r>
            <a:r>
              <a:rPr lang="it-IT" sz="2400" b="1" dirty="0">
                <a:effectLst/>
                <a:latin typeface="Calibri" panose="020F0502020204030204" pitchFamily="34" charset="0"/>
                <a:ea typeface="Calibri" panose="020F0502020204030204" pitchFamily="34" charset="0"/>
                <a:cs typeface="Times New Roman" panose="02020603050405020304" pitchFamily="18" charset="0"/>
              </a:rPr>
              <a:t> e Rete Territoriale: </a:t>
            </a:r>
            <a:r>
              <a:rPr lang="it-IT" sz="2400" dirty="0">
                <a:effectLst/>
                <a:latin typeface="Calibri" panose="020F0502020204030204" pitchFamily="34" charset="0"/>
                <a:ea typeface="Calibri" panose="020F0502020204030204" pitchFamily="34" charset="0"/>
                <a:cs typeface="Times New Roman" panose="02020603050405020304" pitchFamily="18" charset="0"/>
              </a:rPr>
              <a:t>Supervisione e monitoraggio dei percorsi di presa in carico territoriale dei pazienti gestiti ed organizzati operativamente dalle Centrali territoriali in collaborazione con Team Cure Intermedie per i casi complessi</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it-IT" sz="2400" dirty="0">
                <a:effectLst/>
                <a:latin typeface="Calibri" panose="020F0502020204030204" pitchFamily="34" charset="0"/>
                <a:ea typeface="Calibri" panose="020F0502020204030204" pitchFamily="34" charset="0"/>
                <a:cs typeface="Times New Roman" panose="02020603050405020304" pitchFamily="18" charset="0"/>
              </a:rPr>
              <a:t>Attiva dalle 8 alle 19, 7 giorni su 7</a:t>
            </a:r>
          </a:p>
          <a:p>
            <a:pPr marL="285750" indent="-285750" algn="just">
              <a:lnSpc>
                <a:spcPct val="107000"/>
              </a:lnSpc>
              <a:buFont typeface="Arial" panose="020B0604020202020204" pitchFamily="34" charset="0"/>
              <a:buChar char="•"/>
            </a:pPr>
            <a:r>
              <a:rPr lang="it-IT" sz="2400" b="1" dirty="0">
                <a:latin typeface="Calibri" panose="020F0502020204030204" pitchFamily="34" charset="0"/>
                <a:ea typeface="Calibri" panose="020F0502020204030204" pitchFamily="34" charset="0"/>
                <a:cs typeface="Times New Roman" panose="02020603050405020304" pitchFamily="18" charset="0"/>
              </a:rPr>
              <a:t>Personale per governo processi di transizione  (CUM+COT)</a:t>
            </a:r>
            <a:r>
              <a:rPr lang="it-IT" sz="2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2400" dirty="0">
                <a:latin typeface="Calibri" panose="020F0502020204030204" pitchFamily="34" charset="0"/>
                <a:ea typeface="Calibri" panose="020F0502020204030204" pitchFamily="34" charset="0"/>
                <a:cs typeface="Times New Roman" panose="02020603050405020304" pitchFamily="18" charset="0"/>
              </a:rPr>
              <a:t> 1 Medico Responsabile + Team multiprofessionale (Dir inf, Dir socio-san, Medico coordinatore TCI)</a:t>
            </a:r>
          </a:p>
          <a:p>
            <a:pPr marL="285750" indent="-285750" algn="just">
              <a:lnSpc>
                <a:spcPct val="107000"/>
              </a:lnSpc>
              <a:buFont typeface="Arial" panose="020B0604020202020204" pitchFamily="34" charset="0"/>
              <a:buChar char="•"/>
            </a:pPr>
            <a:r>
              <a:rPr lang="it-IT" sz="2400" b="1" dirty="0"/>
              <a:t>Personale dedicato a CUM: </a:t>
            </a:r>
            <a:r>
              <a:rPr lang="it-IT" sz="2400" dirty="0"/>
              <a:t>1 medico, 1 responsabile organizzativo infermieristico, 1 prof socio-sanitario, 6 infermieri</a:t>
            </a:r>
          </a:p>
        </p:txBody>
      </p:sp>
      <p:pic>
        <p:nvPicPr>
          <p:cNvPr id="3" name="Immagine 2" descr="irccs neuroscienze definitivo">
            <a:extLst>
              <a:ext uri="{FF2B5EF4-FFF2-40B4-BE49-F238E27FC236}">
                <a16:creationId xmlns:a16="http://schemas.microsoft.com/office/drawing/2014/main" id="{A403F19E-21EB-39B9-9FEA-41764500665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99410"/>
            <a:ext cx="1872939" cy="269554"/>
          </a:xfrm>
          <a:prstGeom prst="rect">
            <a:avLst/>
          </a:prstGeom>
          <a:noFill/>
          <a:ln>
            <a:noFill/>
          </a:ln>
        </p:spPr>
      </p:pic>
    </p:spTree>
    <p:extLst>
      <p:ext uri="{BB962C8B-B14F-4D97-AF65-F5344CB8AC3E}">
        <p14:creationId xmlns:p14="http://schemas.microsoft.com/office/powerpoint/2010/main" val="185451966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443A65-5820-5E34-FBEE-ED081B16A0E8}"/>
              </a:ext>
            </a:extLst>
          </p:cNvPr>
          <p:cNvSpPr>
            <a:spLocks noGrp="1"/>
          </p:cNvSpPr>
          <p:nvPr>
            <p:ph type="title" idx="4294967295"/>
          </p:nvPr>
        </p:nvSpPr>
        <p:spPr>
          <a:xfrm>
            <a:off x="615949" y="0"/>
            <a:ext cx="10960100" cy="1149350"/>
          </a:xfrm>
        </p:spPr>
        <p:txBody>
          <a:bodyPr>
            <a:normAutofit fontScale="90000"/>
          </a:bodyPr>
          <a:lstStyle/>
          <a:p>
            <a:pPr algn="ctr"/>
            <a:br>
              <a:rPr lang="it-IT" sz="4000" dirty="0">
                <a:solidFill>
                  <a:schemeClr val="tx1"/>
                </a:solidFill>
                <a:latin typeface="Calibri Light" panose="020F0302020204030204"/>
              </a:rPr>
            </a:br>
            <a:r>
              <a:rPr lang="it-IT" sz="2700" dirty="0">
                <a:solidFill>
                  <a:schemeClr val="accent2"/>
                </a:solidFill>
              </a:rPr>
              <a:t>Ausl Bologna </a:t>
            </a:r>
            <a:br>
              <a:rPr kumimoji="0" lang="it-IT" sz="2700" b="0" i="0" u="none" strike="noStrike" kern="1200" cap="none" spc="-50" normalizeH="0" baseline="0" noProof="0" dirty="0">
                <a:ln>
                  <a:noFill/>
                </a:ln>
                <a:solidFill>
                  <a:prstClr val="black"/>
                </a:solidFill>
                <a:effectLst/>
                <a:uLnTx/>
                <a:uFillTx/>
                <a:latin typeface="Calibri Light" panose="020F0302020204030204"/>
                <a:ea typeface="+mj-ea"/>
                <a:cs typeface="+mj-cs"/>
              </a:rPr>
            </a:br>
            <a:r>
              <a:rPr lang="it-IT" sz="3600" dirty="0">
                <a:solidFill>
                  <a:schemeClr val="accent2"/>
                </a:solidFill>
              </a:rPr>
              <a:t>Centrali Operative Territoriali – </a:t>
            </a:r>
            <a:br>
              <a:rPr lang="it-IT" sz="3600" dirty="0">
                <a:solidFill>
                  <a:schemeClr val="accent2"/>
                </a:solidFill>
              </a:rPr>
            </a:br>
            <a:r>
              <a:rPr lang="it-IT" sz="3600" dirty="0">
                <a:solidFill>
                  <a:schemeClr val="accent2"/>
                </a:solidFill>
              </a:rPr>
              <a:t>assetto organizzativo da implementare</a:t>
            </a:r>
          </a:p>
        </p:txBody>
      </p:sp>
      <p:sp>
        <p:nvSpPr>
          <p:cNvPr id="11" name="Segnaposto contenuto 10">
            <a:extLst>
              <a:ext uri="{FF2B5EF4-FFF2-40B4-BE49-F238E27FC236}">
                <a16:creationId xmlns:a16="http://schemas.microsoft.com/office/drawing/2014/main" id="{4A492C75-54FE-CDFE-2124-64E6471B3D18}"/>
              </a:ext>
            </a:extLst>
          </p:cNvPr>
          <p:cNvSpPr>
            <a:spLocks noGrp="1"/>
          </p:cNvSpPr>
          <p:nvPr>
            <p:ph idx="4294967295"/>
          </p:nvPr>
        </p:nvSpPr>
        <p:spPr>
          <a:xfrm>
            <a:off x="735199" y="1455793"/>
            <a:ext cx="10721601" cy="5159375"/>
          </a:xfrm>
          <a:noFill/>
          <a:ln w="57150">
            <a:noFill/>
          </a:ln>
        </p:spPr>
        <p:txBody>
          <a:bodyPr>
            <a:normAutofit fontScale="92500"/>
          </a:bodyPr>
          <a:lstStyle/>
          <a:p>
            <a:pPr marL="0" lvl="0" indent="0" algn="just">
              <a:lnSpc>
                <a:spcPct val="120000"/>
              </a:lnSpc>
              <a:spcBef>
                <a:spcPts val="0"/>
              </a:spcBef>
              <a:buNone/>
            </a:pPr>
            <a:r>
              <a:rPr lang="it-IT" sz="2400" dirty="0">
                <a:latin typeface="Calibri" panose="020F0502020204030204" pitchFamily="34" charset="0"/>
                <a:cs typeface="Times New Roman" panose="02020603050405020304" pitchFamily="18" charset="0"/>
              </a:rPr>
              <a:t>Le 8 COT:</a:t>
            </a:r>
          </a:p>
          <a:p>
            <a:pPr lvl="1" algn="just">
              <a:lnSpc>
                <a:spcPct val="120000"/>
              </a:lnSpc>
              <a:spcBef>
                <a:spcPts val="0"/>
              </a:spcBef>
              <a:buFont typeface="Arial" panose="020B0604020202020204" pitchFamily="34" charset="0"/>
              <a:buChar char="•"/>
            </a:pPr>
            <a:r>
              <a:rPr lang="it-IT" sz="2200" dirty="0">
                <a:latin typeface="Calibri" panose="020F0502020204030204" pitchFamily="34" charset="0"/>
                <a:cs typeface="Times New Roman" panose="02020603050405020304" pitchFamily="18" charset="0"/>
              </a:rPr>
              <a:t> Garantiscono, dal punto di vista organizzativo e nell’ambito della rete di prossimità, i percorsi di continuità assistenziale del paziente segnalato dagli Ospedali o dai professionisti del territorio, costituendo l’interfaccia principale di accesso, gestione e monitoraggio dei servizi territoriali.</a:t>
            </a:r>
          </a:p>
          <a:p>
            <a:pPr lvl="1" algn="just">
              <a:lnSpc>
                <a:spcPct val="120000"/>
              </a:lnSpc>
              <a:spcBef>
                <a:spcPts val="0"/>
              </a:spcBef>
              <a:spcAft>
                <a:spcPts val="1200"/>
              </a:spcAft>
              <a:buFont typeface="Arial" panose="020B0604020202020204" pitchFamily="34" charset="0"/>
              <a:buChar char="•"/>
            </a:pPr>
            <a:r>
              <a:rPr lang="it-IT" sz="2200" dirty="0">
                <a:latin typeface="Calibri" panose="020F0502020204030204" pitchFamily="34" charset="0"/>
                <a:cs typeface="Times New Roman" panose="02020603050405020304" pitchFamily="18" charset="0"/>
              </a:rPr>
              <a:t> Garantiscono il governo delle risorse territoriali, la presa in carico del bisogno con la predisposizione e attuazione del Piano di Assistenza Individuale (PAI), in stretta collaborazione con il MMG</a:t>
            </a:r>
          </a:p>
          <a:p>
            <a:pPr algn="just">
              <a:lnSpc>
                <a:spcPct val="120000"/>
              </a:lnSpc>
              <a:spcBef>
                <a:spcPts val="0"/>
              </a:spcBef>
              <a:buFont typeface="Arial" panose="020B0604020202020204" pitchFamily="34" charset="0"/>
              <a:buChar char="•"/>
            </a:pPr>
            <a:r>
              <a:rPr lang="it-IT" sz="2400" b="0" dirty="0">
                <a:latin typeface="Calibri" panose="020F0502020204030204" pitchFamily="34" charset="0"/>
                <a:cs typeface="Times New Roman" panose="02020603050405020304" pitchFamily="18" charset="0"/>
              </a:rPr>
              <a:t> Attive dalle 8 alle 16 da </a:t>
            </a:r>
            <a:r>
              <a:rPr lang="it-IT" sz="2400" b="0" dirty="0" err="1">
                <a:latin typeface="Calibri" panose="020F0502020204030204" pitchFamily="34" charset="0"/>
                <a:cs typeface="Times New Roman" panose="02020603050405020304" pitchFamily="18" charset="0"/>
              </a:rPr>
              <a:t>lun</a:t>
            </a:r>
            <a:r>
              <a:rPr lang="it-IT" sz="2400" b="0" dirty="0">
                <a:latin typeface="Calibri" panose="020F0502020204030204" pitchFamily="34" charset="0"/>
                <a:cs typeface="Times New Roman" panose="02020603050405020304" pitchFamily="18" charset="0"/>
              </a:rPr>
              <a:t> a ven. Dopo le 16 dal lunedì al venerdì, il sabato, la domenica e i festivi, quando le COT non sono attive, la CUM gestisce le attività indifferibili relativamente alle prese in carico di responsabilità delle COT. </a:t>
            </a:r>
          </a:p>
          <a:p>
            <a:pPr algn="just">
              <a:lnSpc>
                <a:spcPct val="120000"/>
              </a:lnSpc>
              <a:spcBef>
                <a:spcPts val="0"/>
              </a:spcBef>
              <a:buFont typeface="Arial" panose="020B0604020202020204" pitchFamily="34" charset="0"/>
              <a:buChar char="•"/>
            </a:pPr>
            <a:r>
              <a:rPr lang="it-IT" sz="2400" dirty="0">
                <a:latin typeface="Calibri" panose="020F0502020204030204" pitchFamily="34" charset="0"/>
                <a:cs typeface="Times New Roman" panose="02020603050405020304" pitchFamily="18" charset="0"/>
              </a:rPr>
              <a:t> Personale dedicato a ciascuna COT: </a:t>
            </a:r>
            <a:r>
              <a:rPr lang="it-IT" sz="2400" b="0" dirty="0">
                <a:latin typeface="Calibri" panose="020F0502020204030204" pitchFamily="34" charset="0"/>
                <a:cs typeface="Times New Roman" panose="02020603050405020304" pitchFamily="18" charset="0"/>
              </a:rPr>
              <a:t>1 medico, 1 prof socio-sanitario, 2/3 infermieri, 3h fisioterapista</a:t>
            </a:r>
          </a:p>
          <a:p>
            <a:pPr marL="0" lvl="0" indent="0" algn="just">
              <a:lnSpc>
                <a:spcPct val="120000"/>
              </a:lnSpc>
              <a:spcBef>
                <a:spcPts val="0"/>
              </a:spcBef>
              <a:buNone/>
            </a:pPr>
            <a:endParaRPr lang="it-IT" sz="2400" b="0" dirty="0">
              <a:latin typeface="Calibri" panose="020F0502020204030204" pitchFamily="34" charset="0"/>
              <a:cs typeface="Times New Roman" panose="02020603050405020304" pitchFamily="18" charset="0"/>
            </a:endParaRPr>
          </a:p>
        </p:txBody>
      </p:sp>
      <p:pic>
        <p:nvPicPr>
          <p:cNvPr id="4" name="Immagine 3" descr="irccs neuroscienze definitivo">
            <a:extLst>
              <a:ext uri="{FF2B5EF4-FFF2-40B4-BE49-F238E27FC236}">
                <a16:creationId xmlns:a16="http://schemas.microsoft.com/office/drawing/2014/main" id="{B35B9BE6-3EDB-F784-FC09-F5279631080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88897"/>
            <a:ext cx="1872939" cy="269554"/>
          </a:xfrm>
          <a:prstGeom prst="rect">
            <a:avLst/>
          </a:prstGeom>
          <a:noFill/>
          <a:ln>
            <a:noFill/>
          </a:ln>
        </p:spPr>
      </p:pic>
    </p:spTree>
    <p:extLst>
      <p:ext uri="{BB962C8B-B14F-4D97-AF65-F5344CB8AC3E}">
        <p14:creationId xmlns:p14="http://schemas.microsoft.com/office/powerpoint/2010/main" val="368380967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CFC7A2-10F1-A6FA-F9A4-FB89A3381E55}"/>
              </a:ext>
            </a:extLst>
          </p:cNvPr>
          <p:cNvSpPr>
            <a:spLocks noGrp="1"/>
          </p:cNvSpPr>
          <p:nvPr>
            <p:ph type="title"/>
          </p:nvPr>
        </p:nvSpPr>
        <p:spPr>
          <a:xfrm>
            <a:off x="536028" y="237753"/>
            <a:ext cx="6957848" cy="1397434"/>
          </a:xfrm>
        </p:spPr>
        <p:txBody>
          <a:bodyPr>
            <a:normAutofit/>
          </a:bodyPr>
          <a:lstStyle/>
          <a:p>
            <a:pPr algn="ctr"/>
            <a:r>
              <a:rPr lang="it-IT" sz="4000" b="1" dirty="0">
                <a:solidFill>
                  <a:schemeClr val="accent2"/>
                </a:solidFill>
              </a:rPr>
              <a:t>Case della </a:t>
            </a:r>
            <a:r>
              <a:rPr lang="it-IT" sz="4000" dirty="0">
                <a:solidFill>
                  <a:schemeClr val="accent2"/>
                </a:solidFill>
              </a:rPr>
              <a:t>comunità</a:t>
            </a:r>
            <a:r>
              <a:rPr lang="it-IT" sz="4000" b="1" dirty="0">
                <a:solidFill>
                  <a:schemeClr val="accent2"/>
                </a:solidFill>
              </a:rPr>
              <a:t> e </a:t>
            </a:r>
            <a:br>
              <a:rPr lang="it-IT" sz="4000" b="1" dirty="0">
                <a:solidFill>
                  <a:schemeClr val="accent2"/>
                </a:solidFill>
              </a:rPr>
            </a:br>
            <a:r>
              <a:rPr lang="it-IT" sz="4000" b="1" dirty="0">
                <a:solidFill>
                  <a:schemeClr val="accent2"/>
                </a:solidFill>
              </a:rPr>
              <a:t>Telemedicina</a:t>
            </a:r>
          </a:p>
        </p:txBody>
      </p:sp>
      <p:sp>
        <p:nvSpPr>
          <p:cNvPr id="3" name="Segnaposto contenuto 2">
            <a:extLst>
              <a:ext uri="{FF2B5EF4-FFF2-40B4-BE49-F238E27FC236}">
                <a16:creationId xmlns:a16="http://schemas.microsoft.com/office/drawing/2014/main" id="{2D67B40B-3057-C09D-7EA4-A51FAD6C56C7}"/>
              </a:ext>
            </a:extLst>
          </p:cNvPr>
          <p:cNvSpPr>
            <a:spLocks noGrp="1"/>
          </p:cNvSpPr>
          <p:nvPr>
            <p:ph idx="1"/>
          </p:nvPr>
        </p:nvSpPr>
        <p:spPr>
          <a:xfrm>
            <a:off x="459827" y="1802901"/>
            <a:ext cx="7034049" cy="4597897"/>
          </a:xfrm>
        </p:spPr>
        <p:txBody>
          <a:bodyPr>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pPr>
            <a:r>
              <a:rPr kumimoji="0" lang="en-US" sz="2000" b="1" i="0" u="none" strike="noStrike" kern="1200" cap="none" spc="0" normalizeH="0" baseline="0" noProof="0" dirty="0">
                <a:ln>
                  <a:noFill/>
                </a:ln>
                <a:solidFill>
                  <a:schemeClr val="accent2"/>
                </a:solidFill>
                <a:effectLst/>
                <a:uLnTx/>
                <a:uFillTx/>
                <a:latin typeface="Calibri" panose="020F0502020204030204"/>
                <a:ea typeface="+mn-ea"/>
                <a:cs typeface="+mn-cs"/>
              </a:rPr>
              <a:t>ECG management</a:t>
            </a:r>
            <a:r>
              <a:rPr lang="it-IT" sz="1800" dirty="0">
                <a:solidFill>
                  <a:schemeClr val="accent2"/>
                </a:solidFill>
                <a:latin typeface="Calibri" panose="020F0502020204030204"/>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Il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progetto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prevede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la realizzazione di un sistema computerizzato che consente la dematerializzazione dell’attuale processo cartaceo, la visualizzazione, la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telerefertazione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la teleconsulenza, la stampa e l’ archiviazione degli ECG in formato digitale in tutti i punti di erogazione ECG  in tutto il territorio dell’area metropolitana Bolognese, comprese le CRA, Carceri, il domicilio del paziente, il MMG.</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accent2"/>
                </a:solidFill>
                <a:effectLst/>
                <a:uLnTx/>
                <a:uFillTx/>
                <a:latin typeface="Calibri" panose="020F0502020204030204"/>
                <a:ea typeface="+mn-ea"/>
                <a:cs typeface="+mn-cs"/>
              </a:rPr>
              <a:t>POCT TAO </a:t>
            </a:r>
            <a:r>
              <a:rPr lang="en-US" sz="2000" dirty="0">
                <a:solidFill>
                  <a:prstClr val="black"/>
                </a:solidFill>
                <a:latin typeface="Calibri" panose="020F0502020204030204"/>
              </a:rPr>
              <a:t>Il </a:t>
            </a:r>
            <a:r>
              <a:rPr lang="en-US" sz="2000" dirty="0" err="1">
                <a:solidFill>
                  <a:prstClr val="black"/>
                </a:solidFill>
                <a:latin typeface="Calibri" panose="020F0502020204030204"/>
              </a:rPr>
              <a:t>progetto</a:t>
            </a:r>
            <a:r>
              <a:rPr lang="en-US" sz="2000" dirty="0">
                <a:solidFill>
                  <a:prstClr val="black"/>
                </a:solidFill>
                <a:latin typeface="Calibri" panose="020F0502020204030204"/>
              </a:rPr>
              <a:t> </a:t>
            </a:r>
            <a:r>
              <a:rPr lang="en-US" sz="2000" dirty="0" err="1">
                <a:solidFill>
                  <a:prstClr val="black"/>
                </a:solidFill>
                <a:latin typeface="Calibri" panose="020F0502020204030204"/>
              </a:rPr>
              <a:t>prevede</a:t>
            </a:r>
            <a:r>
              <a:rPr lang="en-US" sz="2000" dirty="0">
                <a:solidFill>
                  <a:prstClr val="black"/>
                </a:solidFill>
                <a:latin typeface="Calibri" panose="020F0502020204030204"/>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la r</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iorganizzazione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dell’attività infermieristica domiciliare e ambulatoriale dei prelievi TAO, attivando l’utilizzo di nuove attrezzature e collegamenti informatici (POCT) </a:t>
            </a:r>
            <a:r>
              <a:rPr lang="it-IT" sz="2000" dirty="0">
                <a:solidFill>
                  <a:prstClr val="black"/>
                </a:solidFill>
                <a:latin typeface="Calibri" panose="020F0502020204030204"/>
              </a:rPr>
              <a:t>Una prima sperimentazione, esperienza unica in Italia,  avviata a fine febbraio scorso, ha  rivoluzionato la modalità di esecuzione del prelievo di sangue finalizzato al monitoraggio della terapia anticoagulante orale (TAO) per 799 pazienti in carico all’assistenza domiciliare.  </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2DF6A8CF-4840-59C6-0E0A-17732AC700E8}"/>
              </a:ext>
            </a:extLst>
          </p:cNvPr>
          <p:cNvPicPr>
            <a:picLocks noChangeAspect="1"/>
          </p:cNvPicPr>
          <p:nvPr/>
        </p:nvPicPr>
        <p:blipFill>
          <a:blip r:embed="rId2"/>
          <a:stretch>
            <a:fillRect/>
          </a:stretch>
        </p:blipFill>
        <p:spPr>
          <a:xfrm>
            <a:off x="7798676" y="460384"/>
            <a:ext cx="3749572" cy="3748854"/>
          </a:xfrm>
          <a:prstGeom prst="rect">
            <a:avLst/>
          </a:prstGeom>
        </p:spPr>
      </p:pic>
      <p:pic>
        <p:nvPicPr>
          <p:cNvPr id="5" name="Immagine 4">
            <a:extLst>
              <a:ext uri="{FF2B5EF4-FFF2-40B4-BE49-F238E27FC236}">
                <a16:creationId xmlns:a16="http://schemas.microsoft.com/office/drawing/2014/main" id="{EA37FB2F-7A3D-71C1-ABA9-318B87DB04AF}"/>
              </a:ext>
            </a:extLst>
          </p:cNvPr>
          <p:cNvPicPr>
            <a:picLocks noChangeAspect="1"/>
          </p:cNvPicPr>
          <p:nvPr/>
        </p:nvPicPr>
        <p:blipFill rotWithShape="1">
          <a:blip r:embed="rId3"/>
          <a:srcRect l="22280" t="29000" r="33203" b="34250"/>
          <a:stretch/>
        </p:blipFill>
        <p:spPr>
          <a:xfrm>
            <a:off x="7493876" y="4281109"/>
            <a:ext cx="3901878" cy="2576891"/>
          </a:xfrm>
          <a:prstGeom prst="rect">
            <a:avLst/>
          </a:prstGeom>
        </p:spPr>
      </p:pic>
      <p:pic>
        <p:nvPicPr>
          <p:cNvPr id="6" name="Immagine 5" descr="irccs neuroscienze definitivo">
            <a:extLst>
              <a:ext uri="{FF2B5EF4-FFF2-40B4-BE49-F238E27FC236}">
                <a16:creationId xmlns:a16="http://schemas.microsoft.com/office/drawing/2014/main" id="{20DAD38B-9444-7BBB-38E5-88E728EB6A3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67869"/>
            <a:ext cx="1872939" cy="269554"/>
          </a:xfrm>
          <a:prstGeom prst="rect">
            <a:avLst/>
          </a:prstGeom>
          <a:noFill/>
          <a:ln>
            <a:noFill/>
          </a:ln>
        </p:spPr>
      </p:pic>
    </p:spTree>
    <p:extLst>
      <p:ext uri="{BB962C8B-B14F-4D97-AF65-F5344CB8AC3E}">
        <p14:creationId xmlns:p14="http://schemas.microsoft.com/office/powerpoint/2010/main" val="1958563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egnaposto contenuto 2">
            <a:extLst>
              <a:ext uri="{FF2B5EF4-FFF2-40B4-BE49-F238E27FC236}">
                <a16:creationId xmlns:a16="http://schemas.microsoft.com/office/drawing/2014/main" id="{32C99F11-44AA-48AF-8F64-53517C174DE3}"/>
              </a:ext>
            </a:extLst>
          </p:cNvPr>
          <p:cNvSpPr txBox="1">
            <a:spLocks/>
          </p:cNvSpPr>
          <p:nvPr/>
        </p:nvSpPr>
        <p:spPr>
          <a:xfrm>
            <a:off x="356459" y="1782305"/>
            <a:ext cx="10387148" cy="4352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rpo">
            <a:extLst>
              <a:ext uri="{FF2B5EF4-FFF2-40B4-BE49-F238E27FC236}">
                <a16:creationId xmlns:a16="http://schemas.microsoft.com/office/drawing/2014/main" id="{9F4958EF-5717-4D3C-A93B-9B6F0C2EFAF5}"/>
              </a:ext>
            </a:extLst>
          </p:cNvPr>
          <p:cNvSpPr txBox="1">
            <a:spLocks/>
          </p:cNvSpPr>
          <p:nvPr/>
        </p:nvSpPr>
        <p:spPr>
          <a:xfrm>
            <a:off x="155340" y="2060848"/>
            <a:ext cx="6865570" cy="43522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000" b="1" i="0" u="none" strike="noStrike" kern="1200" cap="none" spc="0" normalizeH="0" baseline="0" noProof="0" dirty="0">
                <a:ln>
                  <a:noFill/>
                </a:ln>
                <a:solidFill>
                  <a:srgbClr val="ED7D31"/>
                </a:solidFill>
                <a:effectLst/>
                <a:uLnTx/>
                <a:uFillTx/>
                <a:latin typeface="Calibri" panose="020F0502020204030204"/>
                <a:ea typeface="+mn-ea"/>
                <a:cs typeface="Arial" panose="020B0604020202020204" pitchFamily="34" charset="0"/>
              </a:rPr>
              <a:t>Virtual clinic oculistica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Il progetto prevede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televisita</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oculistica e una rete di telemedicina del tipo HUB and SPOKE. Si propone di creare presso appositi centri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Spoke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individuati sul territorio, delle cliniche oculistiche virtuali all’interno delle quali il paziente in follow-up potrà essere sottoposto ad esami e test diagnostici-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Autorefrattometro</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Proiettore (con cassetta lenti), Tonometro, OCT,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Retinografo</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Fundus</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Camera)- che potranno essere valutati e refertati dai Medici Oculisti presenti presso il centro HUB (Ospedale Maggiore).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Il progetto prevede anche l’implementazione del sistema di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televisita</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per la teleassistenza delle professioni sanitarie e per un’assistenza domiciliare oculistica da remoto.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Sarà garantita la possibilità di accedere a strutture territoriali dell'AUSL (case della Salute, studi di medicina di gruppo dei Medici di medicina generale) dove sarà presente una postazione per la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televisita</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oculistica</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Titolo 1">
            <a:extLst>
              <a:ext uri="{FF2B5EF4-FFF2-40B4-BE49-F238E27FC236}">
                <a16:creationId xmlns:a16="http://schemas.microsoft.com/office/drawing/2014/main" id="{A4BEA414-5048-4D87-80AE-D4D54EF06207}"/>
              </a:ext>
            </a:extLst>
          </p:cNvPr>
          <p:cNvSpPr>
            <a:spLocks noGrp="1"/>
          </p:cNvSpPr>
          <p:nvPr>
            <p:ph type="title"/>
          </p:nvPr>
        </p:nvSpPr>
        <p:spPr>
          <a:xfrm>
            <a:off x="0" y="257425"/>
            <a:ext cx="12192000" cy="975643"/>
          </a:xfrm>
        </p:spPr>
        <p:txBody>
          <a:bodyPr>
            <a:normAutofit/>
          </a:bodyPr>
          <a:lstStyle/>
          <a:p>
            <a:pPr algn="ctr"/>
            <a:r>
              <a:rPr lang="it-IT" sz="4400" b="0" dirty="0">
                <a:solidFill>
                  <a:schemeClr val="accent2"/>
                </a:solidFill>
              </a:rPr>
              <a:t>Case della comunità e Telemedicina</a:t>
            </a:r>
            <a:endParaRPr lang="it-IT" b="0" dirty="0">
              <a:solidFill>
                <a:schemeClr val="accent2"/>
              </a:solidFill>
            </a:endParaRPr>
          </a:p>
        </p:txBody>
      </p:sp>
      <p:pic>
        <p:nvPicPr>
          <p:cNvPr id="7" name="Immagine 6">
            <a:extLst>
              <a:ext uri="{FF2B5EF4-FFF2-40B4-BE49-F238E27FC236}">
                <a16:creationId xmlns:a16="http://schemas.microsoft.com/office/drawing/2014/main" id="{6D038CC0-A83F-4250-BEFD-46FD8C0003F9}"/>
              </a:ext>
            </a:extLst>
          </p:cNvPr>
          <p:cNvPicPr>
            <a:picLocks noChangeAspect="1"/>
          </p:cNvPicPr>
          <p:nvPr/>
        </p:nvPicPr>
        <p:blipFill rotWithShape="1">
          <a:blip r:embed="rId2"/>
          <a:srcRect l="27320" t="27950" r="20601" b="46850"/>
          <a:stretch/>
        </p:blipFill>
        <p:spPr>
          <a:xfrm>
            <a:off x="7128591" y="2060848"/>
            <a:ext cx="4908069" cy="3564084"/>
          </a:xfrm>
          <a:prstGeom prst="rect">
            <a:avLst/>
          </a:prstGeom>
        </p:spPr>
      </p:pic>
      <p:pic>
        <p:nvPicPr>
          <p:cNvPr id="2" name="Immagine 1" descr="irccs neuroscienze definitivo">
            <a:extLst>
              <a:ext uri="{FF2B5EF4-FFF2-40B4-BE49-F238E27FC236}">
                <a16:creationId xmlns:a16="http://schemas.microsoft.com/office/drawing/2014/main" id="{EAB9EF76-0798-1EA0-B70D-BC548148A28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67867"/>
            <a:ext cx="1872939" cy="269554"/>
          </a:xfrm>
          <a:prstGeom prst="rect">
            <a:avLst/>
          </a:prstGeom>
          <a:noFill/>
          <a:ln>
            <a:noFill/>
          </a:ln>
        </p:spPr>
      </p:pic>
    </p:spTree>
    <p:extLst>
      <p:ext uri="{BB962C8B-B14F-4D97-AF65-F5344CB8AC3E}">
        <p14:creationId xmlns:p14="http://schemas.microsoft.com/office/powerpoint/2010/main" val="3829901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E6D9F-0C45-173C-FD33-3D4F2A3B7692}"/>
              </a:ext>
            </a:extLst>
          </p:cNvPr>
          <p:cNvSpPr>
            <a:spLocks noGrp="1"/>
          </p:cNvSpPr>
          <p:nvPr>
            <p:ph type="title"/>
          </p:nvPr>
        </p:nvSpPr>
        <p:spPr>
          <a:xfrm>
            <a:off x="0" y="131379"/>
            <a:ext cx="12191999" cy="1325563"/>
          </a:xfrm>
        </p:spPr>
        <p:txBody>
          <a:bodyPr>
            <a:normAutofit/>
          </a:bodyPr>
          <a:lstStyle/>
          <a:p>
            <a:pPr algn="ctr"/>
            <a:r>
              <a:rPr lang="it-IT" sz="3600" dirty="0">
                <a:solidFill>
                  <a:schemeClr val="accent2"/>
                </a:solidFill>
              </a:rPr>
              <a:t>Case della Comunità e Cure domiciliari</a:t>
            </a:r>
            <a:endParaRPr lang="it-IT" sz="4800" dirty="0">
              <a:solidFill>
                <a:schemeClr val="accent2"/>
              </a:solidFill>
            </a:endParaRPr>
          </a:p>
        </p:txBody>
      </p:sp>
      <p:sp>
        <p:nvSpPr>
          <p:cNvPr id="3" name="Segnaposto contenuto 2">
            <a:extLst>
              <a:ext uri="{FF2B5EF4-FFF2-40B4-BE49-F238E27FC236}">
                <a16:creationId xmlns:a16="http://schemas.microsoft.com/office/drawing/2014/main" id="{FD23E271-FBCC-AF12-AD31-615A17204535}"/>
              </a:ext>
            </a:extLst>
          </p:cNvPr>
          <p:cNvSpPr>
            <a:spLocks noGrp="1"/>
          </p:cNvSpPr>
          <p:nvPr>
            <p:ph idx="1"/>
          </p:nvPr>
        </p:nvSpPr>
        <p:spPr>
          <a:xfrm>
            <a:off x="581191" y="1456942"/>
            <a:ext cx="11029615" cy="4960882"/>
          </a:xfrm>
        </p:spPr>
        <p:txBody>
          <a:bodyPr>
            <a:normAutofit/>
          </a:bodyPr>
          <a:lstStyle/>
          <a:p>
            <a:pPr algn="just">
              <a:spcAft>
                <a:spcPts val="0"/>
              </a:spcAft>
            </a:pPr>
            <a:r>
              <a:rPr lang="it-IT" dirty="0"/>
              <a:t>In corso sviluppo </a:t>
            </a:r>
            <a:r>
              <a:rPr lang="it-IT" b="1" dirty="0"/>
              <a:t>progetti di telemedicina per le cure domiciliari </a:t>
            </a:r>
            <a:r>
              <a:rPr lang="it-IT" dirty="0"/>
              <a:t>(sottogruppo dedicato nel Board aziendale Telemedicina) che hanno come snodo organizzativo di riferimento i professionisti delle Case della Comunità e delle COT. </a:t>
            </a:r>
          </a:p>
          <a:p>
            <a:pPr algn="just">
              <a:spcAft>
                <a:spcPts val="0"/>
              </a:spcAft>
            </a:pPr>
            <a:r>
              <a:rPr lang="it-IT" dirty="0"/>
              <a:t>L’obiettivo è mantenere e incrementare il </a:t>
            </a:r>
            <a:r>
              <a:rPr lang="it-IT" b="1" dirty="0"/>
              <a:t>target presa in carico </a:t>
            </a:r>
            <a:r>
              <a:rPr lang="it-IT" dirty="0"/>
              <a:t>(standard 10% over 65) definendo un piano di lavoro che contempli anche l’implementazione degli aspetti informatici-informativi</a:t>
            </a:r>
            <a:endParaRPr lang="it-IT" b="1" dirty="0"/>
          </a:p>
        </p:txBody>
      </p:sp>
      <p:graphicFrame>
        <p:nvGraphicFramePr>
          <p:cNvPr id="7" name="Tabella 7">
            <a:extLst>
              <a:ext uri="{FF2B5EF4-FFF2-40B4-BE49-F238E27FC236}">
                <a16:creationId xmlns:a16="http://schemas.microsoft.com/office/drawing/2014/main" id="{EE0B0BA4-3E72-E47E-2082-31F75F39F849}"/>
              </a:ext>
            </a:extLst>
          </p:cNvPr>
          <p:cNvGraphicFramePr>
            <a:graphicFrameLocks noGrp="1"/>
          </p:cNvGraphicFramePr>
          <p:nvPr>
            <p:extLst>
              <p:ext uri="{D42A27DB-BD31-4B8C-83A1-F6EECF244321}">
                <p14:modId xmlns:p14="http://schemas.microsoft.com/office/powerpoint/2010/main" val="358058899"/>
              </p:ext>
            </p:extLst>
          </p:nvPr>
        </p:nvGraphicFramePr>
        <p:xfrm>
          <a:off x="3219668" y="4528064"/>
          <a:ext cx="5418666" cy="1889760"/>
        </p:xfrm>
        <a:graphic>
          <a:graphicData uri="http://schemas.openxmlformats.org/drawingml/2006/table">
            <a:tbl>
              <a:tblPr firstRow="1" bandRow="1">
                <a:tableStyleId>{21E4AEA4-8DFA-4A89-87EB-49C32662AFE0}</a:tableStyleId>
              </a:tblPr>
              <a:tblGrid>
                <a:gridCol w="2067035">
                  <a:extLst>
                    <a:ext uri="{9D8B030D-6E8A-4147-A177-3AD203B41FA5}">
                      <a16:colId xmlns:a16="http://schemas.microsoft.com/office/drawing/2014/main" val="1191204817"/>
                    </a:ext>
                  </a:extLst>
                </a:gridCol>
                <a:gridCol w="3351631">
                  <a:extLst>
                    <a:ext uri="{9D8B030D-6E8A-4147-A177-3AD203B41FA5}">
                      <a16:colId xmlns:a16="http://schemas.microsoft.com/office/drawing/2014/main" val="223078954"/>
                    </a:ext>
                  </a:extLst>
                </a:gridCol>
              </a:tblGrid>
              <a:tr h="400969">
                <a:tc>
                  <a:txBody>
                    <a:bodyPr/>
                    <a:lstStyle/>
                    <a:p>
                      <a:pPr algn="ctr"/>
                      <a:r>
                        <a:rPr lang="it-IT" sz="2000" dirty="0"/>
                        <a:t>Anno</a:t>
                      </a:r>
                    </a:p>
                  </a:txBody>
                  <a:tcPr anchor="ctr"/>
                </a:tc>
                <a:tc>
                  <a:txBody>
                    <a:bodyPr/>
                    <a:lstStyle/>
                    <a:p>
                      <a:pPr algn="ctr"/>
                      <a:r>
                        <a:rPr lang="it-IT" sz="2000" dirty="0"/>
                        <a:t>% over 65 in carico in Assistenza domiciliare</a:t>
                      </a:r>
                    </a:p>
                  </a:txBody>
                  <a:tcPr anchor="ctr"/>
                </a:tc>
                <a:extLst>
                  <a:ext uri="{0D108BD9-81ED-4DB2-BD59-A6C34878D82A}">
                    <a16:rowId xmlns:a16="http://schemas.microsoft.com/office/drawing/2014/main" val="4160037023"/>
                  </a:ext>
                </a:extLst>
              </a:tr>
              <a:tr h="370840">
                <a:tc>
                  <a:txBody>
                    <a:bodyPr/>
                    <a:lstStyle/>
                    <a:p>
                      <a:pPr algn="ctr"/>
                      <a:r>
                        <a:rPr lang="it-IT" sz="2000" b="0" dirty="0"/>
                        <a:t>2020</a:t>
                      </a:r>
                    </a:p>
                  </a:txBody>
                  <a:tcPr/>
                </a:tc>
                <a:tc>
                  <a:txBody>
                    <a:bodyPr/>
                    <a:lstStyle/>
                    <a:p>
                      <a:pPr algn="ctr"/>
                      <a:r>
                        <a:rPr lang="it-IT" sz="2000" b="0" dirty="0"/>
                        <a:t>7,65%</a:t>
                      </a:r>
                    </a:p>
                  </a:txBody>
                  <a:tcPr/>
                </a:tc>
                <a:extLst>
                  <a:ext uri="{0D108BD9-81ED-4DB2-BD59-A6C34878D82A}">
                    <a16:rowId xmlns:a16="http://schemas.microsoft.com/office/drawing/2014/main" val="663215464"/>
                  </a:ext>
                </a:extLst>
              </a:tr>
              <a:tr h="370840">
                <a:tc>
                  <a:txBody>
                    <a:bodyPr/>
                    <a:lstStyle/>
                    <a:p>
                      <a:pPr algn="ctr"/>
                      <a:r>
                        <a:rPr lang="it-IT" sz="2000" b="0" dirty="0"/>
                        <a:t>2021</a:t>
                      </a:r>
                    </a:p>
                  </a:txBody>
                  <a:tcPr/>
                </a:tc>
                <a:tc>
                  <a:txBody>
                    <a:bodyPr/>
                    <a:lstStyle/>
                    <a:p>
                      <a:pPr algn="ctr"/>
                      <a:r>
                        <a:rPr lang="it-IT" sz="2000" b="0" dirty="0"/>
                        <a:t>8,23% </a:t>
                      </a:r>
                    </a:p>
                  </a:txBody>
                  <a:tcPr/>
                </a:tc>
                <a:extLst>
                  <a:ext uri="{0D108BD9-81ED-4DB2-BD59-A6C34878D82A}">
                    <a16:rowId xmlns:a16="http://schemas.microsoft.com/office/drawing/2014/main" val="1008179792"/>
                  </a:ext>
                </a:extLst>
              </a:tr>
              <a:tr h="370840">
                <a:tc>
                  <a:txBody>
                    <a:bodyPr/>
                    <a:lstStyle/>
                    <a:p>
                      <a:pPr algn="ctr"/>
                      <a:r>
                        <a:rPr lang="it-IT" sz="2000" b="0" dirty="0"/>
                        <a:t>2022</a:t>
                      </a:r>
                    </a:p>
                  </a:txBody>
                  <a:tcPr/>
                </a:tc>
                <a:tc>
                  <a:txBody>
                    <a:bodyPr/>
                    <a:lstStyle/>
                    <a:p>
                      <a:pPr algn="ctr"/>
                      <a:r>
                        <a:rPr lang="it-IT" sz="2000" b="0" dirty="0"/>
                        <a:t>10,72% </a:t>
                      </a:r>
                    </a:p>
                  </a:txBody>
                  <a:tcPr/>
                </a:tc>
                <a:extLst>
                  <a:ext uri="{0D108BD9-81ED-4DB2-BD59-A6C34878D82A}">
                    <a16:rowId xmlns:a16="http://schemas.microsoft.com/office/drawing/2014/main" val="760444910"/>
                  </a:ext>
                </a:extLst>
              </a:tr>
            </a:tbl>
          </a:graphicData>
        </a:graphic>
      </p:graphicFrame>
      <p:pic>
        <p:nvPicPr>
          <p:cNvPr id="8" name="Immagine 7" descr="irccs neuroscienze definitivo">
            <a:extLst>
              <a:ext uri="{FF2B5EF4-FFF2-40B4-BE49-F238E27FC236}">
                <a16:creationId xmlns:a16="http://schemas.microsoft.com/office/drawing/2014/main" id="{AA33C000-6165-1D2B-ECD0-965B201A8C7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67867"/>
            <a:ext cx="1872939" cy="269554"/>
          </a:xfrm>
          <a:prstGeom prst="rect">
            <a:avLst/>
          </a:prstGeom>
          <a:noFill/>
          <a:ln>
            <a:noFill/>
          </a:ln>
        </p:spPr>
      </p:pic>
    </p:spTree>
    <p:extLst>
      <p:ext uri="{BB962C8B-B14F-4D97-AF65-F5344CB8AC3E}">
        <p14:creationId xmlns:p14="http://schemas.microsoft.com/office/powerpoint/2010/main" val="1126183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2" y="1268763"/>
            <a:ext cx="2930525" cy="1865313"/>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ttangolo 1"/>
          <p:cNvSpPr/>
          <p:nvPr/>
        </p:nvSpPr>
        <p:spPr>
          <a:xfrm>
            <a:off x="1824608" y="163516"/>
            <a:ext cx="2831232" cy="461665"/>
          </a:xfrm>
          <a:prstGeom prst="rect">
            <a:avLst/>
          </a:prstGeom>
          <a:solidFill>
            <a:schemeClr val="accent4">
              <a:lumMod val="60000"/>
              <a:lumOff val="40000"/>
            </a:schemeClr>
          </a:solidFill>
        </p:spPr>
        <p:txBody>
          <a:bodyPr wrap="square">
            <a:spAutoFit/>
          </a:bodyPr>
          <a:lstStyle/>
          <a:p>
            <a:pPr algn="ctr">
              <a:defRPr/>
            </a:pPr>
            <a:r>
              <a:rPr lang="it-IT" sz="2400" b="1" dirty="0">
                <a:solidFill>
                  <a:srgbClr val="002060"/>
                </a:solidFill>
                <a:latin typeface="+mj-lt"/>
                <a:ea typeface="+mj-ea"/>
                <a:cs typeface="+mj-cs"/>
              </a:rPr>
              <a:t> Movimento</a:t>
            </a:r>
          </a:p>
        </p:txBody>
      </p:sp>
      <p:pic>
        <p:nvPicPr>
          <p:cNvPr id="34822" name="Segnaposto contenuto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rot="20814341">
            <a:off x="2311683" y="5288900"/>
            <a:ext cx="2089150" cy="1158875"/>
          </a:xfrm>
          <a:noFill/>
        </p:spPr>
      </p:pic>
      <p:pic>
        <p:nvPicPr>
          <p:cNvPr id="34823" name="Immagin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3514" y="2763054"/>
            <a:ext cx="187166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2" descr="Risultati immagini per pillole di moviment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35279">
            <a:off x="3632789" y="3012672"/>
            <a:ext cx="22320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2145" y="1921222"/>
            <a:ext cx="2492780" cy="287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foto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74574" y="1340768"/>
            <a:ext cx="135969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p:nvPr/>
        </p:nvSpPr>
        <p:spPr>
          <a:xfrm>
            <a:off x="6865168" y="210915"/>
            <a:ext cx="3119264" cy="507831"/>
          </a:xfrm>
          <a:prstGeom prst="rect">
            <a:avLst/>
          </a:prstGeom>
          <a:solidFill>
            <a:schemeClr val="accent4">
              <a:lumMod val="60000"/>
              <a:lumOff val="40000"/>
            </a:schemeClr>
          </a:solidFill>
        </p:spPr>
        <p:txBody>
          <a:bodyPr wrap="square">
            <a:spAutoFit/>
          </a:bodyPr>
          <a:lstStyle/>
          <a:p>
            <a:pPr algn="ctr">
              <a:defRPr/>
            </a:pPr>
            <a:r>
              <a:rPr lang="it-IT" sz="2700" b="1" dirty="0">
                <a:solidFill>
                  <a:srgbClr val="002060"/>
                </a:solidFill>
                <a:latin typeface="+mj-lt"/>
                <a:ea typeface="+mj-ea"/>
                <a:cs typeface="+mj-cs"/>
              </a:rPr>
              <a:t>Alimentazione</a:t>
            </a:r>
          </a:p>
        </p:txBody>
      </p:sp>
      <p:sp>
        <p:nvSpPr>
          <p:cNvPr id="19" name="Titolo 1"/>
          <p:cNvSpPr txBox="1">
            <a:spLocks/>
          </p:cNvSpPr>
          <p:nvPr/>
        </p:nvSpPr>
        <p:spPr bwMode="auto">
          <a:xfrm>
            <a:off x="7302764" y="5794480"/>
            <a:ext cx="3008511" cy="48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pPr algn="ctr" eaLnBrk="1" hangingPunct="1"/>
            <a:r>
              <a:rPr lang="it-IT" altLang="it-IT" sz="1200" b="1" dirty="0">
                <a:hlinkClick r:id="rId9"/>
              </a:rPr>
              <a:t>centriantifumo@ausl.bologna.it</a:t>
            </a:r>
            <a:endParaRPr lang="it-IT" altLang="it-IT" sz="1200" b="1" dirty="0"/>
          </a:p>
          <a:p>
            <a:pPr algn="ctr" eaLnBrk="1" hangingPunct="1"/>
            <a:r>
              <a:rPr lang="it-IT" altLang="it-IT" sz="1200" b="1" dirty="0"/>
              <a:t>051 2869320</a:t>
            </a:r>
          </a:p>
        </p:txBody>
      </p:sp>
      <p:sp>
        <p:nvSpPr>
          <p:cNvPr id="20" name="Rettangolo 19"/>
          <p:cNvSpPr/>
          <p:nvPr/>
        </p:nvSpPr>
        <p:spPr>
          <a:xfrm>
            <a:off x="6871384" y="5061211"/>
            <a:ext cx="3335288" cy="508000"/>
          </a:xfrm>
          <a:prstGeom prst="rect">
            <a:avLst/>
          </a:prstGeom>
          <a:solidFill>
            <a:schemeClr val="accent4">
              <a:lumMod val="60000"/>
              <a:lumOff val="40000"/>
            </a:schemeClr>
          </a:solidFill>
        </p:spPr>
        <p:txBody>
          <a:bodyPr wrap="square">
            <a:spAutoFit/>
          </a:bodyPr>
          <a:lstStyle/>
          <a:p>
            <a:pPr algn="ctr">
              <a:defRPr/>
            </a:pPr>
            <a:r>
              <a:rPr lang="it-IT" sz="2700" b="1" dirty="0">
                <a:solidFill>
                  <a:srgbClr val="002060"/>
                </a:solidFill>
                <a:latin typeface="+mj-lt"/>
                <a:ea typeface="+mj-ea"/>
                <a:cs typeface="+mj-cs"/>
              </a:rPr>
              <a:t>Dismissione dal fumo</a:t>
            </a:r>
          </a:p>
        </p:txBody>
      </p:sp>
      <p:pic>
        <p:nvPicPr>
          <p:cNvPr id="21" name="Immagine 6"/>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1148" y="4869160"/>
            <a:ext cx="15716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irccs neuroscienze definitivo">
            <a:extLst>
              <a:ext uri="{FF2B5EF4-FFF2-40B4-BE49-F238E27FC236}">
                <a16:creationId xmlns:a16="http://schemas.microsoft.com/office/drawing/2014/main" id="{D65FFCE2-3052-C380-26C7-0D17603E66EA}"/>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9364" y="6470849"/>
            <a:ext cx="1872939" cy="269554"/>
          </a:xfrm>
          <a:prstGeom prst="rect">
            <a:avLst/>
          </a:prstGeom>
          <a:noFill/>
          <a:ln>
            <a:noFill/>
          </a:ln>
        </p:spPr>
      </p:pic>
    </p:spTree>
    <p:extLst>
      <p:ext uri="{BB962C8B-B14F-4D97-AF65-F5344CB8AC3E}">
        <p14:creationId xmlns:p14="http://schemas.microsoft.com/office/powerpoint/2010/main" val="1007473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97C9E9E-F236-8254-820E-F18DF60563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533" y="806826"/>
            <a:ext cx="9892936" cy="5946876"/>
          </a:xfrm>
          <a:prstGeom prst="rect">
            <a:avLst/>
          </a:prstGeom>
        </p:spPr>
      </p:pic>
      <p:sp>
        <p:nvSpPr>
          <p:cNvPr id="5" name="Rettangolo 4">
            <a:extLst>
              <a:ext uri="{FF2B5EF4-FFF2-40B4-BE49-F238E27FC236}">
                <a16:creationId xmlns:a16="http://schemas.microsoft.com/office/drawing/2014/main" id="{61BD66AF-4804-9C5E-F712-1C6F10BF6FA1}"/>
              </a:ext>
            </a:extLst>
          </p:cNvPr>
          <p:cNvSpPr/>
          <p:nvPr/>
        </p:nvSpPr>
        <p:spPr>
          <a:xfrm>
            <a:off x="1149531" y="4956482"/>
            <a:ext cx="3348897" cy="414304"/>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DC4C986B-06AD-6440-2302-99BC65570799}"/>
              </a:ext>
            </a:extLst>
          </p:cNvPr>
          <p:cNvSpPr txBox="1"/>
          <p:nvPr/>
        </p:nvSpPr>
        <p:spPr>
          <a:xfrm>
            <a:off x="0" y="104298"/>
            <a:ext cx="12192000"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100" b="1" i="0" u="none" strike="noStrike" kern="1200" cap="none" spc="0" normalizeH="0" baseline="0" noProof="0" dirty="0">
                <a:ln>
                  <a:noFill/>
                </a:ln>
                <a:solidFill>
                  <a:srgbClr val="ED7D31"/>
                </a:solidFill>
                <a:effectLst/>
                <a:uLnTx/>
                <a:uFillTx/>
                <a:latin typeface="Calibri Light" panose="020F0302020204030204"/>
                <a:ea typeface="+mn-ea"/>
                <a:cs typeface="+mn-cs"/>
              </a:rPr>
              <a:t>Finanziamenti PNRR</a:t>
            </a:r>
          </a:p>
        </p:txBody>
      </p:sp>
    </p:spTree>
    <p:extLst>
      <p:ext uri="{BB962C8B-B14F-4D97-AF65-F5344CB8AC3E}">
        <p14:creationId xmlns:p14="http://schemas.microsoft.com/office/powerpoint/2010/main" val="954556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7178E6-B12B-3D9D-86CC-37F475DF6956}"/>
              </a:ext>
            </a:extLst>
          </p:cNvPr>
          <p:cNvSpPr>
            <a:spLocks noGrp="1"/>
          </p:cNvSpPr>
          <p:nvPr>
            <p:ph type="title"/>
          </p:nvPr>
        </p:nvSpPr>
        <p:spPr>
          <a:xfrm>
            <a:off x="838200" y="354615"/>
            <a:ext cx="10515600" cy="1325563"/>
          </a:xfrm>
        </p:spPr>
        <p:txBody>
          <a:bodyPr>
            <a:normAutofit fontScale="90000"/>
          </a:bodyPr>
          <a:lstStyle/>
          <a:p>
            <a:pPr algn="ctr"/>
            <a:r>
              <a:rPr lang="it-IT" dirty="0">
                <a:solidFill>
                  <a:schemeClr val="accent2"/>
                </a:solidFill>
              </a:rPr>
              <a:t>Q</a:t>
            </a:r>
            <a:r>
              <a:rPr lang="it-IT" sz="4400" dirty="0">
                <a:solidFill>
                  <a:schemeClr val="accent2"/>
                </a:solidFill>
              </a:rPr>
              <a:t>uadro economico interventi PNRR per </a:t>
            </a:r>
            <a:r>
              <a:rPr lang="it-IT" dirty="0">
                <a:solidFill>
                  <a:schemeClr val="accent2"/>
                </a:solidFill>
              </a:rPr>
              <a:t>le 4 nuove </a:t>
            </a:r>
            <a:r>
              <a:rPr lang="it-IT" dirty="0" err="1">
                <a:solidFill>
                  <a:schemeClr val="accent2"/>
                </a:solidFill>
              </a:rPr>
              <a:t>C</a:t>
            </a:r>
            <a:r>
              <a:rPr lang="it-IT" sz="4400" dirty="0" err="1">
                <a:solidFill>
                  <a:schemeClr val="accent2"/>
                </a:solidFill>
              </a:rPr>
              <a:t>dC</a:t>
            </a:r>
            <a:r>
              <a:rPr lang="it-IT" sz="4400" dirty="0">
                <a:solidFill>
                  <a:schemeClr val="accent2"/>
                </a:solidFill>
              </a:rPr>
              <a:t> e stima relativi costi gestionali – Ausl Bologna</a:t>
            </a:r>
            <a:endParaRPr lang="it-IT" dirty="0"/>
          </a:p>
        </p:txBody>
      </p:sp>
      <p:graphicFrame>
        <p:nvGraphicFramePr>
          <p:cNvPr id="4" name="Segnaposto contenuto 3">
            <a:extLst>
              <a:ext uri="{FF2B5EF4-FFF2-40B4-BE49-F238E27FC236}">
                <a16:creationId xmlns:a16="http://schemas.microsoft.com/office/drawing/2014/main" id="{CC284AB6-E64A-442A-7523-93CE26C8B289}"/>
              </a:ext>
            </a:extLst>
          </p:cNvPr>
          <p:cNvGraphicFramePr>
            <a:graphicFrameLocks noGrp="1"/>
          </p:cNvGraphicFramePr>
          <p:nvPr>
            <p:ph idx="1"/>
            <p:extLst>
              <p:ext uri="{D42A27DB-BD31-4B8C-83A1-F6EECF244321}">
                <p14:modId xmlns:p14="http://schemas.microsoft.com/office/powerpoint/2010/main" val="754055792"/>
              </p:ext>
            </p:extLst>
          </p:nvPr>
        </p:nvGraphicFramePr>
        <p:xfrm>
          <a:off x="446031" y="1869364"/>
          <a:ext cx="11483211" cy="4472185"/>
        </p:xfrm>
        <a:graphic>
          <a:graphicData uri="http://schemas.openxmlformats.org/drawingml/2006/table">
            <a:tbl>
              <a:tblPr>
                <a:tableStyleId>{5C22544A-7EE6-4342-B048-85BDC9FD1C3A}</a:tableStyleId>
              </a:tblPr>
              <a:tblGrid>
                <a:gridCol w="1652276">
                  <a:extLst>
                    <a:ext uri="{9D8B030D-6E8A-4147-A177-3AD203B41FA5}">
                      <a16:colId xmlns:a16="http://schemas.microsoft.com/office/drawing/2014/main" val="4205836578"/>
                    </a:ext>
                  </a:extLst>
                </a:gridCol>
                <a:gridCol w="1258616">
                  <a:extLst>
                    <a:ext uri="{9D8B030D-6E8A-4147-A177-3AD203B41FA5}">
                      <a16:colId xmlns:a16="http://schemas.microsoft.com/office/drawing/2014/main" val="3521925781"/>
                    </a:ext>
                  </a:extLst>
                </a:gridCol>
                <a:gridCol w="4606111">
                  <a:extLst>
                    <a:ext uri="{9D8B030D-6E8A-4147-A177-3AD203B41FA5}">
                      <a16:colId xmlns:a16="http://schemas.microsoft.com/office/drawing/2014/main" val="2175308336"/>
                    </a:ext>
                  </a:extLst>
                </a:gridCol>
                <a:gridCol w="1983104">
                  <a:extLst>
                    <a:ext uri="{9D8B030D-6E8A-4147-A177-3AD203B41FA5}">
                      <a16:colId xmlns:a16="http://schemas.microsoft.com/office/drawing/2014/main" val="307548399"/>
                    </a:ext>
                  </a:extLst>
                </a:gridCol>
                <a:gridCol w="1983104">
                  <a:extLst>
                    <a:ext uri="{9D8B030D-6E8A-4147-A177-3AD203B41FA5}">
                      <a16:colId xmlns:a16="http://schemas.microsoft.com/office/drawing/2014/main" val="3933882147"/>
                    </a:ext>
                  </a:extLst>
                </a:gridCol>
              </a:tblGrid>
              <a:tr h="856501">
                <a:tc>
                  <a:txBody>
                    <a:bodyPr/>
                    <a:lstStyle/>
                    <a:p>
                      <a:pPr algn="ctr" fontAlgn="ctr"/>
                      <a:r>
                        <a:rPr lang="it-IT" sz="1800" b="1" u="none" strike="noStrike" kern="1200" dirty="0">
                          <a:solidFill>
                            <a:schemeClr val="bg1"/>
                          </a:solidFill>
                          <a:effectLst/>
                          <a:latin typeface="+mn-lt"/>
                          <a:ea typeface="+mn-ea"/>
                          <a:cs typeface="+mn-cs"/>
                        </a:rPr>
                        <a:t>Distretto</a:t>
                      </a: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it-IT" sz="1800" b="1" u="none" strike="noStrike" kern="1200" dirty="0">
                          <a:solidFill>
                            <a:schemeClr val="bg1"/>
                          </a:solidFill>
                          <a:effectLst/>
                          <a:latin typeface="+mn-lt"/>
                          <a:ea typeface="+mn-ea"/>
                          <a:cs typeface="+mn-cs"/>
                        </a:rPr>
                        <a:t>Comune</a:t>
                      </a: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it-IT" sz="1800" b="1" u="none" strike="noStrike" dirty="0">
                          <a:solidFill>
                            <a:schemeClr val="bg1"/>
                          </a:solidFill>
                          <a:effectLst/>
                        </a:rPr>
                        <a:t>Intervento</a:t>
                      </a:r>
                      <a:endParaRPr lang="it-IT" sz="1800" b="1" i="0" u="none" strike="noStrike" dirty="0">
                        <a:solidFill>
                          <a:schemeClr val="bg1"/>
                        </a:solidFill>
                        <a:effectLst/>
                        <a:latin typeface="Calibri" panose="020F0502020204030204" pitchFamily="34" charset="0"/>
                      </a:endParaRPr>
                    </a:p>
                  </a:txBody>
                  <a:tcPr marL="6085" marR="6085" marT="60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it-IT" sz="1800" b="1" u="none" strike="noStrike" dirty="0">
                          <a:solidFill>
                            <a:schemeClr val="bg1"/>
                          </a:solidFill>
                          <a:effectLst/>
                        </a:rPr>
                        <a:t>Quadro economico  per edilizia e apparecchiature (€)</a:t>
                      </a:r>
                      <a:endParaRPr lang="it-IT" sz="1800" b="1" i="0" u="none" strike="noStrike" dirty="0">
                        <a:solidFill>
                          <a:schemeClr val="bg1"/>
                        </a:solidFill>
                        <a:effectLst/>
                        <a:latin typeface="Calibri" panose="020F0502020204030204" pitchFamily="34" charset="0"/>
                      </a:endParaRPr>
                    </a:p>
                  </a:txBody>
                  <a:tcPr marL="6085" marR="6085" marT="60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it-IT" sz="1800" b="1" u="none" strike="noStrike" dirty="0">
                          <a:solidFill>
                            <a:schemeClr val="bg1"/>
                          </a:solidFill>
                          <a:effectLst/>
                        </a:rPr>
                        <a:t>Stima</a:t>
                      </a:r>
                      <a:br>
                        <a:rPr lang="it-IT" sz="1800" b="1" u="none" strike="noStrike" dirty="0">
                          <a:solidFill>
                            <a:schemeClr val="bg1"/>
                          </a:solidFill>
                          <a:effectLst/>
                        </a:rPr>
                      </a:br>
                      <a:r>
                        <a:rPr lang="it-IT" sz="1800" b="1" u="none" strike="noStrike" dirty="0">
                          <a:solidFill>
                            <a:schemeClr val="bg1"/>
                          </a:solidFill>
                          <a:effectLst/>
                        </a:rPr>
                        <a:t>Costi Gestionali (€)</a:t>
                      </a:r>
                      <a:endParaRPr lang="it-IT" sz="1800" b="1" i="0" u="none" strike="noStrike" dirty="0">
                        <a:solidFill>
                          <a:schemeClr val="bg1"/>
                        </a:solidFill>
                        <a:effectLst/>
                        <a:latin typeface="Calibri" panose="020F0502020204030204" pitchFamily="34" charset="0"/>
                      </a:endParaRPr>
                    </a:p>
                  </a:txBody>
                  <a:tcPr marL="6085" marR="6085" marT="60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66775618"/>
                  </a:ext>
                </a:extLst>
              </a:tr>
              <a:tr h="575884">
                <a:tc>
                  <a:txBody>
                    <a:bodyPr/>
                    <a:lstStyle/>
                    <a:p>
                      <a:pPr algn="ctr" fontAlgn="ctr"/>
                      <a:r>
                        <a:rPr lang="it-IT" sz="2000" u="none" strike="noStrike" dirty="0">
                          <a:effectLst/>
                        </a:rPr>
                        <a:t>Città di Bologna</a:t>
                      </a:r>
                      <a:endParaRPr lang="it-IT" sz="2000" b="0"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a:effectLst/>
                        </a:rPr>
                        <a:t>Bologna</a:t>
                      </a:r>
                      <a:endParaRPr lang="it-IT" sz="2000" b="0" i="0" u="none" strike="noStrike">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dirty="0">
                          <a:effectLst/>
                        </a:rPr>
                        <a:t>Casa della Comunità di Bologna ( Savena  - </a:t>
                      </a:r>
                      <a:r>
                        <a:rPr lang="it-IT" sz="2000" u="none" strike="noStrike" dirty="0" err="1">
                          <a:effectLst/>
                        </a:rPr>
                        <a:t>S.Stefano</a:t>
                      </a:r>
                      <a:r>
                        <a:rPr lang="it-IT" sz="2000" u="none" strike="noStrike" dirty="0">
                          <a:effectLst/>
                        </a:rPr>
                        <a:t>) - nuova costruzione</a:t>
                      </a:r>
                      <a:endParaRPr lang="it-IT" sz="2000" b="0"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dirty="0">
                          <a:effectLst/>
                        </a:rPr>
                        <a:t>10.669.454,36</a:t>
                      </a:r>
                      <a:endParaRPr lang="it-IT" sz="2000" b="0"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dirty="0">
                          <a:effectLst/>
                        </a:rPr>
                        <a:t>1.269.715,00 </a:t>
                      </a:r>
                      <a:endParaRPr lang="it-IT" sz="2000" b="0"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619332"/>
                  </a:ext>
                </a:extLst>
              </a:tr>
              <a:tr h="575884">
                <a:tc>
                  <a:txBody>
                    <a:bodyPr/>
                    <a:lstStyle/>
                    <a:p>
                      <a:pPr algn="ctr" fontAlgn="ctr"/>
                      <a:r>
                        <a:rPr lang="it-IT" sz="2000" u="none" strike="noStrike">
                          <a:effectLst/>
                        </a:rPr>
                        <a:t>Pianura Est</a:t>
                      </a:r>
                      <a:endParaRPr lang="it-IT" sz="2000" b="0" i="0" u="none" strike="noStrike">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dirty="0">
                          <a:effectLst/>
                        </a:rPr>
                        <a:t>Molinella</a:t>
                      </a:r>
                      <a:endParaRPr lang="it-IT" sz="2000" b="0"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dirty="0">
                          <a:effectLst/>
                        </a:rPr>
                        <a:t>Casa della Comunità di Molinella - nuova costruzione</a:t>
                      </a:r>
                      <a:endParaRPr lang="it-IT" sz="2000" b="0"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dirty="0">
                          <a:effectLst/>
                        </a:rPr>
                        <a:t>7.947.520,00 </a:t>
                      </a:r>
                      <a:endParaRPr lang="it-IT" sz="2000" b="0"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dirty="0">
                          <a:effectLst/>
                        </a:rPr>
                        <a:t>348.880,00</a:t>
                      </a:r>
                      <a:endParaRPr lang="it-IT" sz="2000" b="0"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092403"/>
                  </a:ext>
                </a:extLst>
              </a:tr>
              <a:tr h="1159716">
                <a:tc>
                  <a:txBody>
                    <a:bodyPr/>
                    <a:lstStyle/>
                    <a:p>
                      <a:pPr algn="ctr" fontAlgn="ctr"/>
                      <a:r>
                        <a:rPr lang="it-IT" sz="2000" u="none" strike="noStrike">
                          <a:effectLst/>
                        </a:rPr>
                        <a:t>Pianura Ovest</a:t>
                      </a:r>
                      <a:endParaRPr lang="it-IT" sz="2000" b="0" i="0" u="none" strike="noStrike">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a:effectLst/>
                        </a:rPr>
                        <a:t>S. Giovanni in Persiceto</a:t>
                      </a:r>
                      <a:endParaRPr lang="it-IT" sz="2000" b="0" i="0" u="none" strike="noStrike">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dirty="0">
                          <a:effectLst/>
                        </a:rPr>
                        <a:t>Casa della Comunità di S. Giovanni in Persiceto - nuova costruzione con demolizione</a:t>
                      </a:r>
                      <a:br>
                        <a:rPr lang="it-IT" sz="2000" u="none" strike="noStrike" dirty="0">
                          <a:effectLst/>
                        </a:rPr>
                      </a:br>
                      <a:r>
                        <a:rPr lang="it-IT" sz="1800" u="none" strike="noStrike" dirty="0">
                          <a:effectLst/>
                        </a:rPr>
                        <a:t>(Intervento integrato con progetto nuovo </a:t>
                      </a:r>
                      <a:r>
                        <a:rPr lang="it-IT" sz="1800" u="none" strike="noStrike" dirty="0" err="1">
                          <a:effectLst/>
                        </a:rPr>
                        <a:t>OdC</a:t>
                      </a:r>
                      <a:r>
                        <a:rPr lang="it-IT" sz="1800" u="none" strike="noStrike" dirty="0">
                          <a:effectLst/>
                        </a:rPr>
                        <a:t>)</a:t>
                      </a:r>
                      <a:endParaRPr lang="it-IT" sz="2000" b="0"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dirty="0">
                          <a:effectLst/>
                        </a:rPr>
                        <a:t>2.406.394,00</a:t>
                      </a:r>
                      <a:endParaRPr lang="it-IT" sz="2000" b="0"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dirty="0">
                          <a:effectLst/>
                        </a:rPr>
                        <a:t>1.140.042,50</a:t>
                      </a:r>
                      <a:endParaRPr lang="it-IT" sz="2000" b="0"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4675098"/>
                  </a:ext>
                </a:extLst>
              </a:tr>
              <a:tr h="575884">
                <a:tc>
                  <a:txBody>
                    <a:bodyPr/>
                    <a:lstStyle/>
                    <a:p>
                      <a:pPr algn="ctr" fontAlgn="ctr"/>
                      <a:r>
                        <a:rPr lang="it-IT" sz="2000" u="none" strike="noStrike">
                          <a:effectLst/>
                        </a:rPr>
                        <a:t>Reno, Lavino, Samoggia</a:t>
                      </a:r>
                      <a:endParaRPr lang="it-IT" sz="2000" b="0" i="0" u="none" strike="noStrike">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a:effectLst/>
                        </a:rPr>
                        <a:t>Bazzano</a:t>
                      </a:r>
                      <a:endParaRPr lang="it-IT" sz="2000" b="0" i="0" u="none" strike="noStrike">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a:effectLst/>
                        </a:rPr>
                        <a:t> Casa della Comunità di Bazzano- Ampliamento </a:t>
                      </a:r>
                      <a:endParaRPr lang="it-IT" sz="2000" b="0" i="0" u="none" strike="noStrike">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dirty="0">
                          <a:effectLst/>
                        </a:rPr>
                        <a:t>2.727.565,00</a:t>
                      </a:r>
                      <a:endParaRPr lang="it-IT" sz="2000" b="0"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t-IT" sz="2000" u="none" strike="noStrike" dirty="0">
                          <a:effectLst/>
                        </a:rPr>
                        <a:t>986.920,00</a:t>
                      </a:r>
                      <a:endParaRPr lang="it-IT" sz="2000" b="0"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8180526"/>
                  </a:ext>
                </a:extLst>
              </a:tr>
              <a:tr h="575884">
                <a:tc>
                  <a:txBody>
                    <a:bodyPr/>
                    <a:lstStyle/>
                    <a:p>
                      <a:pPr algn="ctr" fontAlgn="b"/>
                      <a:endParaRPr lang="it-IT" sz="2000" b="1"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t-IT" sz="2000" b="1" u="none" strike="noStrike" dirty="0">
                          <a:effectLst/>
                        </a:rPr>
                        <a:t> </a:t>
                      </a:r>
                      <a:endParaRPr lang="it-IT" sz="2000" b="1"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2000" b="1" u="none" strike="noStrike" dirty="0">
                          <a:effectLst/>
                        </a:rPr>
                        <a:t> TOTALE</a:t>
                      </a:r>
                      <a:endParaRPr lang="it-IT" sz="2000" b="1"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t-IT" sz="2000" b="1" u="none" strike="noStrike" dirty="0">
                          <a:effectLst/>
                        </a:rPr>
                        <a:t>23.750.933,36</a:t>
                      </a:r>
                      <a:endParaRPr lang="it-IT" sz="2000" b="1"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t-IT" sz="2000" b="1" u="none" strike="noStrike" dirty="0">
                          <a:effectLst/>
                        </a:rPr>
                        <a:t>3.745.557,50</a:t>
                      </a:r>
                      <a:endParaRPr lang="it-IT" sz="2000" b="1" i="0" u="none" strike="noStrike" dirty="0">
                        <a:solidFill>
                          <a:srgbClr val="000000"/>
                        </a:solidFill>
                        <a:effectLst/>
                        <a:latin typeface="Calibri" panose="020F0502020204030204" pitchFamily="34" charset="0"/>
                      </a:endParaRPr>
                    </a:p>
                  </a:txBody>
                  <a:tcPr marL="5570" marR="5570" marT="5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9691986"/>
                  </a:ext>
                </a:extLst>
              </a:tr>
            </a:tbl>
          </a:graphicData>
        </a:graphic>
      </p:graphicFrame>
      <p:pic>
        <p:nvPicPr>
          <p:cNvPr id="3" name="Immagine 2" descr="irccs neuroscienze definitivo">
            <a:extLst>
              <a:ext uri="{FF2B5EF4-FFF2-40B4-BE49-F238E27FC236}">
                <a16:creationId xmlns:a16="http://schemas.microsoft.com/office/drawing/2014/main" id="{ADBF9A7C-36F9-B4AE-7348-6304BB93221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46857"/>
            <a:ext cx="2514070" cy="361826"/>
          </a:xfrm>
          <a:prstGeom prst="rect">
            <a:avLst/>
          </a:prstGeom>
          <a:noFill/>
          <a:ln>
            <a:noFill/>
          </a:ln>
        </p:spPr>
      </p:pic>
    </p:spTree>
    <p:extLst>
      <p:ext uri="{BB962C8B-B14F-4D97-AF65-F5344CB8AC3E}">
        <p14:creationId xmlns:p14="http://schemas.microsoft.com/office/powerpoint/2010/main" val="1201564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E717DC-108E-6C01-0F50-0C2415A2FCFB}"/>
              </a:ext>
            </a:extLst>
          </p:cNvPr>
          <p:cNvSpPr>
            <a:spLocks noGrp="1"/>
          </p:cNvSpPr>
          <p:nvPr>
            <p:ph type="title"/>
          </p:nvPr>
        </p:nvSpPr>
        <p:spPr>
          <a:xfrm>
            <a:off x="811377" y="250991"/>
            <a:ext cx="10515600" cy="1325563"/>
          </a:xfrm>
        </p:spPr>
        <p:txBody>
          <a:bodyPr/>
          <a:lstStyle/>
          <a:p>
            <a:pPr algn="ctr"/>
            <a:r>
              <a:rPr lang="it-IT" sz="4000" dirty="0">
                <a:solidFill>
                  <a:schemeClr val="accent2"/>
                </a:solidFill>
              </a:rPr>
              <a:t>Quadro economico interventi PNRR per CUM-COT e stima relativi costi gestionali – Ausl Bologna</a:t>
            </a:r>
          </a:p>
        </p:txBody>
      </p:sp>
      <p:graphicFrame>
        <p:nvGraphicFramePr>
          <p:cNvPr id="4" name="Segnaposto contenuto 3">
            <a:extLst>
              <a:ext uri="{FF2B5EF4-FFF2-40B4-BE49-F238E27FC236}">
                <a16:creationId xmlns:a16="http://schemas.microsoft.com/office/drawing/2014/main" id="{7C0BE23A-38E5-AFE2-B9B6-434FA4E8BFBB}"/>
              </a:ext>
            </a:extLst>
          </p:cNvPr>
          <p:cNvGraphicFramePr>
            <a:graphicFrameLocks noGrp="1"/>
          </p:cNvGraphicFramePr>
          <p:nvPr>
            <p:ph idx="1"/>
            <p:extLst>
              <p:ext uri="{D42A27DB-BD31-4B8C-83A1-F6EECF244321}">
                <p14:modId xmlns:p14="http://schemas.microsoft.com/office/powerpoint/2010/main" val="3961467740"/>
              </p:ext>
            </p:extLst>
          </p:nvPr>
        </p:nvGraphicFramePr>
        <p:xfrm>
          <a:off x="811377" y="1618109"/>
          <a:ext cx="10802554" cy="4988900"/>
        </p:xfrm>
        <a:graphic>
          <a:graphicData uri="http://schemas.openxmlformats.org/drawingml/2006/table">
            <a:tbl>
              <a:tblPr>
                <a:tableStyleId>{5C22544A-7EE6-4342-B048-85BDC9FD1C3A}</a:tableStyleId>
              </a:tblPr>
              <a:tblGrid>
                <a:gridCol w="2075934">
                  <a:extLst>
                    <a:ext uri="{9D8B030D-6E8A-4147-A177-3AD203B41FA5}">
                      <a16:colId xmlns:a16="http://schemas.microsoft.com/office/drawing/2014/main" val="2587255113"/>
                    </a:ext>
                  </a:extLst>
                </a:gridCol>
                <a:gridCol w="4593970">
                  <a:extLst>
                    <a:ext uri="{9D8B030D-6E8A-4147-A177-3AD203B41FA5}">
                      <a16:colId xmlns:a16="http://schemas.microsoft.com/office/drawing/2014/main" val="1140181160"/>
                    </a:ext>
                  </a:extLst>
                </a:gridCol>
                <a:gridCol w="2083133">
                  <a:extLst>
                    <a:ext uri="{9D8B030D-6E8A-4147-A177-3AD203B41FA5}">
                      <a16:colId xmlns:a16="http://schemas.microsoft.com/office/drawing/2014/main" val="556507237"/>
                    </a:ext>
                  </a:extLst>
                </a:gridCol>
                <a:gridCol w="2049517">
                  <a:extLst>
                    <a:ext uri="{9D8B030D-6E8A-4147-A177-3AD203B41FA5}">
                      <a16:colId xmlns:a16="http://schemas.microsoft.com/office/drawing/2014/main" val="3657837219"/>
                    </a:ext>
                  </a:extLst>
                </a:gridCol>
              </a:tblGrid>
              <a:tr h="705187">
                <a:tc>
                  <a:txBody>
                    <a:bodyPr/>
                    <a:lstStyle/>
                    <a:p>
                      <a:pPr marL="0" algn="ctr" defTabSz="914400" rtl="0" eaLnBrk="1" fontAlgn="ctr" latinLnBrk="0" hangingPunct="1"/>
                      <a:r>
                        <a:rPr lang="it-IT" sz="1600" b="1" u="none" strike="noStrike" kern="1200" dirty="0">
                          <a:solidFill>
                            <a:schemeClr val="bg1"/>
                          </a:solidFill>
                          <a:effectLst/>
                          <a:latin typeface="+mn-lt"/>
                          <a:ea typeface="+mn-ea"/>
                          <a:cs typeface="+mn-cs"/>
                        </a:rPr>
                        <a:t>Distretto</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it-IT" sz="1600" b="1" u="none" strike="noStrike" dirty="0">
                          <a:solidFill>
                            <a:schemeClr val="bg1"/>
                          </a:solidFill>
                          <a:effectLst/>
                        </a:rPr>
                        <a:t>Intervento</a:t>
                      </a:r>
                      <a:endParaRPr lang="it-IT" sz="1600" b="1" i="0" u="none" strike="noStrike" dirty="0">
                        <a:solidFill>
                          <a:schemeClr val="bg1"/>
                        </a:solidFill>
                        <a:effectLst/>
                        <a:latin typeface="Calibri" panose="020F0502020204030204" pitchFamily="34" charset="0"/>
                      </a:endParaRPr>
                    </a:p>
                  </a:txBody>
                  <a:tcPr marL="6085" marR="6085" marT="60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it-IT" sz="1600" b="1" u="none" strike="noStrike" dirty="0">
                          <a:solidFill>
                            <a:schemeClr val="bg1"/>
                          </a:solidFill>
                          <a:effectLst/>
                        </a:rPr>
                        <a:t>Stima</a:t>
                      </a:r>
                      <a:br>
                        <a:rPr lang="it-IT" sz="1600" b="1" u="none" strike="noStrike" dirty="0">
                          <a:solidFill>
                            <a:schemeClr val="bg1"/>
                          </a:solidFill>
                          <a:effectLst/>
                        </a:rPr>
                      </a:br>
                      <a:r>
                        <a:rPr lang="it-IT" sz="1600" b="1" u="none" strike="noStrike" dirty="0">
                          <a:solidFill>
                            <a:schemeClr val="bg1"/>
                          </a:solidFill>
                          <a:effectLst/>
                        </a:rPr>
                        <a:t>Costi Gestionali incrementali annuali (€)</a:t>
                      </a:r>
                      <a:endParaRPr lang="it-IT" sz="1600" b="1" i="0" u="none" strike="noStrike" dirty="0">
                        <a:solidFill>
                          <a:schemeClr val="bg1"/>
                        </a:solidFill>
                        <a:effectLst/>
                        <a:latin typeface="Calibri" panose="020F0502020204030204" pitchFamily="34" charset="0"/>
                      </a:endParaRPr>
                    </a:p>
                  </a:txBody>
                  <a:tcPr marL="6085" marR="6085" marT="60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it-IT" sz="1600" b="1" u="none" strike="noStrike" dirty="0">
                          <a:solidFill>
                            <a:schemeClr val="bg1"/>
                          </a:solidFill>
                          <a:effectLst/>
                        </a:rPr>
                        <a:t>Quadro economico </a:t>
                      </a:r>
                      <a:br>
                        <a:rPr lang="it-IT" sz="1600" b="1" u="none" strike="noStrike" dirty="0">
                          <a:solidFill>
                            <a:schemeClr val="bg1"/>
                          </a:solidFill>
                          <a:effectLst/>
                        </a:rPr>
                      </a:br>
                      <a:r>
                        <a:rPr lang="it-IT" sz="1600" b="1" u="none" strike="noStrike" dirty="0">
                          <a:solidFill>
                            <a:schemeClr val="bg1"/>
                          </a:solidFill>
                          <a:effectLst/>
                        </a:rPr>
                        <a:t>per lavori edilizi e apparecchiature (€)</a:t>
                      </a:r>
                      <a:endParaRPr lang="it-IT" sz="1600" b="1" i="0" u="none" strike="noStrike" dirty="0">
                        <a:solidFill>
                          <a:schemeClr val="bg1"/>
                        </a:solidFill>
                        <a:effectLst/>
                        <a:latin typeface="Calibri" panose="020F0502020204030204" pitchFamily="34" charset="0"/>
                      </a:endParaRPr>
                    </a:p>
                  </a:txBody>
                  <a:tcPr marL="6085" marR="6085" marT="60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28734825"/>
                  </a:ext>
                </a:extLst>
              </a:tr>
              <a:tr h="454356">
                <a:tc>
                  <a:txBody>
                    <a:bodyPr/>
                    <a:lstStyle/>
                    <a:p>
                      <a:pPr algn="ctr" fontAlgn="ctr"/>
                      <a:r>
                        <a:rPr lang="it-IT" sz="1200" u="none" strike="noStrike" dirty="0">
                          <a:effectLst/>
                        </a:rPr>
                        <a:t>Città di Bologna</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a:effectLst/>
                        </a:rPr>
                        <a:t>Centrale Operativa Territoriale Unica Metropolitana (CUM) - Ospedale Maggiore di Bologna - Manutenzione Straordinaria </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a:effectLst/>
                        </a:rPr>
                        <a:t>337.840,00 €</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1.402.030,00 €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946841"/>
                  </a:ext>
                </a:extLst>
              </a:tr>
              <a:tr h="378410">
                <a:tc>
                  <a:txBody>
                    <a:bodyPr/>
                    <a:lstStyle/>
                    <a:p>
                      <a:pPr algn="ctr" fontAlgn="ctr"/>
                      <a:r>
                        <a:rPr lang="it-IT" sz="1200" u="none" strike="noStrike" dirty="0">
                          <a:effectLst/>
                        </a:rPr>
                        <a:t>Città di Bologna</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Centrale Operativa Territoriale Distretto Città di Bologna – Quartiere Porto Saragozza -Manutenzione Straordinaria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a:effectLst/>
                        </a:rPr>
                        <a:t>248.920,00 €</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a:effectLst/>
                        </a:rPr>
                        <a:t>19.000,00 €</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4800169"/>
                  </a:ext>
                </a:extLst>
              </a:tr>
              <a:tr h="466532">
                <a:tc>
                  <a:txBody>
                    <a:bodyPr/>
                    <a:lstStyle/>
                    <a:p>
                      <a:pPr algn="ctr" fontAlgn="ctr"/>
                      <a:r>
                        <a:rPr lang="it-IT" sz="1200" u="none" strike="noStrike">
                          <a:effectLst/>
                        </a:rPr>
                        <a:t>Città di Bologna</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Centrale Operativa Territoriale Distretto Città di Bologna – Quartiere Navile -Manutenzione Straordinaria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268.920,00 €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a:effectLst/>
                        </a:rPr>
                        <a:t>13.000,00 €</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544976"/>
                  </a:ext>
                </a:extLst>
              </a:tr>
              <a:tr h="454356">
                <a:tc>
                  <a:txBody>
                    <a:bodyPr/>
                    <a:lstStyle/>
                    <a:p>
                      <a:pPr algn="ctr" fontAlgn="ctr"/>
                      <a:r>
                        <a:rPr lang="it-IT" sz="1200" u="none" strike="noStrike">
                          <a:effectLst/>
                        </a:rPr>
                        <a:t>Città di Bologna</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Centrale Operativa Territoriale Distretto Città di Bologna – Quartieri San Donato-San Vitale - Manutenzione Straordinaria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120.000,00 €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a:effectLst/>
                        </a:rPr>
                        <a:t>34.000,00 €</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7357010"/>
                  </a:ext>
                </a:extLst>
              </a:tr>
              <a:tr h="378410">
                <a:tc>
                  <a:txBody>
                    <a:bodyPr/>
                    <a:lstStyle/>
                    <a:p>
                      <a:pPr algn="ctr" fontAlgn="ctr"/>
                      <a:r>
                        <a:rPr lang="it-IT" sz="1200" u="none" strike="noStrike">
                          <a:effectLst/>
                        </a:rPr>
                        <a:t>Savena Idice</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a:effectLst/>
                        </a:rPr>
                        <a:t>Centrale Operativa Territoriale Distretto Savena Idice - San Lazzaro di Savena -Manutenzione Straordinaria  </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a:effectLst/>
                        </a:rPr>
                        <a:t>120.000,00 €</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59.000,00 €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8846020"/>
                  </a:ext>
                </a:extLst>
              </a:tr>
              <a:tr h="378410">
                <a:tc>
                  <a:txBody>
                    <a:bodyPr/>
                    <a:lstStyle/>
                    <a:p>
                      <a:pPr algn="ctr" fontAlgn="ctr"/>
                      <a:r>
                        <a:rPr lang="it-IT" sz="1200" u="none" strike="noStrike">
                          <a:effectLst/>
                        </a:rPr>
                        <a:t>Pianura Ovest</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a:effectLst/>
                        </a:rPr>
                        <a:t>Centrale Operativa Territoriale Distretto Pianura Ovest - San Giovanni in Persiceto -Manutenzione Straordinaria  </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a:effectLst/>
                        </a:rPr>
                        <a:t>168.920,00 €</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13.000,00 €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5161367"/>
                  </a:ext>
                </a:extLst>
              </a:tr>
              <a:tr h="378410">
                <a:tc>
                  <a:txBody>
                    <a:bodyPr/>
                    <a:lstStyle/>
                    <a:p>
                      <a:pPr algn="ctr" fontAlgn="ctr"/>
                      <a:r>
                        <a:rPr lang="it-IT" sz="1200" u="none" strike="noStrike">
                          <a:effectLst/>
                        </a:rPr>
                        <a:t>Pianura Est</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a:effectLst/>
                        </a:rPr>
                        <a:t>Centrale Operativa Territoriale Distretto Pianura Est -San Pietro in Casale -Manutenzione Straordinaria  </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228.920,00 €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38.000,00 €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1024671"/>
                  </a:ext>
                </a:extLst>
              </a:tr>
              <a:tr h="378410">
                <a:tc>
                  <a:txBody>
                    <a:bodyPr/>
                    <a:lstStyle/>
                    <a:p>
                      <a:pPr algn="ctr" fontAlgn="ctr"/>
                      <a:r>
                        <a:rPr lang="it-IT" sz="1200" u="none" strike="noStrike" dirty="0">
                          <a:effectLst/>
                        </a:rPr>
                        <a:t>Reno Lavino Samoggia</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a:effectLst/>
                        </a:rPr>
                        <a:t>Centrale Operativa Territoriale Distretto Reno Lavino Samoggia - Casalecchio di Reno -Allestimento </a:t>
                      </a:r>
                      <a:endParaRPr lang="it-IT" sz="1200" b="0" i="0" u="none" strike="noStrike">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168.920,00 €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5.000,00 €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7654628"/>
                  </a:ext>
                </a:extLst>
              </a:tr>
              <a:tr h="580357">
                <a:tc>
                  <a:txBody>
                    <a:bodyPr/>
                    <a:lstStyle/>
                    <a:p>
                      <a:pPr algn="ctr" fontAlgn="ctr"/>
                      <a:r>
                        <a:rPr lang="it-IT" sz="1200" u="none" strike="noStrike" dirty="0">
                          <a:effectLst/>
                        </a:rPr>
                        <a:t>Appennino</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Centrale Operativa Territoriale Distretto Appennino - Porretta Terme -Manutenzione Straordinaria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120.000,00 €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200" u="none" strike="noStrike" dirty="0">
                          <a:effectLst/>
                        </a:rPr>
                        <a:t>13.000,00 €</a:t>
                      </a:r>
                      <a:endParaRPr lang="it-IT" sz="1200" b="0"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3302752"/>
                  </a:ext>
                </a:extLst>
              </a:tr>
              <a:tr h="403644">
                <a:tc gridSpan="2">
                  <a:txBody>
                    <a:bodyPr/>
                    <a:lstStyle/>
                    <a:p>
                      <a:pPr algn="r" fontAlgn="b"/>
                      <a:r>
                        <a:rPr lang="it-IT" sz="1800" b="1" u="none" strike="noStrike" dirty="0">
                          <a:effectLst/>
                        </a:rPr>
                        <a:t>TOTALE</a:t>
                      </a:r>
                      <a:endParaRPr lang="it-IT" sz="1800" b="1"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r>
                        <a:rPr lang="it-IT" sz="1400" u="none" strike="noStrike" dirty="0">
                          <a:effectLst/>
                        </a:rPr>
                        <a:t> </a:t>
                      </a:r>
                      <a:endParaRPr lang="it-IT" sz="1400" b="1" i="0" u="none" strike="noStrike" dirty="0">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800" b="1" u="none" strike="noStrike" dirty="0">
                          <a:effectLst/>
                        </a:rPr>
                        <a:t>1.782.440,00 €</a:t>
                      </a:r>
                      <a:endParaRPr lang="it-IT" sz="1800" b="1"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800" b="1" u="none" strike="noStrike" dirty="0">
                          <a:effectLst/>
                        </a:rPr>
                        <a:t>1.596.030,00 €</a:t>
                      </a:r>
                      <a:endParaRPr lang="it-IT" sz="1800" b="1" i="0" u="none" strike="noStrike" dirty="0">
                        <a:solidFill>
                          <a:srgbClr val="000000"/>
                        </a:solidFill>
                        <a:effectLst/>
                        <a:latin typeface="Calibri" panose="020F0502020204030204" pitchFamily="34" charset="0"/>
                      </a:endParaRP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1132508"/>
                  </a:ext>
                </a:extLst>
              </a:tr>
            </a:tbl>
          </a:graphicData>
        </a:graphic>
      </p:graphicFrame>
      <p:pic>
        <p:nvPicPr>
          <p:cNvPr id="3" name="Immagine 2" descr="irccs neuroscienze definitivo">
            <a:extLst>
              <a:ext uri="{FF2B5EF4-FFF2-40B4-BE49-F238E27FC236}">
                <a16:creationId xmlns:a16="http://schemas.microsoft.com/office/drawing/2014/main" id="{A9C4C5FA-1186-5B9E-9FAA-AF83458EA6A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46856"/>
            <a:ext cx="2083146" cy="299807"/>
          </a:xfrm>
          <a:prstGeom prst="rect">
            <a:avLst/>
          </a:prstGeom>
          <a:noFill/>
          <a:ln>
            <a:noFill/>
          </a:ln>
        </p:spPr>
      </p:pic>
    </p:spTree>
    <p:extLst>
      <p:ext uri="{BB962C8B-B14F-4D97-AF65-F5344CB8AC3E}">
        <p14:creationId xmlns:p14="http://schemas.microsoft.com/office/powerpoint/2010/main" val="347425627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8A89A6-B14A-B2E8-D6A9-8CAF20133A6C}"/>
              </a:ext>
            </a:extLst>
          </p:cNvPr>
          <p:cNvSpPr>
            <a:spLocks noGrp="1"/>
          </p:cNvSpPr>
          <p:nvPr>
            <p:ph type="title"/>
          </p:nvPr>
        </p:nvSpPr>
        <p:spPr>
          <a:xfrm>
            <a:off x="581191" y="429436"/>
            <a:ext cx="11029616" cy="706230"/>
          </a:xfrm>
        </p:spPr>
        <p:txBody>
          <a:bodyPr>
            <a:normAutofit/>
          </a:bodyPr>
          <a:lstStyle/>
          <a:p>
            <a:pPr algn="ctr"/>
            <a:r>
              <a:rPr lang="it-IT" sz="4000" dirty="0">
                <a:solidFill>
                  <a:schemeClr val="accent2"/>
                </a:solidFill>
              </a:rPr>
              <a:t>Sfide della riorganizzazione dell’assistenza territoriale</a:t>
            </a:r>
          </a:p>
        </p:txBody>
      </p:sp>
      <p:sp>
        <p:nvSpPr>
          <p:cNvPr id="3" name="Segnaposto contenuto 2">
            <a:extLst>
              <a:ext uri="{FF2B5EF4-FFF2-40B4-BE49-F238E27FC236}">
                <a16:creationId xmlns:a16="http://schemas.microsoft.com/office/drawing/2014/main" id="{C6E69EA1-4253-1B7C-391A-7E84398A1A95}"/>
              </a:ext>
            </a:extLst>
          </p:cNvPr>
          <p:cNvSpPr>
            <a:spLocks noGrp="1"/>
          </p:cNvSpPr>
          <p:nvPr>
            <p:ph idx="1"/>
          </p:nvPr>
        </p:nvSpPr>
        <p:spPr>
          <a:xfrm>
            <a:off x="858154" y="1269714"/>
            <a:ext cx="10475691" cy="5341292"/>
          </a:xfrm>
        </p:spPr>
        <p:txBody>
          <a:bodyPr>
            <a:normAutofit fontScale="92500" lnSpcReduction="20000"/>
          </a:bodyPr>
          <a:lstStyle/>
          <a:p>
            <a:pPr algn="just">
              <a:lnSpc>
                <a:spcPct val="120000"/>
              </a:lnSpc>
              <a:spcBef>
                <a:spcPts val="600"/>
              </a:spcBef>
              <a:buFont typeface="Arial" panose="020B0604020202020204" pitchFamily="34" charset="0"/>
              <a:buChar char="•"/>
            </a:pPr>
            <a:r>
              <a:rPr lang="it-IT" sz="2400" b="1" dirty="0"/>
              <a:t> Riconfigurare gli assetti organizzativi dell’assistenza territoriale </a:t>
            </a:r>
            <a:r>
              <a:rPr lang="it-IT" sz="2400" b="0" dirty="0"/>
              <a:t>è ancora </a:t>
            </a:r>
            <a:r>
              <a:rPr lang="it-IT" sz="2400" b="1" dirty="0"/>
              <a:t>più sfidante in contesti con un’organizzazione già strutturata </a:t>
            </a:r>
            <a:r>
              <a:rPr lang="it-IT" sz="2400" dirty="0"/>
              <a:t>in considerazione del </a:t>
            </a:r>
            <a:r>
              <a:rPr lang="it-IT" sz="2400" b="0" dirty="0"/>
              <a:t>rischio di ridondanze organizzative</a:t>
            </a:r>
          </a:p>
          <a:p>
            <a:pPr algn="just">
              <a:lnSpc>
                <a:spcPct val="120000"/>
              </a:lnSpc>
              <a:spcBef>
                <a:spcPts val="600"/>
              </a:spcBef>
              <a:buFont typeface="Arial" panose="020B0604020202020204" pitchFamily="34" charset="0"/>
              <a:buChar char="•"/>
            </a:pPr>
            <a:r>
              <a:rPr lang="it-IT" sz="2400" b="1" dirty="0"/>
              <a:t> Collaborare con gli stakeholder esterni alle Aziende</a:t>
            </a:r>
            <a:r>
              <a:rPr lang="it-IT" sz="2400" dirty="0"/>
              <a:t> in particolare nelle revisioni organizzative legate all’integrazione socio-sanitaria, condividendo la visione e i principi di una salute di comunità</a:t>
            </a:r>
          </a:p>
          <a:p>
            <a:pPr algn="just">
              <a:lnSpc>
                <a:spcPct val="120000"/>
              </a:lnSpc>
              <a:spcBef>
                <a:spcPts val="600"/>
              </a:spcBef>
              <a:buFont typeface="Arial" panose="020B0604020202020204" pitchFamily="34" charset="0"/>
              <a:buChar char="•"/>
            </a:pPr>
            <a:r>
              <a:rPr lang="it-IT" sz="2400" dirty="0"/>
              <a:t> Sviluppare e applicare metodi e strumenti di </a:t>
            </a:r>
            <a:r>
              <a:rPr lang="it-IT" sz="2400" b="1" dirty="0"/>
              <a:t>co-progettazione con gli utenti</a:t>
            </a:r>
          </a:p>
          <a:p>
            <a:pPr algn="just">
              <a:lnSpc>
                <a:spcPct val="120000"/>
              </a:lnSpc>
              <a:spcBef>
                <a:spcPts val="600"/>
              </a:spcBef>
              <a:buFont typeface="Arial" panose="020B0604020202020204" pitchFamily="34" charset="0"/>
              <a:buChar char="•"/>
            </a:pPr>
            <a:r>
              <a:rPr lang="it-IT" sz="2400" b="0" dirty="0"/>
              <a:t> Attuare le </a:t>
            </a:r>
            <a:r>
              <a:rPr lang="it-IT" sz="2400" b="1" dirty="0"/>
              <a:t>trasformazioni organizzative con risorse in diminuzione e con professionisti affaticati </a:t>
            </a:r>
          </a:p>
          <a:p>
            <a:pPr algn="just">
              <a:lnSpc>
                <a:spcPct val="120000"/>
              </a:lnSpc>
              <a:spcBef>
                <a:spcPts val="600"/>
              </a:spcBef>
              <a:buFont typeface="Arial" panose="020B0604020202020204" pitchFamily="34" charset="0"/>
              <a:buChar char="•"/>
            </a:pPr>
            <a:r>
              <a:rPr lang="it-IT" sz="2400" b="0" dirty="0"/>
              <a:t> Trovare modalità per </a:t>
            </a:r>
            <a:r>
              <a:rPr lang="it-IT" sz="2400" b="1" dirty="0"/>
              <a:t>accompagnare i professionisti al cambiamento</a:t>
            </a:r>
            <a:r>
              <a:rPr lang="it-IT" sz="2400" b="0" dirty="0"/>
              <a:t>, alla revisione delle modalità di lavoro e di integrazione professionale, superando le resistenze</a:t>
            </a:r>
          </a:p>
          <a:p>
            <a:pPr algn="just">
              <a:lnSpc>
                <a:spcPct val="120000"/>
              </a:lnSpc>
              <a:spcBef>
                <a:spcPts val="600"/>
              </a:spcBef>
              <a:buFont typeface="Arial" panose="020B0604020202020204" pitchFamily="34" charset="0"/>
              <a:buChar char="•"/>
            </a:pPr>
            <a:r>
              <a:rPr lang="it-IT" sz="2400" b="0" dirty="0"/>
              <a:t> Progettare un’</a:t>
            </a:r>
            <a:r>
              <a:rPr lang="it-IT" sz="2400" b="1" dirty="0"/>
              <a:t>adeguata formazione </a:t>
            </a:r>
            <a:r>
              <a:rPr lang="it-IT" sz="2400" b="0" dirty="0"/>
              <a:t>stanti i numerosi cambiamenti in atto</a:t>
            </a:r>
          </a:p>
          <a:p>
            <a:pPr algn="just">
              <a:lnSpc>
                <a:spcPct val="120000"/>
              </a:lnSpc>
              <a:spcBef>
                <a:spcPts val="600"/>
              </a:spcBef>
              <a:buFont typeface="Arial" panose="020B0604020202020204" pitchFamily="34" charset="0"/>
              <a:buChar char="•"/>
            </a:pPr>
            <a:r>
              <a:rPr lang="it-IT" sz="2400" b="1" dirty="0"/>
              <a:t> Valutare impatto delle innovazioni e dei modelli di integrazione</a:t>
            </a:r>
          </a:p>
          <a:p>
            <a:pPr>
              <a:lnSpc>
                <a:spcPct val="120000"/>
              </a:lnSpc>
              <a:spcBef>
                <a:spcPts val="600"/>
              </a:spcBef>
              <a:buFont typeface="Arial" panose="020B0604020202020204" pitchFamily="34" charset="0"/>
              <a:buChar char="•"/>
            </a:pPr>
            <a:endParaRPr lang="it-IT" sz="2400" dirty="0"/>
          </a:p>
        </p:txBody>
      </p:sp>
      <p:pic>
        <p:nvPicPr>
          <p:cNvPr id="4" name="Immagine 3" descr="irccs neuroscienze definitivo">
            <a:extLst>
              <a:ext uri="{FF2B5EF4-FFF2-40B4-BE49-F238E27FC236}">
                <a16:creationId xmlns:a16="http://schemas.microsoft.com/office/drawing/2014/main" id="{8DBECB69-5E82-4B0B-D241-A8DB9AD6DC7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37229"/>
            <a:ext cx="1872939" cy="269554"/>
          </a:xfrm>
          <a:prstGeom prst="rect">
            <a:avLst/>
          </a:prstGeom>
          <a:noFill/>
          <a:ln>
            <a:noFill/>
          </a:ln>
        </p:spPr>
      </p:pic>
    </p:spTree>
    <p:extLst>
      <p:ext uri="{BB962C8B-B14F-4D97-AF65-F5344CB8AC3E}">
        <p14:creationId xmlns:p14="http://schemas.microsoft.com/office/powerpoint/2010/main" val="14133302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3485D0-E86A-43EA-8CF6-E87B12513083}"/>
              </a:ext>
            </a:extLst>
          </p:cNvPr>
          <p:cNvSpPr>
            <a:spLocks noGrp="1"/>
          </p:cNvSpPr>
          <p:nvPr>
            <p:ph type="title"/>
          </p:nvPr>
        </p:nvSpPr>
        <p:spPr>
          <a:xfrm>
            <a:off x="0" y="68108"/>
            <a:ext cx="12192000" cy="1325563"/>
          </a:xfrm>
        </p:spPr>
        <p:txBody>
          <a:bodyPr/>
          <a:lstStyle/>
          <a:p>
            <a:pPr algn="ctr"/>
            <a:r>
              <a:rPr lang="it-IT" dirty="0">
                <a:solidFill>
                  <a:schemeClr val="accent2"/>
                </a:solidFill>
              </a:rPr>
              <a:t>Articolazione territoriale</a:t>
            </a:r>
          </a:p>
        </p:txBody>
      </p:sp>
      <p:sp>
        <p:nvSpPr>
          <p:cNvPr id="3" name="Segnaposto contenuto 2">
            <a:extLst>
              <a:ext uri="{FF2B5EF4-FFF2-40B4-BE49-F238E27FC236}">
                <a16:creationId xmlns:a16="http://schemas.microsoft.com/office/drawing/2014/main" id="{0A0EB134-9DC1-4E42-8C7B-63B4C02CDD29}"/>
              </a:ext>
            </a:extLst>
          </p:cNvPr>
          <p:cNvSpPr>
            <a:spLocks noGrp="1"/>
          </p:cNvSpPr>
          <p:nvPr>
            <p:ph idx="1"/>
          </p:nvPr>
        </p:nvSpPr>
        <p:spPr>
          <a:xfrm>
            <a:off x="330394" y="1582858"/>
            <a:ext cx="5495177" cy="4250384"/>
          </a:xfrm>
        </p:spPr>
        <p:txBody>
          <a:bodyPr>
            <a:normAutofit lnSpcReduction="10000"/>
          </a:bodyPr>
          <a:lstStyle/>
          <a:p>
            <a:pPr marL="0" indent="0" algn="just">
              <a:spcBef>
                <a:spcPts val="1200"/>
              </a:spcBef>
              <a:spcAft>
                <a:spcPts val="1200"/>
              </a:spcAft>
              <a:buNone/>
              <a:defRPr/>
            </a:pPr>
            <a:r>
              <a:rPr lang="it-IT" sz="2400" dirty="0"/>
              <a:t>Il territorio dell’Azienda USL è suddiviso in </a:t>
            </a:r>
            <a:r>
              <a:rPr lang="it-IT" sz="2400" b="1" dirty="0"/>
              <a:t>6 Distretti</a:t>
            </a:r>
            <a:r>
              <a:rPr lang="it-IT" sz="2400" dirty="0"/>
              <a:t> che si configurano come </a:t>
            </a:r>
            <a:r>
              <a:rPr lang="it-IT" sz="2400" b="1" dirty="0"/>
              <a:t>distretti di committenza e garanzia </a:t>
            </a:r>
            <a:r>
              <a:rPr lang="it-IT" sz="2400" dirty="0"/>
              <a:t>che sono stati rafforzati nel </a:t>
            </a:r>
            <a:r>
              <a:rPr lang="it-IT" sz="2400" b="1" dirty="0"/>
              <a:t>ruolo di</a:t>
            </a:r>
            <a:r>
              <a:rPr lang="it-IT" sz="2400" dirty="0"/>
              <a:t>:</a:t>
            </a:r>
          </a:p>
          <a:p>
            <a:pPr lvl="1" algn="just">
              <a:spcBef>
                <a:spcPts val="1200"/>
              </a:spcBef>
              <a:spcAft>
                <a:spcPts val="1200"/>
              </a:spcAft>
              <a:buFont typeface="Wingdings" panose="05000000000000000000" pitchFamily="2" charset="2"/>
              <a:buChar char="v"/>
              <a:defRPr/>
            </a:pPr>
            <a:r>
              <a:rPr lang="it-IT" dirty="0"/>
              <a:t> </a:t>
            </a:r>
            <a:r>
              <a:rPr lang="it-IT" b="1" dirty="0"/>
              <a:t>lettura dei bisogni sanitari della popolazione</a:t>
            </a:r>
            <a:endParaRPr lang="it-IT" dirty="0"/>
          </a:p>
          <a:p>
            <a:pPr lvl="1" algn="just">
              <a:spcBef>
                <a:spcPts val="1200"/>
              </a:spcBef>
              <a:spcAft>
                <a:spcPts val="1200"/>
              </a:spcAft>
              <a:buFont typeface="Wingdings" panose="05000000000000000000" pitchFamily="2" charset="2"/>
              <a:buChar char="v"/>
              <a:defRPr/>
            </a:pPr>
            <a:r>
              <a:rPr lang="it-IT" dirty="0"/>
              <a:t> </a:t>
            </a:r>
            <a:r>
              <a:rPr lang="it-IT" b="1" dirty="0"/>
              <a:t>committenza ai Dipartimenti di produzione</a:t>
            </a:r>
            <a:endParaRPr lang="it-IT" dirty="0"/>
          </a:p>
          <a:p>
            <a:pPr lvl="1" algn="just">
              <a:spcBef>
                <a:spcPts val="1200"/>
              </a:spcBef>
              <a:spcAft>
                <a:spcPts val="1200"/>
              </a:spcAft>
              <a:buFont typeface="Wingdings" panose="05000000000000000000" pitchFamily="2" charset="2"/>
              <a:buChar char="v"/>
              <a:defRPr/>
            </a:pPr>
            <a:r>
              <a:rPr lang="it-IT" dirty="0"/>
              <a:t> </a:t>
            </a:r>
            <a:r>
              <a:rPr lang="it-IT" b="1" dirty="0"/>
              <a:t>verifica sulle performance dei servizi a livello locale</a:t>
            </a:r>
            <a:endParaRPr lang="it-IT" dirty="0"/>
          </a:p>
        </p:txBody>
      </p:sp>
      <p:pic>
        <p:nvPicPr>
          <p:cNvPr id="5" name="Immagine 4">
            <a:extLst>
              <a:ext uri="{FF2B5EF4-FFF2-40B4-BE49-F238E27FC236}">
                <a16:creationId xmlns:a16="http://schemas.microsoft.com/office/drawing/2014/main" id="{07BBCDF3-D8D0-D086-D236-923FAFD909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7765" y="1114427"/>
            <a:ext cx="6466142" cy="5625541"/>
          </a:xfrm>
          <a:prstGeom prst="rect">
            <a:avLst/>
          </a:prstGeom>
        </p:spPr>
      </p:pic>
      <p:pic>
        <p:nvPicPr>
          <p:cNvPr id="4" name="Immagine 3" descr="irccs neuroscienze definitivo">
            <a:extLst>
              <a:ext uri="{FF2B5EF4-FFF2-40B4-BE49-F238E27FC236}">
                <a16:creationId xmlns:a16="http://schemas.microsoft.com/office/drawing/2014/main" id="{D436838B-ABAE-ECCB-4994-36C5C56779C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57361"/>
            <a:ext cx="1872939" cy="269554"/>
          </a:xfrm>
          <a:prstGeom prst="rect">
            <a:avLst/>
          </a:prstGeom>
          <a:noFill/>
          <a:ln>
            <a:noFill/>
          </a:ln>
        </p:spPr>
      </p:pic>
    </p:spTree>
    <p:extLst>
      <p:ext uri="{BB962C8B-B14F-4D97-AF65-F5344CB8AC3E}">
        <p14:creationId xmlns:p14="http://schemas.microsoft.com/office/powerpoint/2010/main" val="1736932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827CD1-CD81-4DC0-E59B-35B05C5C0EC5}"/>
              </a:ext>
            </a:extLst>
          </p:cNvPr>
          <p:cNvSpPr>
            <a:spLocks noGrp="1"/>
          </p:cNvSpPr>
          <p:nvPr>
            <p:ph type="title"/>
          </p:nvPr>
        </p:nvSpPr>
        <p:spPr>
          <a:xfrm>
            <a:off x="6629403" y="2708933"/>
            <a:ext cx="4840010" cy="1807305"/>
          </a:xfrm>
        </p:spPr>
        <p:txBody>
          <a:bodyPr>
            <a:normAutofit/>
          </a:bodyPr>
          <a:lstStyle/>
          <a:p>
            <a:r>
              <a:rPr lang="it-IT" b="1" dirty="0">
                <a:latin typeface="Segoe Script" panose="020B0804020000000003" pitchFamily="34" charset="0"/>
              </a:rPr>
              <a:t>Grazie dell’attenzione</a:t>
            </a:r>
          </a:p>
        </p:txBody>
      </p:sp>
      <p:pic>
        <p:nvPicPr>
          <p:cNvPr id="4" name="Picture 4" descr="Bologna - Nightjet">
            <a:extLst>
              <a:ext uri="{FF2B5EF4-FFF2-40B4-BE49-F238E27FC236}">
                <a16:creationId xmlns:a16="http://schemas.microsoft.com/office/drawing/2014/main" id="{44AEB5F7-4213-9317-30BF-F5C03BDAD0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743" r="36089"/>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74365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103843-083A-47C4-B724-1E59D2226B35}"/>
              </a:ext>
            </a:extLst>
          </p:cNvPr>
          <p:cNvSpPr>
            <a:spLocks noGrp="1"/>
          </p:cNvSpPr>
          <p:nvPr>
            <p:ph type="title"/>
          </p:nvPr>
        </p:nvSpPr>
        <p:spPr>
          <a:xfrm>
            <a:off x="8639503" y="639097"/>
            <a:ext cx="3552497" cy="3686015"/>
          </a:xfrm>
        </p:spPr>
        <p:txBody>
          <a:bodyPr vert="horz" lIns="91440" tIns="45720" rIns="91440" bIns="45720" rtlCol="0" anchor="b">
            <a:normAutofit/>
          </a:bodyPr>
          <a:lstStyle/>
          <a:p>
            <a:pPr algn="r"/>
            <a:r>
              <a:rPr lang="it-IT" sz="4000" dirty="0">
                <a:solidFill>
                  <a:schemeClr val="accent2"/>
                </a:solidFill>
              </a:rPr>
              <a:t>Organigramma aziendale</a:t>
            </a:r>
          </a:p>
        </p:txBody>
      </p:sp>
      <p:pic>
        <p:nvPicPr>
          <p:cNvPr id="3" name="Immagine 2">
            <a:extLst>
              <a:ext uri="{FF2B5EF4-FFF2-40B4-BE49-F238E27FC236}">
                <a16:creationId xmlns:a16="http://schemas.microsoft.com/office/drawing/2014/main" id="{976EE8B7-63ED-1A60-84D4-0264F37A2291}"/>
              </a:ext>
            </a:extLst>
          </p:cNvPr>
          <p:cNvPicPr>
            <a:picLocks noChangeAspect="1"/>
          </p:cNvPicPr>
          <p:nvPr/>
        </p:nvPicPr>
        <p:blipFill>
          <a:blip r:embed="rId2"/>
          <a:stretch>
            <a:fillRect/>
          </a:stretch>
        </p:blipFill>
        <p:spPr>
          <a:xfrm>
            <a:off x="0" y="0"/>
            <a:ext cx="9077899" cy="6858000"/>
          </a:xfrm>
          <a:prstGeom prst="rect">
            <a:avLst/>
          </a:prstGeom>
        </p:spPr>
      </p:pic>
    </p:spTree>
    <p:extLst>
      <p:ext uri="{BB962C8B-B14F-4D97-AF65-F5344CB8AC3E}">
        <p14:creationId xmlns:p14="http://schemas.microsoft.com/office/powerpoint/2010/main" val="17724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0596DD-CCA2-4686-A4AE-04BD30195216}"/>
              </a:ext>
            </a:extLst>
          </p:cNvPr>
          <p:cNvSpPr>
            <a:spLocks noGrp="1"/>
          </p:cNvSpPr>
          <p:nvPr>
            <p:ph type="title"/>
          </p:nvPr>
        </p:nvSpPr>
        <p:spPr>
          <a:xfrm>
            <a:off x="0" y="226791"/>
            <a:ext cx="12192000" cy="1325563"/>
          </a:xfrm>
        </p:spPr>
        <p:txBody>
          <a:bodyPr/>
          <a:lstStyle/>
          <a:p>
            <a:pPr algn="ctr"/>
            <a:r>
              <a:rPr lang="it-IT" dirty="0">
                <a:solidFill>
                  <a:schemeClr val="accent2"/>
                </a:solidFill>
              </a:rPr>
              <a:t>Assetto organizzativo aziendale</a:t>
            </a:r>
          </a:p>
        </p:txBody>
      </p:sp>
      <p:sp>
        <p:nvSpPr>
          <p:cNvPr id="3" name="Segnaposto contenuto 2">
            <a:extLst>
              <a:ext uri="{FF2B5EF4-FFF2-40B4-BE49-F238E27FC236}">
                <a16:creationId xmlns:a16="http://schemas.microsoft.com/office/drawing/2014/main" id="{91C4C5E5-2181-48F8-96C5-0CAD2E5841A3}"/>
              </a:ext>
            </a:extLst>
          </p:cNvPr>
          <p:cNvSpPr>
            <a:spLocks noGrp="1"/>
          </p:cNvSpPr>
          <p:nvPr>
            <p:ph idx="1"/>
          </p:nvPr>
        </p:nvSpPr>
        <p:spPr>
          <a:xfrm>
            <a:off x="676603" y="1552354"/>
            <a:ext cx="10838793" cy="5037632"/>
          </a:xfrm>
        </p:spPr>
        <p:txBody>
          <a:bodyPr>
            <a:normAutofit lnSpcReduction="10000"/>
          </a:bodyPr>
          <a:lstStyle/>
          <a:p>
            <a:pPr>
              <a:buFont typeface="Wingdings" panose="05000000000000000000" pitchFamily="2" charset="2"/>
              <a:buChar char="§"/>
            </a:pPr>
            <a:r>
              <a:rPr lang="it-IT" sz="1800" dirty="0"/>
              <a:t> 6 Distretti di committenza e garanzia</a:t>
            </a:r>
          </a:p>
          <a:p>
            <a:pPr>
              <a:buFont typeface="Wingdings" panose="05000000000000000000" pitchFamily="2" charset="2"/>
              <a:buChar char="§"/>
            </a:pPr>
            <a:r>
              <a:rPr lang="it-IT" sz="1800" dirty="0"/>
              <a:t> Direzione Attività Socio-Sanitaria (in Staff alla Direzione Generale)</a:t>
            </a:r>
          </a:p>
          <a:p>
            <a:pPr>
              <a:buFont typeface="Wingdings" panose="05000000000000000000" pitchFamily="2" charset="2"/>
              <a:buChar char="§"/>
            </a:pPr>
            <a:r>
              <a:rPr lang="it-IT" sz="1800" dirty="0"/>
              <a:t> Direzione Assistenziale Tecnica e Riabilitativa</a:t>
            </a:r>
          </a:p>
          <a:p>
            <a:pPr>
              <a:buFont typeface="Wingdings" panose="05000000000000000000" pitchFamily="2" charset="2"/>
              <a:buChar char="§"/>
            </a:pPr>
            <a:r>
              <a:rPr lang="it-IT" sz="1800" dirty="0"/>
              <a:t> 1 IRCCS (Scienze Neurologiche) </a:t>
            </a:r>
          </a:p>
          <a:p>
            <a:pPr>
              <a:buFont typeface="Wingdings" panose="05000000000000000000" pitchFamily="2" charset="2"/>
              <a:buChar char="§"/>
            </a:pPr>
            <a:r>
              <a:rPr lang="it-IT" sz="1800" dirty="0"/>
              <a:t> 14 Dipartimenti  di produzione, di cui:</a:t>
            </a:r>
          </a:p>
          <a:p>
            <a:pPr lvl="1">
              <a:buFont typeface="Wingdings" panose="05000000000000000000" pitchFamily="2" charset="2"/>
              <a:buChar char="§"/>
            </a:pPr>
            <a:r>
              <a:rPr lang="it-IT" sz="1800" dirty="0"/>
              <a:t>3 Dipartimenti di produzione territoriale (Salute mentale e dipendenze patologiche, Sanità pubblica, Cure primarie)</a:t>
            </a:r>
          </a:p>
          <a:p>
            <a:pPr lvl="1">
              <a:buFont typeface="Wingdings" panose="05000000000000000000" pitchFamily="2" charset="2"/>
              <a:buChar char="§"/>
            </a:pPr>
            <a:r>
              <a:rPr lang="it-IT" sz="1800" dirty="0"/>
              <a:t>11 Dipartimenti di produzione ospedaliera (Rete Ospedaliera, Medico, Chirurgie generali, Chirurgie specialistiche, Oncologico, Anatomia Patologica, Materno Infantile, Diagnostica e servizi di supporto, Riabilitazione, Emergenza, Gestione integrata rischio infettivo)</a:t>
            </a:r>
          </a:p>
          <a:p>
            <a:pPr lvl="2">
              <a:buFont typeface="Wingdings" panose="05000000000000000000" pitchFamily="2" charset="2"/>
              <a:buChar char="§"/>
            </a:pPr>
            <a:r>
              <a:rPr lang="it-IT" sz="1600" dirty="0"/>
              <a:t>Di cui 3 interaziendali: emergenza, anatomia patologica, gestione integrata del rischio infettivo</a:t>
            </a:r>
          </a:p>
          <a:p>
            <a:pPr>
              <a:buFont typeface="Wingdings" panose="05000000000000000000" pitchFamily="2" charset="2"/>
              <a:buChar char="§"/>
            </a:pPr>
            <a:r>
              <a:rPr lang="it-IT" sz="1800" dirty="0"/>
              <a:t>  1 Dipartimento dell’integrazione finalizzato al governo della continuità delle cure (transizione tra setting)</a:t>
            </a:r>
          </a:p>
          <a:p>
            <a:pPr>
              <a:buFont typeface="Wingdings" panose="05000000000000000000" pitchFamily="2" charset="2"/>
              <a:buChar char="§"/>
            </a:pPr>
            <a:r>
              <a:rPr lang="it-IT" sz="1800" dirty="0"/>
              <a:t>  1 Dipartimento della Rete Medico Specialistica Ospedaliera e Territoriale   </a:t>
            </a:r>
          </a:p>
          <a:p>
            <a:pPr>
              <a:buFont typeface="Wingdings" panose="05000000000000000000" pitchFamily="2" charset="2"/>
              <a:buChar char="§"/>
            </a:pPr>
            <a:r>
              <a:rPr lang="it-IT" sz="1800" dirty="0"/>
              <a:t>  4 Dipartimenti di supporto:</a:t>
            </a:r>
          </a:p>
          <a:p>
            <a:pPr lvl="1">
              <a:buFont typeface="Wingdings" panose="05000000000000000000" pitchFamily="2" charset="2"/>
              <a:buChar char="§"/>
            </a:pPr>
            <a:r>
              <a:rPr lang="it-IT" sz="1800" dirty="0"/>
              <a:t>2 Aziendali: attività amministrative territoriali e ospedaliere, tecnico-patrimoniale</a:t>
            </a:r>
          </a:p>
          <a:p>
            <a:pPr lvl="1">
              <a:buFont typeface="Wingdings" panose="05000000000000000000" pitchFamily="2" charset="2"/>
              <a:buChar char="§"/>
            </a:pPr>
            <a:r>
              <a:rPr lang="it-IT" sz="1800" dirty="0"/>
              <a:t>2 Interaziendale: farmaceutico e amministrativo metropolitano</a:t>
            </a:r>
          </a:p>
          <a:p>
            <a:endParaRPr lang="it-IT" sz="2400" dirty="0"/>
          </a:p>
        </p:txBody>
      </p:sp>
      <p:pic>
        <p:nvPicPr>
          <p:cNvPr id="4" name="Immagine 3" descr="irccs neuroscienze definitivo">
            <a:extLst>
              <a:ext uri="{FF2B5EF4-FFF2-40B4-BE49-F238E27FC236}">
                <a16:creationId xmlns:a16="http://schemas.microsoft.com/office/drawing/2014/main" id="{5BFE2A7B-7B76-F305-CED8-28154243FB3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57359"/>
            <a:ext cx="1872939" cy="269554"/>
          </a:xfrm>
          <a:prstGeom prst="rect">
            <a:avLst/>
          </a:prstGeom>
          <a:noFill/>
          <a:ln>
            <a:noFill/>
          </a:ln>
        </p:spPr>
      </p:pic>
    </p:spTree>
    <p:extLst>
      <p:ext uri="{BB962C8B-B14F-4D97-AF65-F5344CB8AC3E}">
        <p14:creationId xmlns:p14="http://schemas.microsoft.com/office/powerpoint/2010/main" val="1704734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64E17CD-F784-DF29-4610-CDADF423F0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 y="-6458"/>
            <a:ext cx="12180451" cy="6864458"/>
          </a:xfrm>
          <a:prstGeom prst="rect">
            <a:avLst/>
          </a:prstGeom>
        </p:spPr>
      </p:pic>
      <p:pic>
        <p:nvPicPr>
          <p:cNvPr id="3" name="Immagine 2" descr="irccs neuroscienze definitivo">
            <a:extLst>
              <a:ext uri="{FF2B5EF4-FFF2-40B4-BE49-F238E27FC236}">
                <a16:creationId xmlns:a16="http://schemas.microsoft.com/office/drawing/2014/main" id="{7F9AFC08-590D-098A-2D1E-7E147B58791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88889"/>
            <a:ext cx="1872939" cy="269554"/>
          </a:xfrm>
          <a:prstGeom prst="rect">
            <a:avLst/>
          </a:prstGeom>
          <a:noFill/>
          <a:ln>
            <a:noFill/>
          </a:ln>
        </p:spPr>
      </p:pic>
    </p:spTree>
    <p:extLst>
      <p:ext uri="{BB962C8B-B14F-4D97-AF65-F5344CB8AC3E}">
        <p14:creationId xmlns:p14="http://schemas.microsoft.com/office/powerpoint/2010/main" val="204159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ndex.jpg">
            <a:extLst>
              <a:ext uri="{FF2B5EF4-FFF2-40B4-BE49-F238E27FC236}">
                <a16:creationId xmlns:a16="http://schemas.microsoft.com/office/drawing/2014/main" id="{45E513AC-4E14-E744-B52B-1E5098512D73}"/>
              </a:ext>
            </a:extLst>
          </p:cNvPr>
          <p:cNvPicPr>
            <a:picLocks noChangeAspect="1"/>
          </p:cNvPicPr>
          <p:nvPr/>
        </p:nvPicPr>
        <p:blipFill>
          <a:blip r:embed="rId2" cstate="print"/>
          <a:stretch>
            <a:fillRect/>
          </a:stretch>
        </p:blipFill>
        <p:spPr>
          <a:xfrm flipH="1">
            <a:off x="8848578" y="4166008"/>
            <a:ext cx="796455" cy="785883"/>
          </a:xfrm>
          <a:prstGeom prst="rect">
            <a:avLst/>
          </a:prstGeom>
        </p:spPr>
      </p:pic>
      <p:sp>
        <p:nvSpPr>
          <p:cNvPr id="3" name="Rettangolo 2"/>
          <p:cNvSpPr/>
          <p:nvPr/>
        </p:nvSpPr>
        <p:spPr>
          <a:xfrm>
            <a:off x="348105" y="140514"/>
            <a:ext cx="11495789" cy="646331"/>
          </a:xfrm>
          <a:prstGeom prst="rect">
            <a:avLst/>
          </a:prstGeom>
        </p:spPr>
        <p:txBody>
          <a:bodyPr wrap="square">
            <a:spAutoFit/>
          </a:bodyPr>
          <a:lstStyle/>
          <a:p>
            <a:pPr algn="ctr"/>
            <a:r>
              <a:rPr lang="it-IT" sz="3600" b="1" dirty="0">
                <a:solidFill>
                  <a:schemeClr val="accent2"/>
                </a:solidFill>
                <a:latin typeface="+mj-lt"/>
                <a:ea typeface="+mj-ea"/>
                <a:cs typeface="+mj-cs"/>
              </a:rPr>
              <a:t>L’esperienza delle Case della Salute in Emilia-Romagna</a:t>
            </a:r>
          </a:p>
        </p:txBody>
      </p:sp>
      <p:sp>
        <p:nvSpPr>
          <p:cNvPr id="4" name="CasellaDiTesto 3">
            <a:extLst>
              <a:ext uri="{FF2B5EF4-FFF2-40B4-BE49-F238E27FC236}">
                <a16:creationId xmlns:a16="http://schemas.microsoft.com/office/drawing/2014/main" id="{3A84B3E9-221E-114D-B1D3-75F1C7F0810F}"/>
              </a:ext>
            </a:extLst>
          </p:cNvPr>
          <p:cNvSpPr txBox="1"/>
          <p:nvPr/>
        </p:nvSpPr>
        <p:spPr>
          <a:xfrm>
            <a:off x="229365" y="921423"/>
            <a:ext cx="4626414" cy="2272417"/>
          </a:xfrm>
          <a:prstGeom prst="rect">
            <a:avLst/>
          </a:prstGeom>
          <a:noFill/>
        </p:spPr>
        <p:txBody>
          <a:bodyPr wrap="square" rtlCol="0">
            <a:spAutoFit/>
          </a:bodyPr>
          <a:lstStyle/>
          <a:p>
            <a:pPr marL="10860" marR="4344" algn="ctr">
              <a:spcBef>
                <a:spcPts val="86"/>
              </a:spcBef>
            </a:pPr>
            <a:r>
              <a:rPr lang="it-IT" sz="1400" b="1" dirty="0"/>
              <a:t>Normativa Case della Salute – Regione Emilia-Romagna</a:t>
            </a:r>
          </a:p>
          <a:p>
            <a:pPr marL="10860" marR="4344">
              <a:spcBef>
                <a:spcPts val="86"/>
              </a:spcBef>
            </a:pPr>
            <a:r>
              <a:rPr lang="it-IT" sz="1400" b="1" dirty="0"/>
              <a:t>DGR 27/2009</a:t>
            </a:r>
            <a:r>
              <a:rPr lang="it-IT" sz="1400" dirty="0"/>
              <a:t>: linee di indirizzo regionali di attuazione del Piano  Sociale e Sanitario 2008-2010 per l’ulteriore qualificazione delle  cure primarie attraverso lo sviluppo delle professioni sanitarie  assistenziali</a:t>
            </a:r>
          </a:p>
          <a:p>
            <a:pPr marL="10860" marR="4344">
              <a:spcBef>
                <a:spcPts val="86"/>
              </a:spcBef>
            </a:pPr>
            <a:r>
              <a:rPr lang="it-IT" sz="1400" b="1" dirty="0"/>
              <a:t>DGR 291/2010</a:t>
            </a:r>
            <a:r>
              <a:rPr lang="it-IT" sz="1400" dirty="0"/>
              <a:t>: linee di indirizzo per la realizzazione e  l’organizzazione funzionale delle Case della Salute</a:t>
            </a:r>
          </a:p>
          <a:p>
            <a:pPr marL="10860" marR="185702" algn="just"/>
            <a:r>
              <a:rPr lang="it-IT" sz="1400" b="1" dirty="0"/>
              <a:t>DGR 2128/2016</a:t>
            </a:r>
            <a:r>
              <a:rPr lang="it-IT" sz="1400" dirty="0"/>
              <a:t>: Case della Salute: indicazioni regionali per il coordinamento e lo sviluppo delle comunità di professionisti e  della medicina d'iniziativa.</a:t>
            </a:r>
          </a:p>
        </p:txBody>
      </p:sp>
      <p:sp>
        <p:nvSpPr>
          <p:cNvPr id="15" name="Rettangolo arrotondato 14"/>
          <p:cNvSpPr/>
          <p:nvPr/>
        </p:nvSpPr>
        <p:spPr>
          <a:xfrm>
            <a:off x="4961205" y="858361"/>
            <a:ext cx="6986448" cy="28568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rgbClr val="FF0000"/>
                </a:solidFill>
              </a:rPr>
              <a:t>Primi elementi distintivi</a:t>
            </a:r>
            <a:r>
              <a:rPr lang="it-IT" sz="1600" dirty="0"/>
              <a:t>  </a:t>
            </a:r>
            <a:r>
              <a:rPr lang="it-IT" sz="1600" dirty="0">
                <a:solidFill>
                  <a:schemeClr val="tx1"/>
                </a:solidFill>
              </a:rPr>
              <a:t>la </a:t>
            </a:r>
            <a:r>
              <a:rPr lang="it-IT" sz="1600" dirty="0" err="1">
                <a:solidFill>
                  <a:schemeClr val="tx1"/>
                </a:solidFill>
              </a:rPr>
              <a:t>CdS</a:t>
            </a:r>
            <a:r>
              <a:rPr lang="it-IT" sz="1600" dirty="0">
                <a:solidFill>
                  <a:schemeClr val="tx1"/>
                </a:solidFill>
              </a:rPr>
              <a:t> è </a:t>
            </a:r>
            <a:r>
              <a:rPr lang="it-IT" sz="1600" b="1" dirty="0">
                <a:solidFill>
                  <a:schemeClr val="tx1"/>
                </a:solidFill>
              </a:rPr>
              <a:t>un presidio territoriale </a:t>
            </a:r>
            <a:r>
              <a:rPr lang="it-IT" sz="1600" dirty="0">
                <a:solidFill>
                  <a:schemeClr val="tx1"/>
                </a:solidFill>
              </a:rPr>
              <a:t>che eroga un sistema integrato di servizi (sanitari, sociosanitari e socio assistenziali) per la popolazione di riferimento. In rapporto alla </a:t>
            </a:r>
            <a:r>
              <a:rPr lang="it-IT" sz="1600" b="1" dirty="0">
                <a:solidFill>
                  <a:schemeClr val="tx1"/>
                </a:solidFill>
              </a:rPr>
              <a:t>ricchezza e alla complessità dei servizi presenti</a:t>
            </a:r>
            <a:r>
              <a:rPr lang="it-IT" sz="1600" dirty="0">
                <a:solidFill>
                  <a:schemeClr val="tx1"/>
                </a:solidFill>
              </a:rPr>
              <a:t>,  le </a:t>
            </a:r>
            <a:r>
              <a:rPr lang="it-IT" sz="1600" dirty="0" err="1">
                <a:solidFill>
                  <a:schemeClr val="tx1"/>
                </a:solidFill>
              </a:rPr>
              <a:t>CdS</a:t>
            </a:r>
            <a:r>
              <a:rPr lang="it-IT" sz="1600" dirty="0">
                <a:solidFill>
                  <a:schemeClr val="tx1"/>
                </a:solidFill>
              </a:rPr>
              <a:t> vengono definite, secondo i parametri regionali, di tipologia </a:t>
            </a:r>
            <a:r>
              <a:rPr lang="it-IT" sz="1600" b="1" dirty="0">
                <a:solidFill>
                  <a:schemeClr val="tx1"/>
                </a:solidFill>
              </a:rPr>
              <a:t>grande, media o piccola </a:t>
            </a:r>
            <a:r>
              <a:rPr lang="it-IT" sz="1600" dirty="0">
                <a:solidFill>
                  <a:schemeClr val="tx1"/>
                </a:solidFill>
              </a:rPr>
              <a:t>(il livello di complessità non è riferito solo ai servizi e alle funzioni presenti ma anche all’integrazione tra gli stessi). Il valore aggiunto delle Case della Salute sta nell'</a:t>
            </a:r>
            <a:r>
              <a:rPr lang="it-IT" sz="1600" b="1" dirty="0">
                <a:solidFill>
                  <a:schemeClr val="tx1"/>
                </a:solidFill>
              </a:rPr>
              <a:t>integrazione</a:t>
            </a:r>
            <a:r>
              <a:rPr lang="it-IT" sz="1600" dirty="0">
                <a:solidFill>
                  <a:schemeClr val="tx1"/>
                </a:solidFill>
              </a:rPr>
              <a:t> tra tutti i protagonisti e nella </a:t>
            </a:r>
            <a:r>
              <a:rPr lang="it-IT" sz="1600" b="1" dirty="0">
                <a:solidFill>
                  <a:schemeClr val="tx1"/>
                </a:solidFill>
              </a:rPr>
              <a:t>condivisione di obiettivi e azioni </a:t>
            </a:r>
            <a:r>
              <a:rPr lang="it-IT" sz="1600" dirty="0">
                <a:solidFill>
                  <a:schemeClr val="tx1"/>
                </a:solidFill>
              </a:rPr>
              <a:t>tra  medici e pediatri di famiglia, dipartimenti territoriali e ospedalieri delle Aziende sanitarie, servizi sociali e la comunità</a:t>
            </a:r>
            <a:endParaRPr lang="it-IT" sz="1600" dirty="0"/>
          </a:p>
        </p:txBody>
      </p:sp>
      <p:grpSp>
        <p:nvGrpSpPr>
          <p:cNvPr id="25" name="Gruppo 24"/>
          <p:cNvGrpSpPr/>
          <p:nvPr/>
        </p:nvGrpSpPr>
        <p:grpSpPr>
          <a:xfrm>
            <a:off x="229365" y="3369232"/>
            <a:ext cx="11032169" cy="3165317"/>
            <a:chOff x="229364" y="3307964"/>
            <a:chExt cx="10901278" cy="2812885"/>
          </a:xfrm>
        </p:grpSpPr>
        <p:sp>
          <p:nvSpPr>
            <p:cNvPr id="17" name="Rettangolo arrotondato 16"/>
            <p:cNvSpPr/>
            <p:nvPr/>
          </p:nvSpPr>
          <p:spPr>
            <a:xfrm>
              <a:off x="229364" y="3307964"/>
              <a:ext cx="7279437" cy="243905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a:solidFill>
                    <a:srgbClr val="FF0000"/>
                  </a:solidFill>
                </a:rPr>
                <a:t>Evolvono in :</a:t>
              </a:r>
              <a:r>
                <a:rPr lang="it-IT" sz="1600" dirty="0"/>
                <a:t> </a:t>
              </a:r>
              <a:r>
                <a:rPr lang="it-IT" sz="1600" dirty="0">
                  <a:solidFill>
                    <a:schemeClr val="tx1"/>
                  </a:solidFill>
                </a:rPr>
                <a:t>distinzione in Case della salute Hub e </a:t>
              </a:r>
              <a:r>
                <a:rPr lang="it-IT" sz="1600" dirty="0" err="1">
                  <a:solidFill>
                    <a:schemeClr val="tx1"/>
                  </a:solidFill>
                </a:rPr>
                <a:t>Spoke</a:t>
              </a:r>
              <a:r>
                <a:rPr lang="it-IT" sz="1600" dirty="0">
                  <a:solidFill>
                    <a:schemeClr val="tx1"/>
                  </a:solidFill>
                </a:rPr>
                <a:t>. La costituzione delle </a:t>
              </a:r>
              <a:r>
                <a:rPr lang="it-IT" sz="1600" dirty="0" err="1">
                  <a:solidFill>
                    <a:schemeClr val="tx1"/>
                  </a:solidFill>
                </a:rPr>
                <a:t>CdS</a:t>
              </a:r>
              <a:r>
                <a:rPr lang="it-IT" sz="1600" dirty="0">
                  <a:solidFill>
                    <a:schemeClr val="tx1"/>
                  </a:solidFill>
                </a:rPr>
                <a:t> mira prioritariamente a definire </a:t>
              </a:r>
              <a:r>
                <a:rPr lang="it-IT" sz="1600" b="1" dirty="0">
                  <a:solidFill>
                    <a:schemeClr val="tx1"/>
                  </a:solidFill>
                </a:rPr>
                <a:t>comunità professionali </a:t>
              </a:r>
              <a:r>
                <a:rPr lang="it-IT" sz="1600" dirty="0">
                  <a:solidFill>
                    <a:schemeClr val="tx1"/>
                  </a:solidFill>
                </a:rPr>
                <a:t>che si riorganizzano intorno ai cittadini/pazienti per garantire servizi di più alta qualità</a:t>
              </a:r>
            </a:p>
            <a:p>
              <a:pPr algn="just"/>
              <a:endParaRPr lang="it-IT" sz="1600" dirty="0">
                <a:solidFill>
                  <a:schemeClr val="tx1"/>
                </a:solidFill>
              </a:endParaRPr>
            </a:p>
            <a:p>
              <a:pPr algn="just"/>
              <a:r>
                <a:rPr lang="it-IT" sz="1600" dirty="0">
                  <a:solidFill>
                    <a:schemeClr val="tx1"/>
                  </a:solidFill>
                </a:rPr>
                <a:t>All’interno delle </a:t>
              </a:r>
              <a:r>
                <a:rPr lang="it-IT" sz="1600" dirty="0" err="1">
                  <a:solidFill>
                    <a:schemeClr val="tx1"/>
                  </a:solidFill>
                </a:rPr>
                <a:t>CdS</a:t>
              </a:r>
              <a:r>
                <a:rPr lang="it-IT" sz="1600" dirty="0">
                  <a:solidFill>
                    <a:schemeClr val="tx1"/>
                  </a:solidFill>
                </a:rPr>
                <a:t> </a:t>
              </a:r>
              <a:r>
                <a:rPr lang="it-IT" sz="1600" b="1" dirty="0">
                  <a:solidFill>
                    <a:schemeClr val="tx1"/>
                  </a:solidFill>
                </a:rPr>
                <a:t>si lavora  per aree integrate </a:t>
              </a:r>
              <a:r>
                <a:rPr lang="it-IT" sz="1600" dirty="0">
                  <a:solidFill>
                    <a:schemeClr val="tx1"/>
                  </a:solidFill>
                </a:rPr>
                <a:t>di intervento, … la presa in carico della persona avvenga coinvolgendo </a:t>
              </a:r>
              <a:r>
                <a:rPr lang="it-IT" sz="1600" b="1" dirty="0">
                  <a:solidFill>
                    <a:schemeClr val="tx1"/>
                  </a:solidFill>
                </a:rPr>
                <a:t>professionisti e servizi diversi... </a:t>
              </a:r>
            </a:p>
            <a:p>
              <a:pPr algn="just">
                <a:lnSpc>
                  <a:spcPct val="93000"/>
                </a:lnSpc>
                <a:spcBef>
                  <a:spcPts val="563"/>
                </a:spcBef>
              </a:pPr>
              <a:r>
                <a:rPr lang="it-IT" sz="1600" dirty="0">
                  <a:solidFill>
                    <a:schemeClr val="tx1"/>
                  </a:solidFill>
                </a:rPr>
                <a:t>All’interno di ciascuna area, le diverse attività sono  organizzate per </a:t>
              </a:r>
              <a:r>
                <a:rPr lang="it-IT" sz="1600" b="1" dirty="0">
                  <a:solidFill>
                    <a:schemeClr val="tx1"/>
                  </a:solidFill>
                </a:rPr>
                <a:t>percorsi</a:t>
              </a:r>
              <a:r>
                <a:rPr lang="it-IT" sz="1600" dirty="0">
                  <a:solidFill>
                    <a:schemeClr val="tx1"/>
                  </a:solidFill>
                </a:rPr>
                <a:t>, </a:t>
              </a:r>
              <a:r>
                <a:rPr lang="it-IT" sz="1600" b="1" dirty="0">
                  <a:solidFill>
                    <a:schemeClr val="tx1"/>
                  </a:solidFill>
                </a:rPr>
                <a:t>programmi</a:t>
              </a:r>
              <a:r>
                <a:rPr lang="it-IT" sz="1600" dirty="0">
                  <a:solidFill>
                    <a:schemeClr val="tx1"/>
                  </a:solidFill>
                </a:rPr>
                <a:t>, </a:t>
              </a:r>
              <a:r>
                <a:rPr lang="it-IT" sz="1600" b="1" dirty="0">
                  <a:solidFill>
                    <a:schemeClr val="tx1"/>
                  </a:solidFill>
                </a:rPr>
                <a:t>progetti</a:t>
              </a:r>
              <a:r>
                <a:rPr lang="it-IT" sz="1600" dirty="0">
                  <a:solidFill>
                    <a:schemeClr val="tx1"/>
                  </a:solidFill>
                </a:rPr>
                <a:t> secondo uno stile di lavoro  in équipe </a:t>
              </a:r>
              <a:r>
                <a:rPr lang="it-IT" sz="1600" dirty="0" err="1">
                  <a:solidFill>
                    <a:schemeClr val="tx1"/>
                  </a:solidFill>
                </a:rPr>
                <a:t>multiprofessionale</a:t>
              </a:r>
              <a:r>
                <a:rPr lang="it-IT" sz="1600" dirty="0">
                  <a:solidFill>
                    <a:schemeClr val="tx1"/>
                  </a:solidFill>
                </a:rPr>
                <a:t> e interdisciplinare</a:t>
              </a:r>
            </a:p>
            <a:p>
              <a:pPr algn="just">
                <a:lnSpc>
                  <a:spcPct val="93000"/>
                </a:lnSpc>
                <a:spcBef>
                  <a:spcPts val="563"/>
                </a:spcBef>
              </a:pPr>
              <a:endParaRPr lang="it-IT" sz="1600" dirty="0">
                <a:solidFill>
                  <a:schemeClr val="tx1"/>
                </a:solidFill>
              </a:endParaRPr>
            </a:p>
          </p:txBody>
        </p:sp>
        <p:grpSp>
          <p:nvGrpSpPr>
            <p:cNvPr id="18" name="Gruppo 17"/>
            <p:cNvGrpSpPr/>
            <p:nvPr/>
          </p:nvGrpSpPr>
          <p:grpSpPr>
            <a:xfrm>
              <a:off x="4389120" y="5233182"/>
              <a:ext cx="6741522" cy="887667"/>
              <a:chOff x="2253381" y="4266140"/>
              <a:chExt cx="7391234" cy="919270"/>
            </a:xfrm>
          </p:grpSpPr>
          <p:sp>
            <p:nvSpPr>
              <p:cNvPr id="19" name="object 6">
                <a:extLst>
                  <a:ext uri="{FF2B5EF4-FFF2-40B4-BE49-F238E27FC236}">
                    <a16:creationId xmlns:a16="http://schemas.microsoft.com/office/drawing/2014/main" id="{81097258-69CC-8440-B5B2-82897EBBA7B2}"/>
                  </a:ext>
                </a:extLst>
              </p:cNvPr>
              <p:cNvSpPr/>
              <p:nvPr/>
            </p:nvSpPr>
            <p:spPr>
              <a:xfrm>
                <a:off x="2253381" y="4298480"/>
                <a:ext cx="1073651" cy="886930"/>
              </a:xfrm>
              <a:prstGeom prst="rect">
                <a:avLst/>
              </a:prstGeom>
              <a:blipFill>
                <a:blip r:embed="rId3" cstate="print"/>
                <a:stretch>
                  <a:fillRect/>
                </a:stretch>
              </a:blipFill>
            </p:spPr>
            <p:txBody>
              <a:bodyPr wrap="square" lIns="0" tIns="0" rIns="0" bIns="0" rtlCol="0"/>
              <a:lstStyle/>
              <a:p>
                <a:endParaRPr sz="1600" dirty="0"/>
              </a:p>
            </p:txBody>
          </p:sp>
          <p:sp>
            <p:nvSpPr>
              <p:cNvPr id="20" name="object 7">
                <a:extLst>
                  <a:ext uri="{FF2B5EF4-FFF2-40B4-BE49-F238E27FC236}">
                    <a16:creationId xmlns:a16="http://schemas.microsoft.com/office/drawing/2014/main" id="{8D96F808-DCCD-334C-A3DF-3091003CEA41}"/>
                  </a:ext>
                </a:extLst>
              </p:cNvPr>
              <p:cNvSpPr/>
              <p:nvPr/>
            </p:nvSpPr>
            <p:spPr>
              <a:xfrm>
                <a:off x="3531802" y="4298480"/>
                <a:ext cx="1076764" cy="886930"/>
              </a:xfrm>
              <a:prstGeom prst="rect">
                <a:avLst/>
              </a:prstGeom>
              <a:blipFill>
                <a:blip r:embed="rId4" cstate="print"/>
                <a:stretch>
                  <a:fillRect/>
                </a:stretch>
              </a:blipFill>
            </p:spPr>
            <p:txBody>
              <a:bodyPr wrap="square" lIns="0" tIns="0" rIns="0" bIns="0" rtlCol="0"/>
              <a:lstStyle/>
              <a:p>
                <a:endParaRPr sz="1600" dirty="0"/>
              </a:p>
            </p:txBody>
          </p:sp>
          <p:sp>
            <p:nvSpPr>
              <p:cNvPr id="21" name="object 8">
                <a:extLst>
                  <a:ext uri="{FF2B5EF4-FFF2-40B4-BE49-F238E27FC236}">
                    <a16:creationId xmlns:a16="http://schemas.microsoft.com/office/drawing/2014/main" id="{CDD9BCB1-268A-0249-96F0-D2C2AA1D8741}"/>
                  </a:ext>
                </a:extLst>
              </p:cNvPr>
              <p:cNvSpPr/>
              <p:nvPr/>
            </p:nvSpPr>
            <p:spPr>
              <a:xfrm>
                <a:off x="4845894" y="4269952"/>
                <a:ext cx="1070540" cy="915458"/>
              </a:xfrm>
              <a:prstGeom prst="rect">
                <a:avLst/>
              </a:prstGeom>
              <a:blipFill>
                <a:blip r:embed="rId5" cstate="print"/>
                <a:stretch>
                  <a:fillRect/>
                </a:stretch>
              </a:blipFill>
            </p:spPr>
            <p:txBody>
              <a:bodyPr wrap="square" lIns="0" tIns="0" rIns="0" bIns="0" rtlCol="0"/>
              <a:lstStyle/>
              <a:p>
                <a:pPr algn="ctr"/>
                <a:endParaRPr sz="1600" dirty="0"/>
              </a:p>
            </p:txBody>
          </p:sp>
          <p:sp>
            <p:nvSpPr>
              <p:cNvPr id="22" name="object 9">
                <a:extLst>
                  <a:ext uri="{FF2B5EF4-FFF2-40B4-BE49-F238E27FC236}">
                    <a16:creationId xmlns:a16="http://schemas.microsoft.com/office/drawing/2014/main" id="{54FD801C-849E-1246-8A70-76D0C7DEBC33}"/>
                  </a:ext>
                </a:extLst>
              </p:cNvPr>
              <p:cNvSpPr/>
              <p:nvPr/>
            </p:nvSpPr>
            <p:spPr>
              <a:xfrm>
                <a:off x="6230945" y="4268575"/>
                <a:ext cx="1073651" cy="871370"/>
              </a:xfrm>
              <a:prstGeom prst="rect">
                <a:avLst/>
              </a:prstGeom>
              <a:blipFill>
                <a:blip r:embed="rId6" cstate="print"/>
                <a:stretch>
                  <a:fillRect/>
                </a:stretch>
              </a:blipFill>
            </p:spPr>
            <p:txBody>
              <a:bodyPr wrap="square" lIns="0" tIns="0" rIns="0" bIns="0" rtlCol="0"/>
              <a:lstStyle/>
              <a:p>
                <a:endParaRPr sz="1600"/>
              </a:p>
            </p:txBody>
          </p:sp>
          <p:sp>
            <p:nvSpPr>
              <p:cNvPr id="23" name="object 5">
                <a:extLst>
                  <a:ext uri="{FF2B5EF4-FFF2-40B4-BE49-F238E27FC236}">
                    <a16:creationId xmlns:a16="http://schemas.microsoft.com/office/drawing/2014/main" id="{C429DE33-85FA-D049-9B54-CED9E4801A23}"/>
                  </a:ext>
                </a:extLst>
              </p:cNvPr>
              <p:cNvSpPr/>
              <p:nvPr/>
            </p:nvSpPr>
            <p:spPr>
              <a:xfrm>
                <a:off x="7492288" y="4271327"/>
                <a:ext cx="908714" cy="860996"/>
              </a:xfrm>
              <a:prstGeom prst="rect">
                <a:avLst/>
              </a:prstGeom>
              <a:blipFill>
                <a:blip r:embed="rId7" cstate="print"/>
                <a:stretch>
                  <a:fillRect/>
                </a:stretch>
              </a:blipFill>
            </p:spPr>
            <p:txBody>
              <a:bodyPr wrap="square" lIns="0" tIns="0" rIns="0" bIns="0" rtlCol="0"/>
              <a:lstStyle/>
              <a:p>
                <a:endParaRPr sz="1600"/>
              </a:p>
            </p:txBody>
          </p:sp>
          <p:sp>
            <p:nvSpPr>
              <p:cNvPr id="24" name="object 10">
                <a:extLst>
                  <a:ext uri="{FF2B5EF4-FFF2-40B4-BE49-F238E27FC236}">
                    <a16:creationId xmlns:a16="http://schemas.microsoft.com/office/drawing/2014/main" id="{A50BD99A-A95B-4E4E-BAB6-B49735DB0C6D}"/>
                  </a:ext>
                </a:extLst>
              </p:cNvPr>
              <p:cNvSpPr/>
              <p:nvPr/>
            </p:nvSpPr>
            <p:spPr>
              <a:xfrm>
                <a:off x="8697551" y="4266140"/>
                <a:ext cx="947064" cy="866183"/>
              </a:xfrm>
              <a:prstGeom prst="rect">
                <a:avLst/>
              </a:prstGeom>
              <a:blipFill>
                <a:blip r:embed="rId8" cstate="print"/>
                <a:stretch>
                  <a:fillRect/>
                </a:stretch>
              </a:blipFill>
            </p:spPr>
            <p:txBody>
              <a:bodyPr wrap="square" lIns="0" tIns="0" rIns="0" bIns="0" rtlCol="0"/>
              <a:lstStyle/>
              <a:p>
                <a:endParaRPr sz="1600"/>
              </a:p>
            </p:txBody>
          </p:sp>
        </p:grpSp>
      </p:grpSp>
      <p:pic>
        <p:nvPicPr>
          <p:cNvPr id="2" name="Immagine 1" descr="irccs neuroscienze definitivo">
            <a:extLst>
              <a:ext uri="{FF2B5EF4-FFF2-40B4-BE49-F238E27FC236}">
                <a16:creationId xmlns:a16="http://schemas.microsoft.com/office/drawing/2014/main" id="{280C567B-6FE2-3FDD-F564-4814D14D9D80}"/>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85" y="46851"/>
            <a:ext cx="1872939" cy="269554"/>
          </a:xfrm>
          <a:prstGeom prst="rect">
            <a:avLst/>
          </a:prstGeom>
          <a:noFill/>
          <a:ln>
            <a:noFill/>
          </a:ln>
        </p:spPr>
      </p:pic>
    </p:spTree>
    <p:extLst>
      <p:ext uri="{BB962C8B-B14F-4D97-AF65-F5344CB8AC3E}">
        <p14:creationId xmlns:p14="http://schemas.microsoft.com/office/powerpoint/2010/main" val="424748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C9EA637-018C-4F0E-945E-F61E3C769EA7}"/>
              </a:ext>
            </a:extLst>
          </p:cNvPr>
          <p:cNvPicPr>
            <a:picLocks noChangeAspect="1"/>
          </p:cNvPicPr>
          <p:nvPr/>
        </p:nvPicPr>
        <p:blipFill>
          <a:blip r:embed="rId2" cstate="print"/>
          <a:stretch>
            <a:fillRect/>
          </a:stretch>
        </p:blipFill>
        <p:spPr>
          <a:xfrm>
            <a:off x="197962" y="178396"/>
            <a:ext cx="3366740" cy="3891827"/>
          </a:xfrm>
          <a:prstGeom prst="rect">
            <a:avLst/>
          </a:prstGeom>
        </p:spPr>
      </p:pic>
      <p:sp>
        <p:nvSpPr>
          <p:cNvPr id="7" name="CasellaDiTesto 6">
            <a:extLst>
              <a:ext uri="{FF2B5EF4-FFF2-40B4-BE49-F238E27FC236}">
                <a16:creationId xmlns:a16="http://schemas.microsoft.com/office/drawing/2014/main" id="{24B2A3FE-418F-4E23-8E55-D5FFAFD409F1}"/>
              </a:ext>
            </a:extLst>
          </p:cNvPr>
          <p:cNvSpPr txBox="1"/>
          <p:nvPr/>
        </p:nvSpPr>
        <p:spPr>
          <a:xfrm>
            <a:off x="4084163" y="456406"/>
            <a:ext cx="7645382" cy="5632311"/>
          </a:xfrm>
          <a:prstGeom prst="rect">
            <a:avLst/>
          </a:prstGeom>
          <a:noFill/>
        </p:spPr>
        <p:txBody>
          <a:bodyPr wrap="square">
            <a:spAutoFit/>
          </a:bodyPr>
          <a:lstStyle/>
          <a:p>
            <a:r>
              <a:rPr lang="it-IT" sz="2400" dirty="0">
                <a:solidFill>
                  <a:srgbClr val="000000"/>
                </a:solidFill>
                <a:ea typeface="Tahoma" panose="020B0604030504040204" pitchFamily="34" charset="0"/>
                <a:cs typeface="Tahoma" panose="020B0604030504040204" pitchFamily="34" charset="0"/>
              </a:rPr>
              <a:t>Le variabili di esito considerate sono:</a:t>
            </a:r>
          </a:p>
          <a:p>
            <a:pPr marL="342900" indent="-342900">
              <a:buFont typeface="Wingdings" panose="05000000000000000000" pitchFamily="2" charset="2"/>
              <a:buChar char="Ø"/>
            </a:pPr>
            <a:r>
              <a:rPr lang="it-IT" sz="2400" b="1" dirty="0">
                <a:solidFill>
                  <a:srgbClr val="000000"/>
                </a:solidFill>
                <a:ea typeface="Tahoma" panose="020B0604030504040204" pitchFamily="34" charset="0"/>
                <a:cs typeface="Tahoma" panose="020B0604030504040204" pitchFamily="34" charset="0"/>
              </a:rPr>
              <a:t>accessi in Pronto soccorso per codici bianchi </a:t>
            </a:r>
          </a:p>
          <a:p>
            <a:pPr marL="342900" indent="-342900">
              <a:buFont typeface="Wingdings" panose="05000000000000000000" pitchFamily="2" charset="2"/>
              <a:buChar char="Ø"/>
            </a:pPr>
            <a:r>
              <a:rPr lang="it-IT" sz="2400" b="1" dirty="0">
                <a:solidFill>
                  <a:srgbClr val="000000"/>
                </a:solidFill>
                <a:ea typeface="Tahoma" panose="020B0604030504040204" pitchFamily="34" charset="0"/>
                <a:cs typeface="Tahoma" panose="020B0604030504040204" pitchFamily="34" charset="0"/>
              </a:rPr>
              <a:t>ricoveri per condizioni sensibili al trattamento ambulatoriale</a:t>
            </a:r>
          </a:p>
          <a:p>
            <a:pPr marL="342900" indent="-342900">
              <a:buFont typeface="Wingdings" panose="05000000000000000000" pitchFamily="2" charset="2"/>
              <a:buChar char="Ø"/>
            </a:pPr>
            <a:r>
              <a:rPr lang="it-IT" sz="2400" b="1" dirty="0">
                <a:solidFill>
                  <a:srgbClr val="000000"/>
                </a:solidFill>
                <a:ea typeface="Tahoma" panose="020B0604030504040204" pitchFamily="34" charset="0"/>
                <a:cs typeface="Tahoma" panose="020B0604030504040204" pitchFamily="34" charset="0"/>
              </a:rPr>
              <a:t>episodi di cura di assistenza domiciliare</a:t>
            </a:r>
            <a:endParaRPr lang="it-IT" sz="2400" dirty="0">
              <a:solidFill>
                <a:srgbClr val="000000"/>
              </a:solidFill>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it-IT" sz="2400" b="1" dirty="0" err="1">
                <a:solidFill>
                  <a:srgbClr val="C00000"/>
                </a:solidFill>
                <a:ea typeface="Tahoma" panose="020B0604030504040204" pitchFamily="34" charset="0"/>
                <a:cs typeface="Tahoma" panose="020B0604030504040204" pitchFamily="34" charset="0"/>
              </a:rPr>
              <a:t>politerapia</a:t>
            </a:r>
            <a:r>
              <a:rPr lang="it-IT" sz="2400" b="1" dirty="0">
                <a:solidFill>
                  <a:srgbClr val="C00000"/>
                </a:solidFill>
                <a:ea typeface="Tahoma" panose="020B0604030504040204" pitchFamily="34" charset="0"/>
                <a:cs typeface="Tahoma" panose="020B0604030504040204" pitchFamily="34" charset="0"/>
              </a:rPr>
              <a:t> (consumo di almeno 5 principi attivi diversi) nei pazienti di età ≥65 anni</a:t>
            </a:r>
          </a:p>
          <a:p>
            <a:pPr marL="342900" indent="-342900">
              <a:buFont typeface="Wingdings" panose="05000000000000000000" pitchFamily="2" charset="2"/>
              <a:buChar char="v"/>
            </a:pPr>
            <a:r>
              <a:rPr lang="it-IT" sz="2400" b="1" dirty="0">
                <a:solidFill>
                  <a:srgbClr val="C00000"/>
                </a:solidFill>
                <a:ea typeface="Tahoma" panose="020B0604030504040204" pitchFamily="34" charset="0"/>
                <a:cs typeface="Tahoma" panose="020B0604030504040204" pitchFamily="34" charset="0"/>
              </a:rPr>
              <a:t>consumo di farmaci inappropriati nei pazienti di età ≥65 anni</a:t>
            </a:r>
          </a:p>
          <a:p>
            <a:pPr marL="342900" indent="-342900">
              <a:buFont typeface="Wingdings" panose="05000000000000000000" pitchFamily="2" charset="2"/>
              <a:buChar char="v"/>
            </a:pPr>
            <a:r>
              <a:rPr lang="it-IT" sz="2400" b="1" dirty="0">
                <a:solidFill>
                  <a:srgbClr val="C00000"/>
                </a:solidFill>
                <a:ea typeface="Tahoma" panose="020B0604030504040204" pitchFamily="34" charset="0"/>
                <a:cs typeface="Tahoma" panose="020B0604030504040204" pitchFamily="34" charset="0"/>
              </a:rPr>
              <a:t>ricoveri ripetuti nei pazienti di età ≥65 anni</a:t>
            </a:r>
          </a:p>
          <a:p>
            <a:pPr marL="342900" indent="-342900">
              <a:buFont typeface="Wingdings" panose="05000000000000000000" pitchFamily="2" charset="2"/>
              <a:buChar char="v"/>
            </a:pPr>
            <a:r>
              <a:rPr lang="it-IT" sz="2400" b="1" dirty="0">
                <a:solidFill>
                  <a:srgbClr val="C00000"/>
                </a:solidFill>
                <a:ea typeface="Tahoma" panose="020B0604030504040204" pitchFamily="34" charset="0"/>
                <a:cs typeface="Tahoma" panose="020B0604030504040204" pitchFamily="34" charset="0"/>
              </a:rPr>
              <a:t>ricoveri oltre valori soglia nei pazienti di età ≥65 anni.</a:t>
            </a:r>
          </a:p>
          <a:p>
            <a:r>
              <a:rPr lang="it-IT" sz="2400" dirty="0">
                <a:solidFill>
                  <a:srgbClr val="000000"/>
                </a:solidFill>
                <a:ea typeface="Tahoma" panose="020B0604030504040204" pitchFamily="34" charset="0"/>
                <a:cs typeface="Tahoma" panose="020B0604030504040204" pitchFamily="34" charset="0"/>
              </a:rPr>
              <a:t> </a:t>
            </a:r>
            <a:r>
              <a:rPr lang="it-IT" sz="2400" b="1" dirty="0">
                <a:solidFill>
                  <a:srgbClr val="000000"/>
                </a:solidFill>
                <a:ea typeface="Tahoma" panose="020B0604030504040204" pitchFamily="34" charset="0"/>
                <a:cs typeface="Tahoma" panose="020B0604030504040204" pitchFamily="34" charset="0"/>
              </a:rPr>
              <a:t>Per gli ultimi quattro indicatori, analogamente alla precedente analisi, non sono state rilevate differenze nella popolazione esposta alle Case della Salute e non sono quindi stati inclusi nella presentazione dei risultati. </a:t>
            </a:r>
            <a:endParaRPr lang="en-US" sz="2400" b="1" dirty="0">
              <a:solidFill>
                <a:prstClr val="black"/>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69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C9EA637-018C-4F0E-945E-F61E3C769EA7}"/>
              </a:ext>
            </a:extLst>
          </p:cNvPr>
          <p:cNvPicPr>
            <a:picLocks noChangeAspect="1"/>
          </p:cNvPicPr>
          <p:nvPr/>
        </p:nvPicPr>
        <p:blipFill>
          <a:blip r:embed="rId2" cstate="print"/>
          <a:stretch>
            <a:fillRect/>
          </a:stretch>
        </p:blipFill>
        <p:spPr>
          <a:xfrm>
            <a:off x="271554" y="178396"/>
            <a:ext cx="3366740" cy="3891827"/>
          </a:xfrm>
          <a:prstGeom prst="rect">
            <a:avLst/>
          </a:prstGeom>
        </p:spPr>
      </p:pic>
      <p:sp>
        <p:nvSpPr>
          <p:cNvPr id="5" name="CasellaDiTesto 4">
            <a:extLst>
              <a:ext uri="{FF2B5EF4-FFF2-40B4-BE49-F238E27FC236}">
                <a16:creationId xmlns:a16="http://schemas.microsoft.com/office/drawing/2014/main" id="{D3B1E28B-A6DC-4BF5-AA84-EDD451B2E767}"/>
              </a:ext>
            </a:extLst>
          </p:cNvPr>
          <p:cNvSpPr txBox="1"/>
          <p:nvPr/>
        </p:nvSpPr>
        <p:spPr>
          <a:xfrm>
            <a:off x="3763978" y="315031"/>
            <a:ext cx="8230060" cy="3985706"/>
          </a:xfrm>
          <a:prstGeom prst="rect">
            <a:avLst/>
          </a:prstGeom>
          <a:noFill/>
        </p:spPr>
        <p:txBody>
          <a:bodyPr wrap="square">
            <a:spAutoFit/>
          </a:bodyPr>
          <a:lstStyle/>
          <a:p>
            <a:pPr algn="just"/>
            <a:r>
              <a:rPr lang="it-IT" sz="2300" dirty="0">
                <a:solidFill>
                  <a:srgbClr val="000000"/>
                </a:solidFill>
                <a:ea typeface="Tahoma" panose="020B0604030504040204" pitchFamily="34" charset="0"/>
                <a:cs typeface="Tahoma" panose="020B0604030504040204" pitchFamily="34" charset="0"/>
              </a:rPr>
              <a:t>L’analisi conferma </a:t>
            </a:r>
            <a:r>
              <a:rPr lang="it-IT" sz="2300" b="1" dirty="0">
                <a:solidFill>
                  <a:srgbClr val="000000"/>
                </a:solidFill>
                <a:ea typeface="Tahoma" panose="020B0604030504040204" pitchFamily="34" charset="0"/>
                <a:cs typeface="Tahoma" panose="020B0604030504040204" pitchFamily="34" charset="0"/>
              </a:rPr>
              <a:t>un effetto significativo e costante delle Case della Salute sull’accesso al Pronto soccorso (-16,1%, -25,7% SE MMG svolge attività in Casa della salute) e un effetto altrettanto significativo - ma meno rilevante e diffuso - sull’ospedalizzazione per condizioni sensibili al trattamento ambulatoriale (-2,4%) e sugli episodi di cura in assistenza domiciliare (+9,5%). </a:t>
            </a:r>
            <a:r>
              <a:rPr lang="it-IT" sz="2300" dirty="0">
                <a:solidFill>
                  <a:srgbClr val="000000"/>
                </a:solidFill>
                <a:ea typeface="Tahoma" panose="020B0604030504040204" pitchFamily="34" charset="0"/>
                <a:cs typeface="Tahoma" panose="020B0604030504040204" pitchFamily="34" charset="0"/>
              </a:rPr>
              <a:t>Per l’indicatore relativo all’utilizzo del Pronto soccorso si osserva un effetto più consistente nei pazienti assistiti da medici di medicina generali che svolgono la loro attività parzialmente o completamente all’interno della Case della Salute (-25,7%). </a:t>
            </a:r>
          </a:p>
          <a:p>
            <a:pPr algn="just"/>
            <a:endParaRPr lang="it-IT" sz="2300" dirty="0">
              <a:solidFill>
                <a:srgbClr val="000000"/>
              </a:solidFill>
              <a:ea typeface="Tahoma" panose="020B0604030504040204" pitchFamily="34" charset="0"/>
              <a:cs typeface="Tahoma" panose="020B0604030504040204" pitchFamily="34" charset="0"/>
            </a:endParaRPr>
          </a:p>
        </p:txBody>
      </p:sp>
      <p:sp>
        <p:nvSpPr>
          <p:cNvPr id="4" name="CasellaDiTesto 3">
            <a:extLst>
              <a:ext uri="{FF2B5EF4-FFF2-40B4-BE49-F238E27FC236}">
                <a16:creationId xmlns:a16="http://schemas.microsoft.com/office/drawing/2014/main" id="{20C0D290-03EC-7983-67F7-5CFB2CE41D74}"/>
              </a:ext>
            </a:extLst>
          </p:cNvPr>
          <p:cNvSpPr txBox="1"/>
          <p:nvPr/>
        </p:nvSpPr>
        <p:spPr>
          <a:xfrm>
            <a:off x="383727" y="4070223"/>
            <a:ext cx="11148100" cy="1938992"/>
          </a:xfrm>
          <a:prstGeom prst="rect">
            <a:avLst/>
          </a:prstGeom>
          <a:noFill/>
        </p:spPr>
        <p:txBody>
          <a:bodyPr wrap="square">
            <a:spAutoFit/>
          </a:bodyPr>
          <a:lstStyle/>
          <a:p>
            <a:pPr algn="just"/>
            <a:r>
              <a:rPr lang="it-IT" sz="2400" b="1" dirty="0">
                <a:solidFill>
                  <a:srgbClr val="000000"/>
                </a:solidFill>
                <a:ea typeface="Tahoma" panose="020B0604030504040204" pitchFamily="34" charset="0"/>
                <a:cs typeface="Tahoma" panose="020B0604030504040204" pitchFamily="34" charset="0"/>
              </a:rPr>
              <a:t>Nelle città di Parma, Reggio Emilia, Bologna, Ferrara e Ravenna evidenzia effetti più contenuti</a:t>
            </a:r>
            <a:r>
              <a:rPr lang="it-IT" sz="2400" dirty="0">
                <a:solidFill>
                  <a:srgbClr val="000000"/>
                </a:solidFill>
                <a:ea typeface="Tahoma" panose="020B0604030504040204" pitchFamily="34" charset="0"/>
                <a:cs typeface="Tahoma" panose="020B0604030504040204" pitchFamily="34" charset="0"/>
              </a:rPr>
              <a:t>. Gli accessi inappropriati al Pronto soccorso si riducono anche in questo caso mediamente del 10,3%, ma non si evidenzia nel globale delle cinque città considerate un impatto sulla riduzione dei ricoveri per condizioni sensibili al trattamento ambulatoriale, né un effetto positivo sull’aumento degli episodi di assistenza domiciliare integrata. </a:t>
            </a:r>
            <a:endParaRPr lang="en-US" sz="2400" dirty="0">
              <a:solidFill>
                <a:prstClr val="black"/>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786751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1387</TotalTime>
  <Words>3395</Words>
  <Application>Microsoft Office PowerPoint</Application>
  <PresentationFormat>Widescreen</PresentationFormat>
  <Paragraphs>356</Paragraphs>
  <Slides>30</Slides>
  <Notes>0</Notes>
  <HiddenSlides>1</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30</vt:i4>
      </vt:variant>
    </vt:vector>
  </HeadingPairs>
  <TitlesOfParts>
    <vt:vector size="39" baseType="lpstr">
      <vt:lpstr>Arial</vt:lpstr>
      <vt:lpstr>Calibri</vt:lpstr>
      <vt:lpstr>Calibri Light</vt:lpstr>
      <vt:lpstr>Century Gothic</vt:lpstr>
      <vt:lpstr>Courier New</vt:lpstr>
      <vt:lpstr>Segoe Script</vt:lpstr>
      <vt:lpstr>Symbol</vt:lpstr>
      <vt:lpstr>Wingdings</vt:lpstr>
      <vt:lpstr>Tema di Office</vt:lpstr>
      <vt:lpstr>La Casa della Comunità per le politiche di integrazione e la continuità assistenziale: processi, modelli organizzativi e strumenti a confronto   L’esperienza dell’Azienda USL di Bologna</vt:lpstr>
      <vt:lpstr>Presentazione standard di PowerPoint</vt:lpstr>
      <vt:lpstr>Articolazione territoriale</vt:lpstr>
      <vt:lpstr>Organigramma aziendale</vt:lpstr>
      <vt:lpstr>Assetto organizzativo aziendale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Esperienza Case della Salute – Azienda USL di Bologna Punti di forza e debolezza</vt:lpstr>
      <vt:lpstr>Impatto economico Case della Salute - Ausl Bologna</vt:lpstr>
      <vt:lpstr>Cambio di paradigma - Casa della Comunità </vt:lpstr>
      <vt:lpstr>Assetto Case della Comunità  Ausl Bologna</vt:lpstr>
      <vt:lpstr>Coordinamento integrato della Casa della Comunità – Ausl Bologna</vt:lpstr>
      <vt:lpstr>Reti e meccanismi di coordinamento delle CdC</vt:lpstr>
      <vt:lpstr>Case della Comunità e transizione delle cure </vt:lpstr>
      <vt:lpstr>Case della Comunità e transizione delle cure </vt:lpstr>
      <vt:lpstr>  Ausl Bologna Centrale Unica Metropolitana (CUM) –  assetto organizzativo da implementare</vt:lpstr>
      <vt:lpstr> Ausl Bologna  Centrali Operative Territoriali –  assetto organizzativo da implementare</vt:lpstr>
      <vt:lpstr>Case della comunità e  Telemedicina</vt:lpstr>
      <vt:lpstr>Case della comunità e Telemedicina</vt:lpstr>
      <vt:lpstr>Case della Comunità e Cure domiciliari</vt:lpstr>
      <vt:lpstr>Presentazione standard di PowerPoint</vt:lpstr>
      <vt:lpstr>Presentazione standard di PowerPoint</vt:lpstr>
      <vt:lpstr>Quadro economico interventi PNRR per le 4 nuove CdC e stima relativi costi gestionali – Ausl Bologna</vt:lpstr>
      <vt:lpstr>Quadro economico interventi PNRR per CUM-COT e stima relativi costi gestionali – Ausl Bologna</vt:lpstr>
      <vt:lpstr>Sfide della riorganizzazione dell’assistenza territoriale</vt:lpstr>
      <vt:lpstr>Grazie dell’attenzione</vt:lpstr>
    </vt:vector>
  </TitlesOfParts>
  <Company>Azienda AUSL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Windows</dc:creator>
  <cp:lastModifiedBy>Avaldi Vera Maria</cp:lastModifiedBy>
  <cp:revision>24</cp:revision>
  <dcterms:created xsi:type="dcterms:W3CDTF">2023-01-27T12:58:57Z</dcterms:created>
  <dcterms:modified xsi:type="dcterms:W3CDTF">2023-06-29T14:31:44Z</dcterms:modified>
</cp:coreProperties>
</file>