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6" r:id="rId2"/>
    <p:sldId id="343" r:id="rId3"/>
    <p:sldId id="340" r:id="rId4"/>
    <p:sldId id="341" r:id="rId5"/>
    <p:sldId id="342" r:id="rId6"/>
    <p:sldId id="330" r:id="rId7"/>
    <p:sldId id="260" r:id="rId8"/>
    <p:sldId id="331" r:id="rId9"/>
    <p:sldId id="297" r:id="rId10"/>
    <p:sldId id="332" r:id="rId11"/>
    <p:sldId id="334" r:id="rId12"/>
    <p:sldId id="329" r:id="rId13"/>
    <p:sldId id="271" r:id="rId14"/>
    <p:sldId id="337" r:id="rId15"/>
    <p:sldId id="259" r:id="rId16"/>
    <p:sldId id="325" r:id="rId17"/>
    <p:sldId id="257" r:id="rId18"/>
    <p:sldId id="326" r:id="rId19"/>
    <p:sldId id="321" r:id="rId20"/>
    <p:sldId id="315" r:id="rId21"/>
    <p:sldId id="317" r:id="rId22"/>
    <p:sldId id="319" r:id="rId23"/>
    <p:sldId id="320" r:id="rId24"/>
    <p:sldId id="346" r:id="rId25"/>
    <p:sldId id="347" r:id="rId26"/>
    <p:sldId id="316" r:id="rId27"/>
  </p:sldIdLst>
  <p:sldSz cx="12192000" cy="6858000"/>
  <p:notesSz cx="992663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[Listachiamate 6040-6070-4907 rev.xls]Foglio2!Tabella pivot1</c:name>
    <c:fmtId val="4"/>
  </c:pivotSource>
  <c:chart>
    <c:autoTitleDeleted val="0"/>
    <c:pivotFmts>
      <c:pivotFmt>
        <c:idx val="0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Foglio2!$C$3:$C$4</c:f>
              <c:strCache>
                <c:ptCount val="1"/>
                <c:pt idx="0">
                  <c:v>Torriglia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Foglio2!$A$5:$B$71</c:f>
              <c:multiLvlStrCache>
                <c:ptCount val="63"/>
                <c:lvl>
                  <c:pt idx="0">
                    <c:v>01-mar</c:v>
                  </c:pt>
                  <c:pt idx="1">
                    <c:v>02-mar</c:v>
                  </c:pt>
                  <c:pt idx="2">
                    <c:v>03-mar</c:v>
                  </c:pt>
                  <c:pt idx="3">
                    <c:v>06-mar</c:v>
                  </c:pt>
                  <c:pt idx="4">
                    <c:v>07-mar</c:v>
                  </c:pt>
                  <c:pt idx="5">
                    <c:v>08-mar</c:v>
                  </c:pt>
                  <c:pt idx="6">
                    <c:v>09-mar</c:v>
                  </c:pt>
                  <c:pt idx="7">
                    <c:v>10-mar</c:v>
                  </c:pt>
                  <c:pt idx="8">
                    <c:v>13-mar</c:v>
                  </c:pt>
                  <c:pt idx="9">
                    <c:v>14-mar</c:v>
                  </c:pt>
                  <c:pt idx="10">
                    <c:v>15-mar</c:v>
                  </c:pt>
                  <c:pt idx="11">
                    <c:v>16-mar</c:v>
                  </c:pt>
                  <c:pt idx="12">
                    <c:v>17-mar</c:v>
                  </c:pt>
                  <c:pt idx="13">
                    <c:v>20-mar</c:v>
                  </c:pt>
                  <c:pt idx="14">
                    <c:v>21-mar</c:v>
                  </c:pt>
                  <c:pt idx="15">
                    <c:v>22-mar</c:v>
                  </c:pt>
                  <c:pt idx="16">
                    <c:v>23-mar</c:v>
                  </c:pt>
                  <c:pt idx="17">
                    <c:v>24-mar</c:v>
                  </c:pt>
                  <c:pt idx="18">
                    <c:v>27-mar</c:v>
                  </c:pt>
                  <c:pt idx="19">
                    <c:v>28-mar</c:v>
                  </c:pt>
                  <c:pt idx="20">
                    <c:v>29-mar</c:v>
                  </c:pt>
                  <c:pt idx="21">
                    <c:v>30-mar</c:v>
                  </c:pt>
                  <c:pt idx="22">
                    <c:v>31-mar</c:v>
                  </c:pt>
                  <c:pt idx="23">
                    <c:v>03-apr</c:v>
                  </c:pt>
                  <c:pt idx="24">
                    <c:v>04-apr</c:v>
                  </c:pt>
                  <c:pt idx="25">
                    <c:v>05-apr</c:v>
                  </c:pt>
                  <c:pt idx="26">
                    <c:v>06-apr</c:v>
                  </c:pt>
                  <c:pt idx="27">
                    <c:v>07-apr</c:v>
                  </c:pt>
                  <c:pt idx="28">
                    <c:v>11-apr</c:v>
                  </c:pt>
                  <c:pt idx="29">
                    <c:v>12-apr</c:v>
                  </c:pt>
                  <c:pt idx="30">
                    <c:v>13-apr</c:v>
                  </c:pt>
                  <c:pt idx="31">
                    <c:v>14-apr</c:v>
                  </c:pt>
                  <c:pt idx="32">
                    <c:v>17-apr</c:v>
                  </c:pt>
                  <c:pt idx="33">
                    <c:v>18-apr</c:v>
                  </c:pt>
                  <c:pt idx="34">
                    <c:v>19-apr</c:v>
                  </c:pt>
                  <c:pt idx="35">
                    <c:v>20-apr</c:v>
                  </c:pt>
                  <c:pt idx="36">
                    <c:v>21-apr</c:v>
                  </c:pt>
                  <c:pt idx="37">
                    <c:v>24-apr</c:v>
                  </c:pt>
                  <c:pt idx="38">
                    <c:v>26-apr</c:v>
                  </c:pt>
                  <c:pt idx="39">
                    <c:v>27-apr</c:v>
                  </c:pt>
                  <c:pt idx="40">
                    <c:v>28-apr</c:v>
                  </c:pt>
                  <c:pt idx="41">
                    <c:v>02-mag</c:v>
                  </c:pt>
                  <c:pt idx="42">
                    <c:v>03-mag</c:v>
                  </c:pt>
                  <c:pt idx="43">
                    <c:v>04-mag</c:v>
                  </c:pt>
                  <c:pt idx="44">
                    <c:v>05-mag</c:v>
                  </c:pt>
                  <c:pt idx="45">
                    <c:v>08-mag</c:v>
                  </c:pt>
                  <c:pt idx="46">
                    <c:v>09-mag</c:v>
                  </c:pt>
                  <c:pt idx="47">
                    <c:v>10-mag</c:v>
                  </c:pt>
                  <c:pt idx="48">
                    <c:v>11-mag</c:v>
                  </c:pt>
                  <c:pt idx="49">
                    <c:v>12-mag</c:v>
                  </c:pt>
                  <c:pt idx="50">
                    <c:v>15-mag</c:v>
                  </c:pt>
                  <c:pt idx="51">
                    <c:v>16-mag</c:v>
                  </c:pt>
                  <c:pt idx="52">
                    <c:v>17-mag</c:v>
                  </c:pt>
                  <c:pt idx="53">
                    <c:v>18-mag</c:v>
                  </c:pt>
                  <c:pt idx="54">
                    <c:v>19-mag</c:v>
                  </c:pt>
                  <c:pt idx="55">
                    <c:v>22-mag</c:v>
                  </c:pt>
                  <c:pt idx="56">
                    <c:v>23-mag</c:v>
                  </c:pt>
                  <c:pt idx="57">
                    <c:v>24-mag</c:v>
                  </c:pt>
                  <c:pt idx="58">
                    <c:v>25-mag</c:v>
                  </c:pt>
                  <c:pt idx="59">
                    <c:v>26-mag</c:v>
                  </c:pt>
                  <c:pt idx="60">
                    <c:v>29-mag</c:v>
                  </c:pt>
                  <c:pt idx="61">
                    <c:v>30-mag</c:v>
                  </c:pt>
                  <c:pt idx="62">
                    <c:v>31-mag</c:v>
                  </c:pt>
                </c:lvl>
                <c:lvl>
                  <c:pt idx="0">
                    <c:v>mar</c:v>
                  </c:pt>
                  <c:pt idx="23">
                    <c:v>apr</c:v>
                  </c:pt>
                  <c:pt idx="41">
                    <c:v>mag</c:v>
                  </c:pt>
                </c:lvl>
              </c:multiLvlStrCache>
            </c:multiLvlStrRef>
          </c:cat>
          <c:val>
            <c:numRef>
              <c:f>Foglio2!$C$5:$C$71</c:f>
              <c:numCache>
                <c:formatCode>General</c:formatCode>
                <c:ptCount val="63"/>
                <c:pt idx="0">
                  <c:v>1</c:v>
                </c:pt>
                <c:pt idx="1">
                  <c:v>10</c:v>
                </c:pt>
                <c:pt idx="2">
                  <c:v>2</c:v>
                </c:pt>
                <c:pt idx="3">
                  <c:v>10</c:v>
                </c:pt>
                <c:pt idx="4">
                  <c:v>4</c:v>
                </c:pt>
                <c:pt idx="5">
                  <c:v>4</c:v>
                </c:pt>
                <c:pt idx="6">
                  <c:v>2</c:v>
                </c:pt>
                <c:pt idx="7">
                  <c:v>1</c:v>
                </c:pt>
                <c:pt idx="9">
                  <c:v>6</c:v>
                </c:pt>
                <c:pt idx="10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1</c:v>
                </c:pt>
                <c:pt idx="15">
                  <c:v>6</c:v>
                </c:pt>
                <c:pt idx="16">
                  <c:v>2</c:v>
                </c:pt>
                <c:pt idx="17">
                  <c:v>6</c:v>
                </c:pt>
                <c:pt idx="18">
                  <c:v>2</c:v>
                </c:pt>
                <c:pt idx="19">
                  <c:v>2</c:v>
                </c:pt>
                <c:pt idx="20">
                  <c:v>5</c:v>
                </c:pt>
                <c:pt idx="21">
                  <c:v>1</c:v>
                </c:pt>
                <c:pt idx="22">
                  <c:v>5</c:v>
                </c:pt>
                <c:pt idx="23">
                  <c:v>4</c:v>
                </c:pt>
                <c:pt idx="24">
                  <c:v>5</c:v>
                </c:pt>
                <c:pt idx="25">
                  <c:v>2</c:v>
                </c:pt>
                <c:pt idx="26">
                  <c:v>9</c:v>
                </c:pt>
                <c:pt idx="27">
                  <c:v>2</c:v>
                </c:pt>
                <c:pt idx="28">
                  <c:v>7</c:v>
                </c:pt>
                <c:pt idx="29">
                  <c:v>10</c:v>
                </c:pt>
                <c:pt idx="30">
                  <c:v>8</c:v>
                </c:pt>
                <c:pt idx="31">
                  <c:v>2</c:v>
                </c:pt>
                <c:pt idx="32">
                  <c:v>6</c:v>
                </c:pt>
                <c:pt idx="33">
                  <c:v>3</c:v>
                </c:pt>
                <c:pt idx="34">
                  <c:v>6</c:v>
                </c:pt>
                <c:pt idx="35">
                  <c:v>13</c:v>
                </c:pt>
                <c:pt idx="36">
                  <c:v>1</c:v>
                </c:pt>
                <c:pt idx="37">
                  <c:v>1</c:v>
                </c:pt>
                <c:pt idx="38">
                  <c:v>9</c:v>
                </c:pt>
                <c:pt idx="39">
                  <c:v>3</c:v>
                </c:pt>
                <c:pt idx="40">
                  <c:v>2</c:v>
                </c:pt>
                <c:pt idx="41">
                  <c:v>3</c:v>
                </c:pt>
                <c:pt idx="42">
                  <c:v>2</c:v>
                </c:pt>
                <c:pt idx="43">
                  <c:v>11</c:v>
                </c:pt>
                <c:pt idx="44">
                  <c:v>3</c:v>
                </c:pt>
                <c:pt idx="45">
                  <c:v>8</c:v>
                </c:pt>
                <c:pt idx="46">
                  <c:v>6</c:v>
                </c:pt>
                <c:pt idx="47">
                  <c:v>4</c:v>
                </c:pt>
                <c:pt idx="48">
                  <c:v>1</c:v>
                </c:pt>
                <c:pt idx="49">
                  <c:v>3</c:v>
                </c:pt>
                <c:pt idx="50">
                  <c:v>4</c:v>
                </c:pt>
                <c:pt idx="52">
                  <c:v>5</c:v>
                </c:pt>
                <c:pt idx="53">
                  <c:v>4</c:v>
                </c:pt>
                <c:pt idx="54">
                  <c:v>8</c:v>
                </c:pt>
                <c:pt idx="55">
                  <c:v>6</c:v>
                </c:pt>
                <c:pt idx="56">
                  <c:v>1</c:v>
                </c:pt>
                <c:pt idx="57">
                  <c:v>1</c:v>
                </c:pt>
                <c:pt idx="58">
                  <c:v>6</c:v>
                </c:pt>
                <c:pt idx="60">
                  <c:v>1</c:v>
                </c:pt>
                <c:pt idx="61">
                  <c:v>11</c:v>
                </c:pt>
                <c:pt idx="6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E-405E-BE8F-F8D6093E72DF}"/>
            </c:ext>
          </c:extLst>
        </c:ser>
        <c:ser>
          <c:idx val="1"/>
          <c:order val="1"/>
          <c:tx>
            <c:strRef>
              <c:f>Foglio2!$D$3:$D$4</c:f>
              <c:strCache>
                <c:ptCount val="1"/>
                <c:pt idx="0">
                  <c:v>DSS12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Foglio2!$A$5:$B$71</c:f>
              <c:multiLvlStrCache>
                <c:ptCount val="63"/>
                <c:lvl>
                  <c:pt idx="0">
                    <c:v>01-mar</c:v>
                  </c:pt>
                  <c:pt idx="1">
                    <c:v>02-mar</c:v>
                  </c:pt>
                  <c:pt idx="2">
                    <c:v>03-mar</c:v>
                  </c:pt>
                  <c:pt idx="3">
                    <c:v>06-mar</c:v>
                  </c:pt>
                  <c:pt idx="4">
                    <c:v>07-mar</c:v>
                  </c:pt>
                  <c:pt idx="5">
                    <c:v>08-mar</c:v>
                  </c:pt>
                  <c:pt idx="6">
                    <c:v>09-mar</c:v>
                  </c:pt>
                  <c:pt idx="7">
                    <c:v>10-mar</c:v>
                  </c:pt>
                  <c:pt idx="8">
                    <c:v>13-mar</c:v>
                  </c:pt>
                  <c:pt idx="9">
                    <c:v>14-mar</c:v>
                  </c:pt>
                  <c:pt idx="10">
                    <c:v>15-mar</c:v>
                  </c:pt>
                  <c:pt idx="11">
                    <c:v>16-mar</c:v>
                  </c:pt>
                  <c:pt idx="12">
                    <c:v>17-mar</c:v>
                  </c:pt>
                  <c:pt idx="13">
                    <c:v>20-mar</c:v>
                  </c:pt>
                  <c:pt idx="14">
                    <c:v>21-mar</c:v>
                  </c:pt>
                  <c:pt idx="15">
                    <c:v>22-mar</c:v>
                  </c:pt>
                  <c:pt idx="16">
                    <c:v>23-mar</c:v>
                  </c:pt>
                  <c:pt idx="17">
                    <c:v>24-mar</c:v>
                  </c:pt>
                  <c:pt idx="18">
                    <c:v>27-mar</c:v>
                  </c:pt>
                  <c:pt idx="19">
                    <c:v>28-mar</c:v>
                  </c:pt>
                  <c:pt idx="20">
                    <c:v>29-mar</c:v>
                  </c:pt>
                  <c:pt idx="21">
                    <c:v>30-mar</c:v>
                  </c:pt>
                  <c:pt idx="22">
                    <c:v>31-mar</c:v>
                  </c:pt>
                  <c:pt idx="23">
                    <c:v>03-apr</c:v>
                  </c:pt>
                  <c:pt idx="24">
                    <c:v>04-apr</c:v>
                  </c:pt>
                  <c:pt idx="25">
                    <c:v>05-apr</c:v>
                  </c:pt>
                  <c:pt idx="26">
                    <c:v>06-apr</c:v>
                  </c:pt>
                  <c:pt idx="27">
                    <c:v>07-apr</c:v>
                  </c:pt>
                  <c:pt idx="28">
                    <c:v>11-apr</c:v>
                  </c:pt>
                  <c:pt idx="29">
                    <c:v>12-apr</c:v>
                  </c:pt>
                  <c:pt idx="30">
                    <c:v>13-apr</c:v>
                  </c:pt>
                  <c:pt idx="31">
                    <c:v>14-apr</c:v>
                  </c:pt>
                  <c:pt idx="32">
                    <c:v>17-apr</c:v>
                  </c:pt>
                  <c:pt idx="33">
                    <c:v>18-apr</c:v>
                  </c:pt>
                  <c:pt idx="34">
                    <c:v>19-apr</c:v>
                  </c:pt>
                  <c:pt idx="35">
                    <c:v>20-apr</c:v>
                  </c:pt>
                  <c:pt idx="36">
                    <c:v>21-apr</c:v>
                  </c:pt>
                  <c:pt idx="37">
                    <c:v>24-apr</c:v>
                  </c:pt>
                  <c:pt idx="38">
                    <c:v>26-apr</c:v>
                  </c:pt>
                  <c:pt idx="39">
                    <c:v>27-apr</c:v>
                  </c:pt>
                  <c:pt idx="40">
                    <c:v>28-apr</c:v>
                  </c:pt>
                  <c:pt idx="41">
                    <c:v>02-mag</c:v>
                  </c:pt>
                  <c:pt idx="42">
                    <c:v>03-mag</c:v>
                  </c:pt>
                  <c:pt idx="43">
                    <c:v>04-mag</c:v>
                  </c:pt>
                  <c:pt idx="44">
                    <c:v>05-mag</c:v>
                  </c:pt>
                  <c:pt idx="45">
                    <c:v>08-mag</c:v>
                  </c:pt>
                  <c:pt idx="46">
                    <c:v>09-mag</c:v>
                  </c:pt>
                  <c:pt idx="47">
                    <c:v>10-mag</c:v>
                  </c:pt>
                  <c:pt idx="48">
                    <c:v>11-mag</c:v>
                  </c:pt>
                  <c:pt idx="49">
                    <c:v>12-mag</c:v>
                  </c:pt>
                  <c:pt idx="50">
                    <c:v>15-mag</c:v>
                  </c:pt>
                  <c:pt idx="51">
                    <c:v>16-mag</c:v>
                  </c:pt>
                  <c:pt idx="52">
                    <c:v>17-mag</c:v>
                  </c:pt>
                  <c:pt idx="53">
                    <c:v>18-mag</c:v>
                  </c:pt>
                  <c:pt idx="54">
                    <c:v>19-mag</c:v>
                  </c:pt>
                  <c:pt idx="55">
                    <c:v>22-mag</c:v>
                  </c:pt>
                  <c:pt idx="56">
                    <c:v>23-mag</c:v>
                  </c:pt>
                  <c:pt idx="57">
                    <c:v>24-mag</c:v>
                  </c:pt>
                  <c:pt idx="58">
                    <c:v>25-mag</c:v>
                  </c:pt>
                  <c:pt idx="59">
                    <c:v>26-mag</c:v>
                  </c:pt>
                  <c:pt idx="60">
                    <c:v>29-mag</c:v>
                  </c:pt>
                  <c:pt idx="61">
                    <c:v>30-mag</c:v>
                  </c:pt>
                  <c:pt idx="62">
                    <c:v>31-mag</c:v>
                  </c:pt>
                </c:lvl>
                <c:lvl>
                  <c:pt idx="0">
                    <c:v>mar</c:v>
                  </c:pt>
                  <c:pt idx="23">
                    <c:v>apr</c:v>
                  </c:pt>
                  <c:pt idx="41">
                    <c:v>mag</c:v>
                  </c:pt>
                </c:lvl>
              </c:multiLvlStrCache>
            </c:multiLvlStrRef>
          </c:cat>
          <c:val>
            <c:numRef>
              <c:f>Foglio2!$D$5:$D$71</c:f>
              <c:numCache>
                <c:formatCode>General</c:formatCode>
                <c:ptCount val="63"/>
                <c:pt idx="0">
                  <c:v>7</c:v>
                </c:pt>
                <c:pt idx="1">
                  <c:v>8</c:v>
                </c:pt>
                <c:pt idx="2">
                  <c:v>2</c:v>
                </c:pt>
                <c:pt idx="3">
                  <c:v>17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4</c:v>
                </c:pt>
                <c:pt idx="8">
                  <c:v>9</c:v>
                </c:pt>
                <c:pt idx="9">
                  <c:v>7</c:v>
                </c:pt>
                <c:pt idx="10">
                  <c:v>9</c:v>
                </c:pt>
                <c:pt idx="11">
                  <c:v>17</c:v>
                </c:pt>
                <c:pt idx="12">
                  <c:v>3</c:v>
                </c:pt>
                <c:pt idx="13">
                  <c:v>8</c:v>
                </c:pt>
                <c:pt idx="14">
                  <c:v>7</c:v>
                </c:pt>
                <c:pt idx="15">
                  <c:v>8</c:v>
                </c:pt>
                <c:pt idx="16">
                  <c:v>6</c:v>
                </c:pt>
                <c:pt idx="17">
                  <c:v>4</c:v>
                </c:pt>
                <c:pt idx="18">
                  <c:v>9</c:v>
                </c:pt>
                <c:pt idx="19">
                  <c:v>5</c:v>
                </c:pt>
                <c:pt idx="20">
                  <c:v>4</c:v>
                </c:pt>
                <c:pt idx="21">
                  <c:v>10</c:v>
                </c:pt>
                <c:pt idx="22">
                  <c:v>11</c:v>
                </c:pt>
                <c:pt idx="23">
                  <c:v>8</c:v>
                </c:pt>
                <c:pt idx="24">
                  <c:v>10</c:v>
                </c:pt>
                <c:pt idx="25">
                  <c:v>6</c:v>
                </c:pt>
                <c:pt idx="26">
                  <c:v>7</c:v>
                </c:pt>
                <c:pt idx="27">
                  <c:v>6</c:v>
                </c:pt>
                <c:pt idx="28">
                  <c:v>9</c:v>
                </c:pt>
                <c:pt idx="29">
                  <c:v>6</c:v>
                </c:pt>
                <c:pt idx="30">
                  <c:v>9</c:v>
                </c:pt>
                <c:pt idx="31">
                  <c:v>5</c:v>
                </c:pt>
                <c:pt idx="32">
                  <c:v>7</c:v>
                </c:pt>
                <c:pt idx="33">
                  <c:v>6</c:v>
                </c:pt>
                <c:pt idx="34">
                  <c:v>5</c:v>
                </c:pt>
                <c:pt idx="35">
                  <c:v>6</c:v>
                </c:pt>
                <c:pt idx="36">
                  <c:v>3</c:v>
                </c:pt>
                <c:pt idx="37">
                  <c:v>4</c:v>
                </c:pt>
                <c:pt idx="38">
                  <c:v>7</c:v>
                </c:pt>
                <c:pt idx="39">
                  <c:v>2</c:v>
                </c:pt>
                <c:pt idx="40">
                  <c:v>1</c:v>
                </c:pt>
                <c:pt idx="41">
                  <c:v>7</c:v>
                </c:pt>
                <c:pt idx="42">
                  <c:v>3</c:v>
                </c:pt>
                <c:pt idx="43">
                  <c:v>8</c:v>
                </c:pt>
                <c:pt idx="44">
                  <c:v>6</c:v>
                </c:pt>
                <c:pt idx="45">
                  <c:v>7</c:v>
                </c:pt>
                <c:pt idx="46">
                  <c:v>22</c:v>
                </c:pt>
                <c:pt idx="47">
                  <c:v>8</c:v>
                </c:pt>
                <c:pt idx="48">
                  <c:v>5</c:v>
                </c:pt>
                <c:pt idx="49">
                  <c:v>5</c:v>
                </c:pt>
                <c:pt idx="50">
                  <c:v>12</c:v>
                </c:pt>
                <c:pt idx="51">
                  <c:v>16</c:v>
                </c:pt>
                <c:pt idx="52">
                  <c:v>1</c:v>
                </c:pt>
                <c:pt idx="53">
                  <c:v>1</c:v>
                </c:pt>
                <c:pt idx="54">
                  <c:v>4</c:v>
                </c:pt>
                <c:pt idx="55">
                  <c:v>3</c:v>
                </c:pt>
                <c:pt idx="56">
                  <c:v>8</c:v>
                </c:pt>
                <c:pt idx="57">
                  <c:v>8</c:v>
                </c:pt>
                <c:pt idx="58">
                  <c:v>6</c:v>
                </c:pt>
                <c:pt idx="59">
                  <c:v>4</c:v>
                </c:pt>
                <c:pt idx="60">
                  <c:v>6</c:v>
                </c:pt>
                <c:pt idx="61">
                  <c:v>1</c:v>
                </c:pt>
                <c:pt idx="6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E-405E-BE8F-F8D6093E72DF}"/>
            </c:ext>
          </c:extLst>
        </c:ser>
        <c:ser>
          <c:idx val="2"/>
          <c:order val="2"/>
          <c:tx>
            <c:strRef>
              <c:f>Foglio2!$E$3:$E$4</c:f>
              <c:strCache>
                <c:ptCount val="1"/>
                <c:pt idx="0">
                  <c:v>Bargagli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Foglio2!$A$5:$B$71</c:f>
              <c:multiLvlStrCache>
                <c:ptCount val="63"/>
                <c:lvl>
                  <c:pt idx="0">
                    <c:v>01-mar</c:v>
                  </c:pt>
                  <c:pt idx="1">
                    <c:v>02-mar</c:v>
                  </c:pt>
                  <c:pt idx="2">
                    <c:v>03-mar</c:v>
                  </c:pt>
                  <c:pt idx="3">
                    <c:v>06-mar</c:v>
                  </c:pt>
                  <c:pt idx="4">
                    <c:v>07-mar</c:v>
                  </c:pt>
                  <c:pt idx="5">
                    <c:v>08-mar</c:v>
                  </c:pt>
                  <c:pt idx="6">
                    <c:v>09-mar</c:v>
                  </c:pt>
                  <c:pt idx="7">
                    <c:v>10-mar</c:v>
                  </c:pt>
                  <c:pt idx="8">
                    <c:v>13-mar</c:v>
                  </c:pt>
                  <c:pt idx="9">
                    <c:v>14-mar</c:v>
                  </c:pt>
                  <c:pt idx="10">
                    <c:v>15-mar</c:v>
                  </c:pt>
                  <c:pt idx="11">
                    <c:v>16-mar</c:v>
                  </c:pt>
                  <c:pt idx="12">
                    <c:v>17-mar</c:v>
                  </c:pt>
                  <c:pt idx="13">
                    <c:v>20-mar</c:v>
                  </c:pt>
                  <c:pt idx="14">
                    <c:v>21-mar</c:v>
                  </c:pt>
                  <c:pt idx="15">
                    <c:v>22-mar</c:v>
                  </c:pt>
                  <c:pt idx="16">
                    <c:v>23-mar</c:v>
                  </c:pt>
                  <c:pt idx="17">
                    <c:v>24-mar</c:v>
                  </c:pt>
                  <c:pt idx="18">
                    <c:v>27-mar</c:v>
                  </c:pt>
                  <c:pt idx="19">
                    <c:v>28-mar</c:v>
                  </c:pt>
                  <c:pt idx="20">
                    <c:v>29-mar</c:v>
                  </c:pt>
                  <c:pt idx="21">
                    <c:v>30-mar</c:v>
                  </c:pt>
                  <c:pt idx="22">
                    <c:v>31-mar</c:v>
                  </c:pt>
                  <c:pt idx="23">
                    <c:v>03-apr</c:v>
                  </c:pt>
                  <c:pt idx="24">
                    <c:v>04-apr</c:v>
                  </c:pt>
                  <c:pt idx="25">
                    <c:v>05-apr</c:v>
                  </c:pt>
                  <c:pt idx="26">
                    <c:v>06-apr</c:v>
                  </c:pt>
                  <c:pt idx="27">
                    <c:v>07-apr</c:v>
                  </c:pt>
                  <c:pt idx="28">
                    <c:v>11-apr</c:v>
                  </c:pt>
                  <c:pt idx="29">
                    <c:v>12-apr</c:v>
                  </c:pt>
                  <c:pt idx="30">
                    <c:v>13-apr</c:v>
                  </c:pt>
                  <c:pt idx="31">
                    <c:v>14-apr</c:v>
                  </c:pt>
                  <c:pt idx="32">
                    <c:v>17-apr</c:v>
                  </c:pt>
                  <c:pt idx="33">
                    <c:v>18-apr</c:v>
                  </c:pt>
                  <c:pt idx="34">
                    <c:v>19-apr</c:v>
                  </c:pt>
                  <c:pt idx="35">
                    <c:v>20-apr</c:v>
                  </c:pt>
                  <c:pt idx="36">
                    <c:v>21-apr</c:v>
                  </c:pt>
                  <c:pt idx="37">
                    <c:v>24-apr</c:v>
                  </c:pt>
                  <c:pt idx="38">
                    <c:v>26-apr</c:v>
                  </c:pt>
                  <c:pt idx="39">
                    <c:v>27-apr</c:v>
                  </c:pt>
                  <c:pt idx="40">
                    <c:v>28-apr</c:v>
                  </c:pt>
                  <c:pt idx="41">
                    <c:v>02-mag</c:v>
                  </c:pt>
                  <c:pt idx="42">
                    <c:v>03-mag</c:v>
                  </c:pt>
                  <c:pt idx="43">
                    <c:v>04-mag</c:v>
                  </c:pt>
                  <c:pt idx="44">
                    <c:v>05-mag</c:v>
                  </c:pt>
                  <c:pt idx="45">
                    <c:v>08-mag</c:v>
                  </c:pt>
                  <c:pt idx="46">
                    <c:v>09-mag</c:v>
                  </c:pt>
                  <c:pt idx="47">
                    <c:v>10-mag</c:v>
                  </c:pt>
                  <c:pt idx="48">
                    <c:v>11-mag</c:v>
                  </c:pt>
                  <c:pt idx="49">
                    <c:v>12-mag</c:v>
                  </c:pt>
                  <c:pt idx="50">
                    <c:v>15-mag</c:v>
                  </c:pt>
                  <c:pt idx="51">
                    <c:v>16-mag</c:v>
                  </c:pt>
                  <c:pt idx="52">
                    <c:v>17-mag</c:v>
                  </c:pt>
                  <c:pt idx="53">
                    <c:v>18-mag</c:v>
                  </c:pt>
                  <c:pt idx="54">
                    <c:v>19-mag</c:v>
                  </c:pt>
                  <c:pt idx="55">
                    <c:v>22-mag</c:v>
                  </c:pt>
                  <c:pt idx="56">
                    <c:v>23-mag</c:v>
                  </c:pt>
                  <c:pt idx="57">
                    <c:v>24-mag</c:v>
                  </c:pt>
                  <c:pt idx="58">
                    <c:v>25-mag</c:v>
                  </c:pt>
                  <c:pt idx="59">
                    <c:v>26-mag</c:v>
                  </c:pt>
                  <c:pt idx="60">
                    <c:v>29-mag</c:v>
                  </c:pt>
                  <c:pt idx="61">
                    <c:v>30-mag</c:v>
                  </c:pt>
                  <c:pt idx="62">
                    <c:v>31-mag</c:v>
                  </c:pt>
                </c:lvl>
                <c:lvl>
                  <c:pt idx="0">
                    <c:v>mar</c:v>
                  </c:pt>
                  <c:pt idx="23">
                    <c:v>apr</c:v>
                  </c:pt>
                  <c:pt idx="41">
                    <c:v>mag</c:v>
                  </c:pt>
                </c:lvl>
              </c:multiLvlStrCache>
            </c:multiLvlStrRef>
          </c:cat>
          <c:val>
            <c:numRef>
              <c:f>Foglio2!$E$5:$E$71</c:f>
              <c:numCache>
                <c:formatCode>General</c:formatCode>
                <c:ptCount val="63"/>
                <c:pt idx="0">
                  <c:v>13</c:v>
                </c:pt>
                <c:pt idx="1">
                  <c:v>5</c:v>
                </c:pt>
                <c:pt idx="2">
                  <c:v>11</c:v>
                </c:pt>
                <c:pt idx="3">
                  <c:v>14</c:v>
                </c:pt>
                <c:pt idx="4">
                  <c:v>7</c:v>
                </c:pt>
                <c:pt idx="5">
                  <c:v>14</c:v>
                </c:pt>
                <c:pt idx="6">
                  <c:v>1</c:v>
                </c:pt>
                <c:pt idx="7">
                  <c:v>10</c:v>
                </c:pt>
                <c:pt idx="8">
                  <c:v>8</c:v>
                </c:pt>
                <c:pt idx="9">
                  <c:v>10</c:v>
                </c:pt>
                <c:pt idx="10">
                  <c:v>9</c:v>
                </c:pt>
                <c:pt idx="11">
                  <c:v>3</c:v>
                </c:pt>
                <c:pt idx="12">
                  <c:v>12</c:v>
                </c:pt>
                <c:pt idx="13">
                  <c:v>8</c:v>
                </c:pt>
                <c:pt idx="14">
                  <c:v>10</c:v>
                </c:pt>
                <c:pt idx="15">
                  <c:v>21</c:v>
                </c:pt>
                <c:pt idx="17">
                  <c:v>10</c:v>
                </c:pt>
                <c:pt idx="18">
                  <c:v>17</c:v>
                </c:pt>
                <c:pt idx="19">
                  <c:v>9</c:v>
                </c:pt>
                <c:pt idx="20">
                  <c:v>10</c:v>
                </c:pt>
                <c:pt idx="22">
                  <c:v>8</c:v>
                </c:pt>
                <c:pt idx="23">
                  <c:v>12</c:v>
                </c:pt>
                <c:pt idx="24">
                  <c:v>12</c:v>
                </c:pt>
                <c:pt idx="25">
                  <c:v>10</c:v>
                </c:pt>
                <c:pt idx="26">
                  <c:v>3</c:v>
                </c:pt>
                <c:pt idx="27">
                  <c:v>15</c:v>
                </c:pt>
                <c:pt idx="28">
                  <c:v>11</c:v>
                </c:pt>
                <c:pt idx="29">
                  <c:v>15</c:v>
                </c:pt>
                <c:pt idx="30">
                  <c:v>4</c:v>
                </c:pt>
                <c:pt idx="31">
                  <c:v>13</c:v>
                </c:pt>
                <c:pt idx="32">
                  <c:v>9</c:v>
                </c:pt>
                <c:pt idx="33">
                  <c:v>14</c:v>
                </c:pt>
                <c:pt idx="34">
                  <c:v>9</c:v>
                </c:pt>
                <c:pt idx="35">
                  <c:v>5</c:v>
                </c:pt>
                <c:pt idx="36">
                  <c:v>3</c:v>
                </c:pt>
                <c:pt idx="37">
                  <c:v>10</c:v>
                </c:pt>
                <c:pt idx="38">
                  <c:v>11</c:v>
                </c:pt>
                <c:pt idx="39">
                  <c:v>4</c:v>
                </c:pt>
                <c:pt idx="40">
                  <c:v>4</c:v>
                </c:pt>
                <c:pt idx="41">
                  <c:v>14</c:v>
                </c:pt>
                <c:pt idx="42">
                  <c:v>9</c:v>
                </c:pt>
                <c:pt idx="43">
                  <c:v>6</c:v>
                </c:pt>
                <c:pt idx="44">
                  <c:v>5</c:v>
                </c:pt>
                <c:pt idx="45">
                  <c:v>6</c:v>
                </c:pt>
                <c:pt idx="46">
                  <c:v>9</c:v>
                </c:pt>
                <c:pt idx="47">
                  <c:v>9</c:v>
                </c:pt>
                <c:pt idx="48">
                  <c:v>2</c:v>
                </c:pt>
                <c:pt idx="49">
                  <c:v>7</c:v>
                </c:pt>
                <c:pt idx="50">
                  <c:v>16</c:v>
                </c:pt>
                <c:pt idx="51">
                  <c:v>15</c:v>
                </c:pt>
                <c:pt idx="52">
                  <c:v>19</c:v>
                </c:pt>
                <c:pt idx="53">
                  <c:v>1</c:v>
                </c:pt>
                <c:pt idx="54">
                  <c:v>7</c:v>
                </c:pt>
                <c:pt idx="55">
                  <c:v>5</c:v>
                </c:pt>
                <c:pt idx="56">
                  <c:v>6</c:v>
                </c:pt>
                <c:pt idx="57">
                  <c:v>4</c:v>
                </c:pt>
                <c:pt idx="58">
                  <c:v>4</c:v>
                </c:pt>
                <c:pt idx="59">
                  <c:v>15</c:v>
                </c:pt>
                <c:pt idx="60">
                  <c:v>6</c:v>
                </c:pt>
                <c:pt idx="61">
                  <c:v>6</c:v>
                </c:pt>
                <c:pt idx="6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8E-405E-BE8F-F8D6093E7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8695824"/>
        <c:axId val="358696216"/>
      </c:barChart>
      <c:catAx>
        <c:axId val="35869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8696216"/>
        <c:crosses val="autoZero"/>
        <c:auto val="1"/>
        <c:lblAlgn val="ctr"/>
        <c:lblOffset val="100"/>
        <c:noMultiLvlLbl val="0"/>
      </c:catAx>
      <c:valAx>
        <c:axId val="358696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869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892B76-006B-48BF-B7C7-2D7D3071853D}" type="doc">
      <dgm:prSet loTypeId="urn:microsoft.com/office/officeart/2005/8/layout/cycle4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DCADDFD-6B76-4CD7-8B15-13DAEFC6C692}">
      <dgm:prSet phldrT="[Testo]" custT="1"/>
      <dgm:spPr/>
      <dgm:t>
        <a:bodyPr/>
        <a:lstStyle/>
        <a:p>
          <a:r>
            <a:rPr lang="it-IT" sz="1800" b="1" dirty="0">
              <a:solidFill>
                <a:schemeClr val="bg1"/>
              </a:solidFill>
            </a:rPr>
            <a:t>Rovegno</a:t>
          </a:r>
          <a:r>
            <a:rPr lang="it-IT" sz="1800" dirty="0"/>
            <a:t> </a:t>
          </a:r>
        </a:p>
      </dgm:t>
    </dgm:pt>
    <dgm:pt modelId="{38135406-F540-449C-B961-FEAED9B0231C}" type="parTrans" cxnId="{00B53AE9-B48C-46C6-B93E-F7A4AEC5DE9A}">
      <dgm:prSet/>
      <dgm:spPr/>
      <dgm:t>
        <a:bodyPr/>
        <a:lstStyle/>
        <a:p>
          <a:endParaRPr lang="it-IT"/>
        </a:p>
      </dgm:t>
    </dgm:pt>
    <dgm:pt modelId="{5C661312-7778-4D52-BABE-20A7A340274A}" type="sibTrans" cxnId="{00B53AE9-B48C-46C6-B93E-F7A4AEC5DE9A}">
      <dgm:prSet/>
      <dgm:spPr/>
      <dgm:t>
        <a:bodyPr/>
        <a:lstStyle/>
        <a:p>
          <a:endParaRPr lang="it-IT"/>
        </a:p>
      </dgm:t>
    </dgm:pt>
    <dgm:pt modelId="{DFFD6B95-A424-4EE9-BD1F-9CA1C2C97996}">
      <dgm:prSet phldrT="[Testo]" custT="1"/>
      <dgm:spPr/>
      <dgm:t>
        <a:bodyPr/>
        <a:lstStyle/>
        <a:p>
          <a:r>
            <a:rPr lang="it-IT" sz="1800" b="1" dirty="0">
              <a:solidFill>
                <a:schemeClr val="bg1"/>
              </a:solidFill>
            </a:rPr>
            <a:t>Fontanigorda</a:t>
          </a:r>
        </a:p>
      </dgm:t>
    </dgm:pt>
    <dgm:pt modelId="{30EC1D4B-5E2F-47B0-B390-5B3B4B439F49}" type="parTrans" cxnId="{663B09B1-A80B-41ED-89F5-DD3BA2683B91}">
      <dgm:prSet/>
      <dgm:spPr/>
      <dgm:t>
        <a:bodyPr/>
        <a:lstStyle/>
        <a:p>
          <a:endParaRPr lang="it-IT"/>
        </a:p>
      </dgm:t>
    </dgm:pt>
    <dgm:pt modelId="{A3CE4D8D-7C2E-488C-9E8F-AA8CD1F1178F}" type="sibTrans" cxnId="{663B09B1-A80B-41ED-89F5-DD3BA2683B91}">
      <dgm:prSet/>
      <dgm:spPr/>
      <dgm:t>
        <a:bodyPr/>
        <a:lstStyle/>
        <a:p>
          <a:endParaRPr lang="it-IT"/>
        </a:p>
      </dgm:t>
    </dgm:pt>
    <dgm:pt modelId="{4B9006FE-17B5-48B2-AC38-600A8D7B4488}">
      <dgm:prSet phldrT="[Testo]" custT="1"/>
      <dgm:spPr/>
      <dgm:t>
        <a:bodyPr/>
        <a:lstStyle/>
        <a:p>
          <a:r>
            <a:rPr lang="it-IT" sz="1800" b="1" dirty="0">
              <a:solidFill>
                <a:schemeClr val="bg1"/>
              </a:solidFill>
            </a:rPr>
            <a:t>Gorreto</a:t>
          </a:r>
        </a:p>
      </dgm:t>
    </dgm:pt>
    <dgm:pt modelId="{18DB186A-06DF-46BF-BD7E-F66564DE1D93}" type="parTrans" cxnId="{0227FFB2-55FF-4587-83C2-5D545890346A}">
      <dgm:prSet/>
      <dgm:spPr/>
      <dgm:t>
        <a:bodyPr/>
        <a:lstStyle/>
        <a:p>
          <a:endParaRPr lang="it-IT"/>
        </a:p>
      </dgm:t>
    </dgm:pt>
    <dgm:pt modelId="{38CA9AB5-F998-41F3-B04D-F311998AA6DF}" type="sibTrans" cxnId="{0227FFB2-55FF-4587-83C2-5D545890346A}">
      <dgm:prSet/>
      <dgm:spPr/>
      <dgm:t>
        <a:bodyPr/>
        <a:lstStyle/>
        <a:p>
          <a:endParaRPr lang="it-IT"/>
        </a:p>
      </dgm:t>
    </dgm:pt>
    <dgm:pt modelId="{351D7C37-8F44-4B86-B450-29007B4315F2}">
      <dgm:prSet phldrT="[Testo]" custT="1"/>
      <dgm:spPr/>
      <dgm:t>
        <a:bodyPr/>
        <a:lstStyle/>
        <a:p>
          <a:r>
            <a:rPr lang="it-IT" sz="1800" b="1" dirty="0">
              <a:solidFill>
                <a:schemeClr val="bg1"/>
              </a:solidFill>
            </a:rPr>
            <a:t>Montebruno</a:t>
          </a:r>
        </a:p>
      </dgm:t>
    </dgm:pt>
    <dgm:pt modelId="{2835BE29-D06F-427A-82A9-9F7D63703443}" type="parTrans" cxnId="{8DDC1314-68CF-43B5-9E07-6E0F51D5E549}">
      <dgm:prSet/>
      <dgm:spPr/>
      <dgm:t>
        <a:bodyPr/>
        <a:lstStyle/>
        <a:p>
          <a:endParaRPr lang="it-IT"/>
        </a:p>
      </dgm:t>
    </dgm:pt>
    <dgm:pt modelId="{9477ECBA-F9F4-4CF0-874C-78C12F86C769}" type="sibTrans" cxnId="{8DDC1314-68CF-43B5-9E07-6E0F51D5E549}">
      <dgm:prSet/>
      <dgm:spPr/>
      <dgm:t>
        <a:bodyPr/>
        <a:lstStyle/>
        <a:p>
          <a:endParaRPr lang="it-IT"/>
        </a:p>
      </dgm:t>
    </dgm:pt>
    <dgm:pt modelId="{D5CAB02A-67D9-48B1-B348-CB2B0D7AAD26}" type="pres">
      <dgm:prSet presAssocID="{73892B76-006B-48BF-B7C7-2D7D3071853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F1DD53A-D0A2-48A1-82E9-583917B90D48}" type="pres">
      <dgm:prSet presAssocID="{73892B76-006B-48BF-B7C7-2D7D3071853D}" presName="children" presStyleCnt="0"/>
      <dgm:spPr/>
    </dgm:pt>
    <dgm:pt modelId="{7AFB9A7C-65C5-4BFF-BAC2-2AE4A7756970}" type="pres">
      <dgm:prSet presAssocID="{73892B76-006B-48BF-B7C7-2D7D3071853D}" presName="childPlaceholder" presStyleCnt="0"/>
      <dgm:spPr/>
    </dgm:pt>
    <dgm:pt modelId="{050C7BE1-38B7-4C47-8F34-305A4AB935AE}" type="pres">
      <dgm:prSet presAssocID="{73892B76-006B-48BF-B7C7-2D7D3071853D}" presName="circle" presStyleCnt="0"/>
      <dgm:spPr/>
    </dgm:pt>
    <dgm:pt modelId="{9753D5FB-3352-41F9-A387-BD72EDEBAC6D}" type="pres">
      <dgm:prSet presAssocID="{73892B76-006B-48BF-B7C7-2D7D3071853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5646E18-2F83-45C5-B169-33F8B294A85E}" type="pres">
      <dgm:prSet presAssocID="{73892B76-006B-48BF-B7C7-2D7D3071853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DAD153F3-D730-46DC-9B11-51412C99FB62}" type="pres">
      <dgm:prSet presAssocID="{73892B76-006B-48BF-B7C7-2D7D3071853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6EB322E-9E8A-41FF-905D-4231C879BE9C}" type="pres">
      <dgm:prSet presAssocID="{73892B76-006B-48BF-B7C7-2D7D3071853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D2F7253-9AB3-48DD-B6D0-A45C37446A19}" type="pres">
      <dgm:prSet presAssocID="{73892B76-006B-48BF-B7C7-2D7D3071853D}" presName="quadrantPlaceholder" presStyleCnt="0"/>
      <dgm:spPr/>
    </dgm:pt>
    <dgm:pt modelId="{FE0AA33B-CDD3-47F4-B0E9-15E752A2C707}" type="pres">
      <dgm:prSet presAssocID="{73892B76-006B-48BF-B7C7-2D7D3071853D}" presName="center1" presStyleLbl="fgShp" presStyleIdx="0" presStyleCnt="2" custScaleX="162259" custScaleY="145240" custLinFactNeighborX="0" custLinFactNeighborY="-29050"/>
      <dgm:spPr/>
    </dgm:pt>
    <dgm:pt modelId="{F68CC7D9-0BF6-4A0F-A56B-CD2C78ECDA9F}" type="pres">
      <dgm:prSet presAssocID="{73892B76-006B-48BF-B7C7-2D7D3071853D}" presName="center2" presStyleLbl="fgShp" presStyleIdx="1" presStyleCnt="2" custScaleX="169314" custScaleY="153352" custLinFactNeighborX="0" custLinFactNeighborY="21613"/>
      <dgm:spPr/>
    </dgm:pt>
  </dgm:ptLst>
  <dgm:cxnLst>
    <dgm:cxn modelId="{8DDC1314-68CF-43B5-9E07-6E0F51D5E549}" srcId="{73892B76-006B-48BF-B7C7-2D7D3071853D}" destId="{351D7C37-8F44-4B86-B450-29007B4315F2}" srcOrd="3" destOrd="0" parTransId="{2835BE29-D06F-427A-82A9-9F7D63703443}" sibTransId="{9477ECBA-F9F4-4CF0-874C-78C12F86C769}"/>
    <dgm:cxn modelId="{22BE6422-89ED-4DC0-93B6-0FCCADD669E6}" type="presOf" srcId="{73892B76-006B-48BF-B7C7-2D7D3071853D}" destId="{D5CAB02A-67D9-48B1-B348-CB2B0D7AAD26}" srcOrd="0" destOrd="0" presId="urn:microsoft.com/office/officeart/2005/8/layout/cycle4"/>
    <dgm:cxn modelId="{80A0D128-B350-4A86-A9DE-C8007C75319E}" type="presOf" srcId="{4B9006FE-17B5-48B2-AC38-600A8D7B4488}" destId="{DAD153F3-D730-46DC-9B11-51412C99FB62}" srcOrd="0" destOrd="0" presId="urn:microsoft.com/office/officeart/2005/8/layout/cycle4"/>
    <dgm:cxn modelId="{07114550-97D3-453B-9A24-6312200C8146}" type="presOf" srcId="{BDCADDFD-6B76-4CD7-8B15-13DAEFC6C692}" destId="{9753D5FB-3352-41F9-A387-BD72EDEBAC6D}" srcOrd="0" destOrd="0" presId="urn:microsoft.com/office/officeart/2005/8/layout/cycle4"/>
    <dgm:cxn modelId="{6A983F55-EE39-4443-B5E5-D134CAF31C44}" type="presOf" srcId="{DFFD6B95-A424-4EE9-BD1F-9CA1C2C97996}" destId="{75646E18-2F83-45C5-B169-33F8B294A85E}" srcOrd="0" destOrd="0" presId="urn:microsoft.com/office/officeart/2005/8/layout/cycle4"/>
    <dgm:cxn modelId="{E05EC29D-A967-41B7-BB19-DED9C0B84A2C}" type="presOf" srcId="{351D7C37-8F44-4B86-B450-29007B4315F2}" destId="{66EB322E-9E8A-41FF-905D-4231C879BE9C}" srcOrd="0" destOrd="0" presId="urn:microsoft.com/office/officeart/2005/8/layout/cycle4"/>
    <dgm:cxn modelId="{663B09B1-A80B-41ED-89F5-DD3BA2683B91}" srcId="{73892B76-006B-48BF-B7C7-2D7D3071853D}" destId="{DFFD6B95-A424-4EE9-BD1F-9CA1C2C97996}" srcOrd="1" destOrd="0" parTransId="{30EC1D4B-5E2F-47B0-B390-5B3B4B439F49}" sibTransId="{A3CE4D8D-7C2E-488C-9E8F-AA8CD1F1178F}"/>
    <dgm:cxn modelId="{0227FFB2-55FF-4587-83C2-5D545890346A}" srcId="{73892B76-006B-48BF-B7C7-2D7D3071853D}" destId="{4B9006FE-17B5-48B2-AC38-600A8D7B4488}" srcOrd="2" destOrd="0" parTransId="{18DB186A-06DF-46BF-BD7E-F66564DE1D93}" sibTransId="{38CA9AB5-F998-41F3-B04D-F311998AA6DF}"/>
    <dgm:cxn modelId="{00B53AE9-B48C-46C6-B93E-F7A4AEC5DE9A}" srcId="{73892B76-006B-48BF-B7C7-2D7D3071853D}" destId="{BDCADDFD-6B76-4CD7-8B15-13DAEFC6C692}" srcOrd="0" destOrd="0" parTransId="{38135406-F540-449C-B961-FEAED9B0231C}" sibTransId="{5C661312-7778-4D52-BABE-20A7A340274A}"/>
    <dgm:cxn modelId="{3C75A130-85D3-4984-A530-FBEE22CB1ED1}" type="presParOf" srcId="{D5CAB02A-67D9-48B1-B348-CB2B0D7AAD26}" destId="{0F1DD53A-D0A2-48A1-82E9-583917B90D48}" srcOrd="0" destOrd="0" presId="urn:microsoft.com/office/officeart/2005/8/layout/cycle4"/>
    <dgm:cxn modelId="{CBE66DAA-D493-458E-B634-9E8B075A0CE4}" type="presParOf" srcId="{0F1DD53A-D0A2-48A1-82E9-583917B90D48}" destId="{7AFB9A7C-65C5-4BFF-BAC2-2AE4A7756970}" srcOrd="0" destOrd="0" presId="urn:microsoft.com/office/officeart/2005/8/layout/cycle4"/>
    <dgm:cxn modelId="{0D30693F-347D-4369-9E8F-854170A60EDE}" type="presParOf" srcId="{D5CAB02A-67D9-48B1-B348-CB2B0D7AAD26}" destId="{050C7BE1-38B7-4C47-8F34-305A4AB935AE}" srcOrd="1" destOrd="0" presId="urn:microsoft.com/office/officeart/2005/8/layout/cycle4"/>
    <dgm:cxn modelId="{7038A27E-334A-4FD7-B9F3-16CD4C95BF2F}" type="presParOf" srcId="{050C7BE1-38B7-4C47-8F34-305A4AB935AE}" destId="{9753D5FB-3352-41F9-A387-BD72EDEBAC6D}" srcOrd="0" destOrd="0" presId="urn:microsoft.com/office/officeart/2005/8/layout/cycle4"/>
    <dgm:cxn modelId="{11108F07-3EF5-4A31-9071-F3D860411283}" type="presParOf" srcId="{050C7BE1-38B7-4C47-8F34-305A4AB935AE}" destId="{75646E18-2F83-45C5-B169-33F8B294A85E}" srcOrd="1" destOrd="0" presId="urn:microsoft.com/office/officeart/2005/8/layout/cycle4"/>
    <dgm:cxn modelId="{6F8F0094-E3F7-44F8-A3CA-3590925AD1D5}" type="presParOf" srcId="{050C7BE1-38B7-4C47-8F34-305A4AB935AE}" destId="{DAD153F3-D730-46DC-9B11-51412C99FB62}" srcOrd="2" destOrd="0" presId="urn:microsoft.com/office/officeart/2005/8/layout/cycle4"/>
    <dgm:cxn modelId="{B7525A3C-8556-40FB-8A3F-FD3210289B22}" type="presParOf" srcId="{050C7BE1-38B7-4C47-8F34-305A4AB935AE}" destId="{66EB322E-9E8A-41FF-905D-4231C879BE9C}" srcOrd="3" destOrd="0" presId="urn:microsoft.com/office/officeart/2005/8/layout/cycle4"/>
    <dgm:cxn modelId="{D291830C-9F4E-4D0D-B127-6B962AD47C89}" type="presParOf" srcId="{050C7BE1-38B7-4C47-8F34-305A4AB935AE}" destId="{CD2F7253-9AB3-48DD-B6D0-A45C37446A19}" srcOrd="4" destOrd="0" presId="urn:microsoft.com/office/officeart/2005/8/layout/cycle4"/>
    <dgm:cxn modelId="{BBC2976E-6EAF-4462-8EB1-6C96F5CB542B}" type="presParOf" srcId="{D5CAB02A-67D9-48B1-B348-CB2B0D7AAD26}" destId="{FE0AA33B-CDD3-47F4-B0E9-15E752A2C707}" srcOrd="2" destOrd="0" presId="urn:microsoft.com/office/officeart/2005/8/layout/cycle4"/>
    <dgm:cxn modelId="{ACB7DAB8-EA9E-4185-BC8C-D60645103C36}" type="presParOf" srcId="{D5CAB02A-67D9-48B1-B348-CB2B0D7AAD26}" destId="{F68CC7D9-0BF6-4A0F-A56B-CD2C78ECDA9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3D5FB-3352-41F9-A387-BD72EDEBAC6D}">
      <dsp:nvSpPr>
        <dsp:cNvPr id="0" name=""/>
        <dsp:cNvSpPr/>
      </dsp:nvSpPr>
      <dsp:spPr>
        <a:xfrm>
          <a:off x="1663530" y="308864"/>
          <a:ext cx="2346282" cy="2346282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Rovegno</a:t>
          </a:r>
          <a:r>
            <a:rPr lang="it-IT" sz="1800" kern="1200" dirty="0"/>
            <a:t> </a:t>
          </a:r>
        </a:p>
      </dsp:txBody>
      <dsp:txXfrm>
        <a:off x="2350740" y="996074"/>
        <a:ext cx="1659072" cy="1659072"/>
      </dsp:txXfrm>
    </dsp:sp>
    <dsp:sp modelId="{75646E18-2F83-45C5-B169-33F8B294A85E}">
      <dsp:nvSpPr>
        <dsp:cNvPr id="0" name=""/>
        <dsp:cNvSpPr/>
      </dsp:nvSpPr>
      <dsp:spPr>
        <a:xfrm rot="5400000">
          <a:off x="4118186" y="308864"/>
          <a:ext cx="2346282" cy="2346282"/>
        </a:xfrm>
        <a:prstGeom prst="pieWedge">
          <a:avLst/>
        </a:prstGeom>
        <a:solidFill>
          <a:schemeClr val="accent4">
            <a:hueOff val="2675534"/>
            <a:satOff val="-10222"/>
            <a:lumOff val="-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Fontanigorda</a:t>
          </a:r>
        </a:p>
      </dsp:txBody>
      <dsp:txXfrm rot="-5400000">
        <a:off x="4118186" y="996074"/>
        <a:ext cx="1659072" cy="1659072"/>
      </dsp:txXfrm>
    </dsp:sp>
    <dsp:sp modelId="{DAD153F3-D730-46DC-9B11-51412C99FB62}">
      <dsp:nvSpPr>
        <dsp:cNvPr id="0" name=""/>
        <dsp:cNvSpPr/>
      </dsp:nvSpPr>
      <dsp:spPr>
        <a:xfrm rot="10800000">
          <a:off x="4118186" y="2763520"/>
          <a:ext cx="2346282" cy="2346282"/>
        </a:xfrm>
        <a:prstGeom prst="pieWedge">
          <a:avLst/>
        </a:prstGeom>
        <a:solidFill>
          <a:schemeClr val="accent4">
            <a:hueOff val="5351069"/>
            <a:satOff val="-20445"/>
            <a:lumOff val="-20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Gorreto</a:t>
          </a:r>
        </a:p>
      </dsp:txBody>
      <dsp:txXfrm rot="10800000">
        <a:off x="4118186" y="2763520"/>
        <a:ext cx="1659072" cy="1659072"/>
      </dsp:txXfrm>
    </dsp:sp>
    <dsp:sp modelId="{66EB322E-9E8A-41FF-905D-4231C879BE9C}">
      <dsp:nvSpPr>
        <dsp:cNvPr id="0" name=""/>
        <dsp:cNvSpPr/>
      </dsp:nvSpPr>
      <dsp:spPr>
        <a:xfrm rot="16200000">
          <a:off x="1663530" y="2763520"/>
          <a:ext cx="2346282" cy="2346282"/>
        </a:xfrm>
        <a:prstGeom prst="pieWedge">
          <a:avLst/>
        </a:prstGeom>
        <a:solidFill>
          <a:schemeClr val="accent4">
            <a:hueOff val="8026603"/>
            <a:satOff val="-30667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Montebruno</a:t>
          </a:r>
        </a:p>
      </dsp:txBody>
      <dsp:txXfrm rot="5400000">
        <a:off x="2350740" y="2763520"/>
        <a:ext cx="1659072" cy="1659072"/>
      </dsp:txXfrm>
    </dsp:sp>
    <dsp:sp modelId="{FE0AA33B-CDD3-47F4-B0E9-15E752A2C707}">
      <dsp:nvSpPr>
        <dsp:cNvPr id="0" name=""/>
        <dsp:cNvSpPr/>
      </dsp:nvSpPr>
      <dsp:spPr>
        <a:xfrm>
          <a:off x="3406777" y="1857676"/>
          <a:ext cx="1314445" cy="1023109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CC7D9-0BF6-4A0F-A56B-CD2C78ECDA9F}">
      <dsp:nvSpPr>
        <dsp:cNvPr id="0" name=""/>
        <dsp:cNvSpPr/>
      </dsp:nvSpPr>
      <dsp:spPr>
        <a:xfrm rot="10800000">
          <a:off x="3378201" y="2456921"/>
          <a:ext cx="1371596" cy="1080252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0.66015</cdr:x>
      <cdr:y>0.04558</cdr:y>
    </cdr:from>
    <cdr:to>
      <cdr:x>0.9742</cdr:x>
      <cdr:y>0.12048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E001E6B3-1179-46D8-AF25-7F39DAEAE424}"/>
            </a:ext>
          </a:extLst>
        </cdr:cNvPr>
        <cdr:cNvSpPr txBox="1"/>
      </cdr:nvSpPr>
      <cdr:spPr>
        <a:xfrm xmlns:a="http://schemas.openxmlformats.org/drawingml/2006/main">
          <a:off x="6560605" y="223824"/>
          <a:ext cx="3121101" cy="36783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800" b="1" dirty="0">
              <a:solidFill>
                <a:schemeClr val="bg1"/>
              </a:solidFill>
            </a:rPr>
            <a:t>In media 20 telefonate/die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6/30/2023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D4752-2131-44AF-9CD9-06078908E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67265"/>
            <a:ext cx="8144134" cy="1373070"/>
          </a:xfrm>
        </p:spPr>
        <p:txBody>
          <a:bodyPr/>
          <a:lstStyle/>
          <a:p>
            <a:r>
              <a:rPr lang="it-IT" dirty="0"/>
              <a:t>Rete Attività Sanitarie Alta </a:t>
            </a:r>
            <a:r>
              <a:rPr lang="it-IT" dirty="0" err="1"/>
              <a:t>Valtrebbia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BBEEB7-6368-46A6-807A-44B4A02E4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759" y="2880359"/>
            <a:ext cx="2788926" cy="1097282"/>
          </a:xfrm>
          <a:prstGeom prst="rect">
            <a:avLst/>
          </a:prstGeom>
        </p:spPr>
      </p:pic>
      <p:sp>
        <p:nvSpPr>
          <p:cNvPr id="6" name="Sottotitolo 5">
            <a:extLst>
              <a:ext uri="{FF2B5EF4-FFF2-40B4-BE49-F238E27FC236}">
                <a16:creationId xmlns:a16="http://schemas.microsoft.com/office/drawing/2014/main" id="{428496C7-E056-4DF3-A2D3-ED61B3089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345" y="4997889"/>
            <a:ext cx="8144134" cy="111768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it-IT" sz="2800" dirty="0"/>
              <a:t>Luigi Carlo Bottaro</a:t>
            </a:r>
          </a:p>
          <a:p>
            <a:pPr algn="ctr"/>
            <a:r>
              <a:rPr lang="it-IT" sz="2800" dirty="0"/>
              <a:t> Direttore Generale Asl3</a:t>
            </a:r>
          </a:p>
          <a:p>
            <a:pPr algn="ctr"/>
            <a:r>
              <a:rPr lang="it-IT" sz="2800" dirty="0"/>
              <a:t>Presidente Federsanità Liguria </a:t>
            </a:r>
          </a:p>
        </p:txBody>
      </p:sp>
    </p:spTree>
    <p:extLst>
      <p:ext uri="{BB962C8B-B14F-4D97-AF65-F5344CB8AC3E}">
        <p14:creationId xmlns:p14="http://schemas.microsoft.com/office/powerpoint/2010/main" val="30372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95F0F8-9893-438B-9869-607B97A0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Interventi necessari per strutturare la rete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F89225-E167-4A26-B72A-C9649D5BF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44460"/>
            <a:ext cx="9766268" cy="47359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1800" b="1" dirty="0">
                <a:solidFill>
                  <a:schemeClr val="bg1"/>
                </a:solidFill>
              </a:rPr>
              <a:t>Reclutamento Risorse</a:t>
            </a:r>
          </a:p>
          <a:p>
            <a:r>
              <a:rPr lang="it-IT" sz="1800" dirty="0"/>
              <a:t>Medici Specialisti Ambulatoriali</a:t>
            </a:r>
          </a:p>
          <a:p>
            <a:r>
              <a:rPr lang="it-IT" sz="1800" dirty="0"/>
              <a:t>Medici Continuità Assistenziale</a:t>
            </a:r>
          </a:p>
          <a:p>
            <a:r>
              <a:rPr lang="it-IT" sz="1800" dirty="0"/>
              <a:t>Medico RSA Aperta mediante estensione operatività DGR 290/201</a:t>
            </a:r>
          </a:p>
          <a:p>
            <a:r>
              <a:rPr lang="it-IT" sz="1800" dirty="0"/>
              <a:t>Medico Funzionario Distrettuale</a:t>
            </a:r>
          </a:p>
          <a:p>
            <a:r>
              <a:rPr lang="it-IT" sz="1800" dirty="0" err="1"/>
              <a:t>IFeC</a:t>
            </a:r>
            <a:endParaRPr lang="it-IT" sz="1800" dirty="0"/>
          </a:p>
          <a:p>
            <a:pPr marL="0" indent="0" algn="ctr">
              <a:buNone/>
            </a:pPr>
            <a:r>
              <a:rPr lang="it-IT" sz="1800" b="1" dirty="0">
                <a:solidFill>
                  <a:schemeClr val="bg1"/>
                </a:solidFill>
              </a:rPr>
              <a:t>Interventi Tecnologici</a:t>
            </a:r>
          </a:p>
          <a:p>
            <a:r>
              <a:rPr lang="it-IT" sz="1800" dirty="0"/>
              <a:t>Ammodernamento tecnologico e digitale ambulatori</a:t>
            </a:r>
          </a:p>
          <a:p>
            <a:r>
              <a:rPr lang="it-IT" sz="1800" dirty="0"/>
              <a:t>Verifica e ottimizzazione connettività di rete</a:t>
            </a:r>
          </a:p>
          <a:p>
            <a:r>
              <a:rPr lang="it-IT" sz="1800" dirty="0"/>
              <a:t>Ricognizione ed individuazione applicativi aziendali per gestione cartella ambulatoriale informatizzata e ricetta dematerializzata</a:t>
            </a:r>
          </a:p>
          <a:p>
            <a:r>
              <a:rPr lang="it-IT" sz="1800" dirty="0"/>
              <a:t>Abilitazione soluzioni di Telemedicina (</a:t>
            </a:r>
            <a:r>
              <a:rPr lang="it-IT" sz="1800" dirty="0" err="1"/>
              <a:t>Televisita</a:t>
            </a:r>
            <a:r>
              <a:rPr lang="it-IT" sz="1800" dirty="0"/>
              <a:t>, Teleconsulto, </a:t>
            </a:r>
            <a:r>
              <a:rPr lang="it-IT" sz="1800" dirty="0" err="1"/>
              <a:t>TeleRefertazione</a:t>
            </a:r>
            <a:r>
              <a:rPr lang="it-IT" sz="1800" dirty="0"/>
              <a:t> ECG, </a:t>
            </a:r>
            <a:r>
              <a:rPr lang="it-IT" sz="1800" dirty="0" err="1"/>
              <a:t>TeleRefertazione</a:t>
            </a:r>
            <a:r>
              <a:rPr lang="it-IT" sz="1800" dirty="0"/>
              <a:t> Spirometria)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9A607D-4810-4762-BD5E-36602BEC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369" y="1022401"/>
            <a:ext cx="138391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9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71865D-59AC-43E7-8D47-3BC16169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336800"/>
            <a:ext cx="9613900" cy="431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000" b="1" dirty="0">
                <a:solidFill>
                  <a:schemeClr val="bg1"/>
                </a:solidFill>
              </a:rPr>
              <a:t>Organizzativi e Formativi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Costituzione Team Multidisciplinare con incontri finalizzati alla costituzione e al rafforzamento della 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Individuazione mansioni e competenze per ciascun profilo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Gestione ed organizzazione di </a:t>
            </a:r>
            <a:r>
              <a:rPr lang="it-IT" sz="2000" dirty="0" err="1"/>
              <a:t>turnistica</a:t>
            </a:r>
            <a:r>
              <a:rPr lang="it-IT" sz="2000" dirty="0"/>
              <a:t> dedicata per tutti i professionisti della rete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Concomitante Abilitazione e formazione dei Professionisti all’utilizzo degli applicativi aziendali</a:t>
            </a:r>
          </a:p>
          <a:p>
            <a:pPr marL="285750" indent="-285750"/>
            <a:r>
              <a:rPr lang="it-IT" sz="2000" dirty="0"/>
              <a:t>Attivazione numero unico di Assistenza Sanitaria Alta </a:t>
            </a:r>
            <a:r>
              <a:rPr lang="it-IT" sz="2000" dirty="0" err="1"/>
              <a:t>Valtrebbia</a:t>
            </a:r>
            <a:r>
              <a:rPr lang="it-IT" sz="2000" dirty="0"/>
              <a:t> per registrare le segnalazioni</a:t>
            </a:r>
          </a:p>
          <a:p>
            <a:pPr marL="0" indent="0">
              <a:buNone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BD05E92-7992-4155-8DCF-2EBAEDD5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>
            <a:normAutofit/>
          </a:bodyPr>
          <a:lstStyle/>
          <a:p>
            <a:r>
              <a:rPr lang="it-IT" sz="3200" dirty="0"/>
              <a:t>Interventi necessari al funzionamento della rete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DE9D63-5E53-446F-81BA-9505FC5C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469" y="1021723"/>
            <a:ext cx="138391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3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1C630181-C738-42E1-8CCD-AB9D638935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7333"/>
              </p:ext>
            </p:extLst>
          </p:nvPr>
        </p:nvGraphicFramePr>
        <p:xfrm>
          <a:off x="1793875" y="167803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51F7194-FCDC-41CF-B7D8-0924C5142A22}"/>
              </a:ext>
            </a:extLst>
          </p:cNvPr>
          <p:cNvSpPr/>
          <p:nvPr/>
        </p:nvSpPr>
        <p:spPr>
          <a:xfrm>
            <a:off x="6858000" y="3701564"/>
            <a:ext cx="2533650" cy="5048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IFEC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BB2222A-362D-4D14-AA5E-90A6833EBECE}"/>
              </a:ext>
            </a:extLst>
          </p:cNvPr>
          <p:cNvSpPr/>
          <p:nvPr/>
        </p:nvSpPr>
        <p:spPr>
          <a:xfrm>
            <a:off x="6858000" y="4558816"/>
            <a:ext cx="2533650" cy="5048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IFEC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C689295-6782-4819-9909-53C39FFA2287}"/>
              </a:ext>
            </a:extLst>
          </p:cNvPr>
          <p:cNvSpPr/>
          <p:nvPr/>
        </p:nvSpPr>
        <p:spPr>
          <a:xfrm>
            <a:off x="2324100" y="4549292"/>
            <a:ext cx="2533650" cy="5048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IFEC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8D04BEF-8D9F-44C2-9703-7B5D5B7F8D77}"/>
              </a:ext>
            </a:extLst>
          </p:cNvPr>
          <p:cNvSpPr/>
          <p:nvPr/>
        </p:nvSpPr>
        <p:spPr>
          <a:xfrm>
            <a:off x="2324100" y="3701564"/>
            <a:ext cx="2533650" cy="5048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IFEC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227ECED-4617-4E73-8EAE-1FDF05FAFFC9}"/>
              </a:ext>
            </a:extLst>
          </p:cNvPr>
          <p:cNvSpPr/>
          <p:nvPr/>
        </p:nvSpPr>
        <p:spPr>
          <a:xfrm>
            <a:off x="5095875" y="4125427"/>
            <a:ext cx="15240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Distretto 12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99DE4951-9168-4819-A453-D68DECCC07A0}"/>
              </a:ext>
            </a:extLst>
          </p:cNvPr>
          <p:cNvSpPr/>
          <p:nvPr/>
        </p:nvSpPr>
        <p:spPr>
          <a:xfrm>
            <a:off x="2774950" y="5680120"/>
            <a:ext cx="1631950" cy="7810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Continuità Assistenziale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4D0C0C3-1962-414A-8560-46609A5EFD38}"/>
              </a:ext>
            </a:extLst>
          </p:cNvPr>
          <p:cNvSpPr/>
          <p:nvPr/>
        </p:nvSpPr>
        <p:spPr>
          <a:xfrm>
            <a:off x="2889250" y="3042296"/>
            <a:ext cx="1403350" cy="5048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RSA Aperta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F55303FC-10A5-44FA-8BE1-61528689BA53}"/>
              </a:ext>
            </a:extLst>
          </p:cNvPr>
          <p:cNvSpPr/>
          <p:nvPr/>
        </p:nvSpPr>
        <p:spPr>
          <a:xfrm>
            <a:off x="7515225" y="3013722"/>
            <a:ext cx="1802568" cy="6000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Specialisti Ambulatoriali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D54B5A6-7D4A-48AB-B8C4-C2D0CFCB0CF8}"/>
              </a:ext>
            </a:extLst>
          </p:cNvPr>
          <p:cNvSpPr/>
          <p:nvPr/>
        </p:nvSpPr>
        <p:spPr>
          <a:xfrm>
            <a:off x="2774950" y="2125711"/>
            <a:ext cx="1631950" cy="7810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Continuità Assistenziale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6C1E2B75-5BEE-4FF7-895A-44E15DB56588}"/>
              </a:ext>
            </a:extLst>
          </p:cNvPr>
          <p:cNvSpPr/>
          <p:nvPr/>
        </p:nvSpPr>
        <p:spPr>
          <a:xfrm>
            <a:off x="7308850" y="2118831"/>
            <a:ext cx="1631950" cy="7810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Continuità Assistenziale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7B43FEED-941C-4542-8629-F116FB05813A}"/>
              </a:ext>
            </a:extLst>
          </p:cNvPr>
          <p:cNvSpPr/>
          <p:nvPr/>
        </p:nvSpPr>
        <p:spPr>
          <a:xfrm>
            <a:off x="7515225" y="5199638"/>
            <a:ext cx="1802568" cy="6000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Specialisti Ambulatoriali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495190ED-6799-41B1-A773-FA9BD0E08B63}"/>
              </a:ext>
            </a:extLst>
          </p:cNvPr>
          <p:cNvSpPr/>
          <p:nvPr/>
        </p:nvSpPr>
        <p:spPr>
          <a:xfrm>
            <a:off x="7305675" y="5909780"/>
            <a:ext cx="1631950" cy="7810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Continuità Assistenziale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79A963-7269-45AF-AEC2-5BF24D30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Struttura Organizzativa sul territorio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1206318-A841-46DD-B27E-DB3E17EDF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780" y="1022401"/>
            <a:ext cx="138391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0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BA5709-F439-4D35-9C1D-DAAC8CFFA734}"/>
              </a:ext>
            </a:extLst>
          </p:cNvPr>
          <p:cNvSpPr txBox="1"/>
          <p:nvPr/>
        </p:nvSpPr>
        <p:spPr>
          <a:xfrm>
            <a:off x="5232963" y="850910"/>
            <a:ext cx="1399857" cy="9233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/>
              <a:t>Accesso Utente al Servizio</a:t>
            </a:r>
          </a:p>
        </p:txBody>
      </p:sp>
      <p:sp>
        <p:nvSpPr>
          <p:cNvPr id="6" name="Freccia angolare in su 5">
            <a:extLst>
              <a:ext uri="{FF2B5EF4-FFF2-40B4-BE49-F238E27FC236}">
                <a16:creationId xmlns:a16="http://schemas.microsoft.com/office/drawing/2014/main" id="{C8A81286-7DB2-48A3-95FD-846252C1296F}"/>
              </a:ext>
            </a:extLst>
          </p:cNvPr>
          <p:cNvSpPr/>
          <p:nvPr/>
        </p:nvSpPr>
        <p:spPr>
          <a:xfrm rot="10800000">
            <a:off x="973121" y="1208011"/>
            <a:ext cx="3951208" cy="1823875"/>
          </a:xfrm>
          <a:prstGeom prst="bentUpArrow">
            <a:avLst>
              <a:gd name="adj1" fmla="val 22598"/>
              <a:gd name="adj2" fmla="val 21903"/>
              <a:gd name="adj3" fmla="val 224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F4CBCC-212F-424E-AE4D-4AFC7FEE3F4D}"/>
              </a:ext>
            </a:extLst>
          </p:cNvPr>
          <p:cNvSpPr txBox="1"/>
          <p:nvPr/>
        </p:nvSpPr>
        <p:spPr>
          <a:xfrm>
            <a:off x="865752" y="3096217"/>
            <a:ext cx="9577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IFeC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133192-16FB-4B6B-BA73-5E158B4EF38B}"/>
              </a:ext>
            </a:extLst>
          </p:cNvPr>
          <p:cNvSpPr txBox="1"/>
          <p:nvPr/>
        </p:nvSpPr>
        <p:spPr>
          <a:xfrm>
            <a:off x="608495" y="3916620"/>
            <a:ext cx="14694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Farmacia dei Servizi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BE5D34-6B25-4E9A-964A-B971CAAEB9FA}"/>
              </a:ext>
            </a:extLst>
          </p:cNvPr>
          <p:cNvSpPr txBox="1"/>
          <p:nvPr/>
        </p:nvSpPr>
        <p:spPr>
          <a:xfrm>
            <a:off x="609887" y="5041868"/>
            <a:ext cx="146947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Distretto Socio-Sanitario 12</a:t>
            </a:r>
          </a:p>
        </p:txBody>
      </p:sp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D6EE8CE3-94B1-4392-91D2-474C4312D564}"/>
              </a:ext>
            </a:extLst>
          </p:cNvPr>
          <p:cNvSpPr/>
          <p:nvPr/>
        </p:nvSpPr>
        <p:spPr>
          <a:xfrm>
            <a:off x="2142278" y="2934031"/>
            <a:ext cx="226502" cy="3273103"/>
          </a:xfrm>
          <a:prstGeom prst="rightBrace">
            <a:avLst>
              <a:gd name="adj1" fmla="val 8333"/>
              <a:gd name="adj2" fmla="val 49744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BFEEE31-348D-49AE-8D3C-85C109EA5638}"/>
              </a:ext>
            </a:extLst>
          </p:cNvPr>
          <p:cNvSpPr txBox="1"/>
          <p:nvPr/>
        </p:nvSpPr>
        <p:spPr>
          <a:xfrm>
            <a:off x="4931358" y="4031279"/>
            <a:ext cx="209322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/>
              <a:t>Registrazione segnalazione per PIC programmata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B897BFD-58F4-4221-B12A-1ED4A0AFFEDC}"/>
              </a:ext>
            </a:extLst>
          </p:cNvPr>
          <p:cNvSpPr txBox="1"/>
          <p:nvPr/>
        </p:nvSpPr>
        <p:spPr>
          <a:xfrm>
            <a:off x="8027429" y="2920921"/>
            <a:ext cx="1774516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Ambulatori Polispecialistici Territoriali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AAE70FF-88F4-4274-AB08-8F54A0F8C875}"/>
              </a:ext>
            </a:extLst>
          </p:cNvPr>
          <p:cNvSpPr txBox="1"/>
          <p:nvPr/>
        </p:nvSpPr>
        <p:spPr>
          <a:xfrm>
            <a:off x="8121351" y="4395289"/>
            <a:ext cx="1680594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Continuità Assistenziale Diurna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40DA087-496C-4EE6-BCD1-76829E38326E}"/>
              </a:ext>
            </a:extLst>
          </p:cNvPr>
          <p:cNvSpPr txBox="1"/>
          <p:nvPr/>
        </p:nvSpPr>
        <p:spPr>
          <a:xfrm>
            <a:off x="8127549" y="5928005"/>
            <a:ext cx="168059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RSA Aperta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592BEE-5490-4809-B093-55BC0CB24D49}"/>
              </a:ext>
            </a:extLst>
          </p:cNvPr>
          <p:cNvSpPr txBox="1"/>
          <p:nvPr/>
        </p:nvSpPr>
        <p:spPr>
          <a:xfrm>
            <a:off x="2517421" y="3005643"/>
            <a:ext cx="1122615" cy="31424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it-IT" b="1" dirty="0"/>
              <a:t>ANALISI BISOGNI ASSISTITO</a:t>
            </a:r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33BB4FE9-AD99-44FD-A36E-1A198950B445}"/>
              </a:ext>
            </a:extLst>
          </p:cNvPr>
          <p:cNvSpPr/>
          <p:nvPr/>
        </p:nvSpPr>
        <p:spPr>
          <a:xfrm>
            <a:off x="3714649" y="4225984"/>
            <a:ext cx="427861" cy="5057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a inversione 27">
            <a:extLst>
              <a:ext uri="{FF2B5EF4-FFF2-40B4-BE49-F238E27FC236}">
                <a16:creationId xmlns:a16="http://schemas.microsoft.com/office/drawing/2014/main" id="{0E523EA4-49D0-4122-9C0B-5CF4BD0C73B2}"/>
              </a:ext>
            </a:extLst>
          </p:cNvPr>
          <p:cNvSpPr/>
          <p:nvPr/>
        </p:nvSpPr>
        <p:spPr>
          <a:xfrm rot="5400000">
            <a:off x="7341293" y="797116"/>
            <a:ext cx="4143396" cy="4965189"/>
          </a:xfrm>
          <a:prstGeom prst="uturnArrow">
            <a:avLst>
              <a:gd name="adj1" fmla="val 9457"/>
              <a:gd name="adj2" fmla="val 13403"/>
              <a:gd name="adj3" fmla="val 10472"/>
              <a:gd name="adj4" fmla="val 22998"/>
              <a:gd name="adj5" fmla="val 2064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0" name="Freccia bidirezionale verticale 29">
            <a:extLst>
              <a:ext uri="{FF2B5EF4-FFF2-40B4-BE49-F238E27FC236}">
                <a16:creationId xmlns:a16="http://schemas.microsoft.com/office/drawing/2014/main" id="{2BE17C84-90E5-463F-8590-C8A517887239}"/>
              </a:ext>
            </a:extLst>
          </p:cNvPr>
          <p:cNvSpPr/>
          <p:nvPr/>
        </p:nvSpPr>
        <p:spPr>
          <a:xfrm>
            <a:off x="8868536" y="3900103"/>
            <a:ext cx="235686" cy="43087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bidirezionale verticale 30">
            <a:extLst>
              <a:ext uri="{FF2B5EF4-FFF2-40B4-BE49-F238E27FC236}">
                <a16:creationId xmlns:a16="http://schemas.microsoft.com/office/drawing/2014/main" id="{4F909AEF-63BC-4BDF-B60F-3EA1AFDDB38D}"/>
              </a:ext>
            </a:extLst>
          </p:cNvPr>
          <p:cNvSpPr/>
          <p:nvPr/>
        </p:nvSpPr>
        <p:spPr>
          <a:xfrm>
            <a:off x="8868536" y="5403135"/>
            <a:ext cx="235686" cy="43087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C676E37-C835-452E-BE40-444A83E07D0D}"/>
              </a:ext>
            </a:extLst>
          </p:cNvPr>
          <p:cNvSpPr txBox="1"/>
          <p:nvPr/>
        </p:nvSpPr>
        <p:spPr>
          <a:xfrm>
            <a:off x="9921585" y="2920922"/>
            <a:ext cx="809965" cy="3387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it-IT" b="1" dirty="0"/>
              <a:t>CARTELLA CONDIVISA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968615A-E07A-425D-9F41-54A234CE8FDE}"/>
              </a:ext>
            </a:extLst>
          </p:cNvPr>
          <p:cNvSpPr txBox="1"/>
          <p:nvPr/>
        </p:nvSpPr>
        <p:spPr>
          <a:xfrm>
            <a:off x="5047331" y="2940155"/>
            <a:ext cx="1778465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/>
              <a:t>Telemedicina</a:t>
            </a:r>
            <a:endParaRPr lang="it-IT" sz="2000" b="1" dirty="0"/>
          </a:p>
        </p:txBody>
      </p:sp>
      <p:sp>
        <p:nvSpPr>
          <p:cNvPr id="36" name="Parentesi graffa chiusa 35">
            <a:extLst>
              <a:ext uri="{FF2B5EF4-FFF2-40B4-BE49-F238E27FC236}">
                <a16:creationId xmlns:a16="http://schemas.microsoft.com/office/drawing/2014/main" id="{AB150404-F265-4D45-8111-0825AFD08CF9}"/>
              </a:ext>
            </a:extLst>
          </p:cNvPr>
          <p:cNvSpPr/>
          <p:nvPr/>
        </p:nvSpPr>
        <p:spPr>
          <a:xfrm>
            <a:off x="7811366" y="2794762"/>
            <a:ext cx="209667" cy="3580872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Elaborazione alternativa 36">
            <a:extLst>
              <a:ext uri="{FF2B5EF4-FFF2-40B4-BE49-F238E27FC236}">
                <a16:creationId xmlns:a16="http://schemas.microsoft.com/office/drawing/2014/main" id="{FC82B919-0D3C-4C97-8B0F-37D61832E200}"/>
              </a:ext>
            </a:extLst>
          </p:cNvPr>
          <p:cNvSpPr/>
          <p:nvPr/>
        </p:nvSpPr>
        <p:spPr>
          <a:xfrm>
            <a:off x="8235121" y="1029719"/>
            <a:ext cx="1566823" cy="738232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DIRETTO</a:t>
            </a:r>
            <a:endParaRPr lang="it-IT" b="1" dirty="0"/>
          </a:p>
        </p:txBody>
      </p:sp>
      <p:sp>
        <p:nvSpPr>
          <p:cNvPr id="38" name="Elaborazione alternativa 37">
            <a:extLst>
              <a:ext uri="{FF2B5EF4-FFF2-40B4-BE49-F238E27FC236}">
                <a16:creationId xmlns:a16="http://schemas.microsoft.com/office/drawing/2014/main" id="{8BB68AD2-BE82-45F2-8EB0-B81B22EA4ECF}"/>
              </a:ext>
            </a:extLst>
          </p:cNvPr>
          <p:cNvSpPr/>
          <p:nvPr/>
        </p:nvSpPr>
        <p:spPr>
          <a:xfrm>
            <a:off x="2239484" y="1045829"/>
            <a:ext cx="1566822" cy="738232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MEDIATO</a:t>
            </a:r>
            <a:endParaRPr lang="it-IT" b="1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01016D6-4859-4884-8ECB-B7D11517B2F1}"/>
              </a:ext>
            </a:extLst>
          </p:cNvPr>
          <p:cNvSpPr txBox="1"/>
          <p:nvPr/>
        </p:nvSpPr>
        <p:spPr>
          <a:xfrm>
            <a:off x="5240043" y="5379372"/>
            <a:ext cx="1351194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/>
              <a:t>Trasporto Sociale</a:t>
            </a:r>
          </a:p>
        </p:txBody>
      </p:sp>
      <p:pic>
        <p:nvPicPr>
          <p:cNvPr id="42" name="Elemento grafico 41" descr="Automobile">
            <a:extLst>
              <a:ext uri="{FF2B5EF4-FFF2-40B4-BE49-F238E27FC236}">
                <a16:creationId xmlns:a16="http://schemas.microsoft.com/office/drawing/2014/main" id="{3216EAA3-39F3-4693-B9EE-BE3BEC4D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9604" y="5260482"/>
            <a:ext cx="914400" cy="914400"/>
          </a:xfrm>
          <a:prstGeom prst="rect">
            <a:avLst/>
          </a:prstGeom>
        </p:spPr>
      </p:pic>
      <p:pic>
        <p:nvPicPr>
          <p:cNvPr id="46" name="Elemento grafico 45" descr="Computer">
            <a:extLst>
              <a:ext uri="{FF2B5EF4-FFF2-40B4-BE49-F238E27FC236}">
                <a16:creationId xmlns:a16="http://schemas.microsoft.com/office/drawing/2014/main" id="{100B5003-A7D6-47C3-BD08-FAAC5F193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0397" y="2781664"/>
            <a:ext cx="790615" cy="790615"/>
          </a:xfrm>
          <a:prstGeom prst="rect">
            <a:avLst/>
          </a:prstGeom>
        </p:spPr>
      </p:pic>
      <p:pic>
        <p:nvPicPr>
          <p:cNvPr id="48" name="Elemento grafico 47" descr="Libro aperto">
            <a:extLst>
              <a:ext uri="{FF2B5EF4-FFF2-40B4-BE49-F238E27FC236}">
                <a16:creationId xmlns:a16="http://schemas.microsoft.com/office/drawing/2014/main" id="{FB178A72-6929-40D1-A0FF-DBE00E510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9184" y="4097636"/>
            <a:ext cx="790615" cy="790615"/>
          </a:xfrm>
          <a:prstGeom prst="rect">
            <a:avLst/>
          </a:prstGeom>
        </p:spPr>
      </p:pic>
      <p:pic>
        <p:nvPicPr>
          <p:cNvPr id="56" name="Elemento grafico 55" descr="Stetoscopio">
            <a:extLst>
              <a:ext uri="{FF2B5EF4-FFF2-40B4-BE49-F238E27FC236}">
                <a16:creationId xmlns:a16="http://schemas.microsoft.com/office/drawing/2014/main" id="{7BEB5AFB-2CBF-46E3-B81E-73DB41A9B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9179" y="1924908"/>
            <a:ext cx="914400" cy="914400"/>
          </a:xfrm>
          <a:prstGeom prst="rect">
            <a:avLst/>
          </a:prstGeom>
        </p:spPr>
      </p:pic>
      <p:pic>
        <p:nvPicPr>
          <p:cNvPr id="58" name="Elemento grafico 57" descr="Programmatore">
            <a:extLst>
              <a:ext uri="{FF2B5EF4-FFF2-40B4-BE49-F238E27FC236}">
                <a16:creationId xmlns:a16="http://schemas.microsoft.com/office/drawing/2014/main" id="{6853EE40-6039-43D0-9334-BEBD29C275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80871" y="3201138"/>
            <a:ext cx="914400" cy="914400"/>
          </a:xfrm>
          <a:prstGeom prst="rect">
            <a:avLst/>
          </a:prstGeom>
        </p:spPr>
      </p:pic>
      <p:pic>
        <p:nvPicPr>
          <p:cNvPr id="60" name="Elemento grafico 59" descr="Ospedale">
            <a:extLst>
              <a:ext uri="{FF2B5EF4-FFF2-40B4-BE49-F238E27FC236}">
                <a16:creationId xmlns:a16="http://schemas.microsoft.com/office/drawing/2014/main" id="{35041856-7731-4AC7-8270-C64FF2B3B0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72828" y="4409808"/>
            <a:ext cx="600746" cy="600746"/>
          </a:xfrm>
          <a:prstGeom prst="rect">
            <a:avLst/>
          </a:prstGeom>
        </p:spPr>
      </p:pic>
      <p:pic>
        <p:nvPicPr>
          <p:cNvPr id="61" name="Elemento grafico 60" descr="Medicina">
            <a:extLst>
              <a:ext uri="{FF2B5EF4-FFF2-40B4-BE49-F238E27FC236}">
                <a16:creationId xmlns:a16="http://schemas.microsoft.com/office/drawing/2014/main" id="{292CA506-F9C8-419B-B16F-82C5C39106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1639" y="3924214"/>
            <a:ext cx="600746" cy="600746"/>
          </a:xfrm>
          <a:prstGeom prst="rect">
            <a:avLst/>
          </a:prstGeom>
        </p:spPr>
      </p:pic>
      <p:pic>
        <p:nvPicPr>
          <p:cNvPr id="62" name="Elemento grafico 61" descr="Dottore">
            <a:extLst>
              <a:ext uri="{FF2B5EF4-FFF2-40B4-BE49-F238E27FC236}">
                <a16:creationId xmlns:a16="http://schemas.microsoft.com/office/drawing/2014/main" id="{B3A64200-2A2A-48D8-8E34-3C08AEF560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61639" y="3389373"/>
            <a:ext cx="600746" cy="600746"/>
          </a:xfrm>
          <a:prstGeom prst="rect">
            <a:avLst/>
          </a:prstGeom>
        </p:spPr>
      </p:pic>
      <p:pic>
        <p:nvPicPr>
          <p:cNvPr id="66" name="Elemento grafico 65" descr="Ospedale">
            <a:extLst>
              <a:ext uri="{FF2B5EF4-FFF2-40B4-BE49-F238E27FC236}">
                <a16:creationId xmlns:a16="http://schemas.microsoft.com/office/drawing/2014/main" id="{1E1A0880-275F-47C3-983D-C64E355061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48382" y="5665536"/>
            <a:ext cx="600746" cy="600746"/>
          </a:xfrm>
          <a:prstGeom prst="rect">
            <a:avLst/>
          </a:prstGeom>
        </p:spPr>
      </p:pic>
      <p:pic>
        <p:nvPicPr>
          <p:cNvPr id="67" name="Elemento grafico 66" descr="Dottore">
            <a:extLst>
              <a:ext uri="{FF2B5EF4-FFF2-40B4-BE49-F238E27FC236}">
                <a16:creationId xmlns:a16="http://schemas.microsoft.com/office/drawing/2014/main" id="{CB10792A-C2DA-46B1-9863-8AC72371D2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48382" y="5089180"/>
            <a:ext cx="600746" cy="600746"/>
          </a:xfrm>
          <a:prstGeom prst="rect">
            <a:avLst/>
          </a:prstGeom>
        </p:spPr>
      </p:pic>
      <p:pic>
        <p:nvPicPr>
          <p:cNvPr id="68" name="Elemento grafico 67" descr="Dottore">
            <a:extLst>
              <a:ext uri="{FF2B5EF4-FFF2-40B4-BE49-F238E27FC236}">
                <a16:creationId xmlns:a16="http://schemas.microsoft.com/office/drawing/2014/main" id="{6AD9BF99-5113-4224-BE26-1AE59A217A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81743" y="2699545"/>
            <a:ext cx="600746" cy="600746"/>
          </a:xfrm>
          <a:prstGeom prst="rect">
            <a:avLst/>
          </a:prstGeom>
        </p:spPr>
      </p:pic>
      <p:pic>
        <p:nvPicPr>
          <p:cNvPr id="69" name="Elemento grafico 68" descr="Ospedale">
            <a:extLst>
              <a:ext uri="{FF2B5EF4-FFF2-40B4-BE49-F238E27FC236}">
                <a16:creationId xmlns:a16="http://schemas.microsoft.com/office/drawing/2014/main" id="{4B608912-1AAE-4A86-A9C7-48FB86CAC0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2998" y="5863228"/>
            <a:ext cx="600746" cy="600746"/>
          </a:xfrm>
          <a:prstGeom prst="rect">
            <a:avLst/>
          </a:prstGeom>
        </p:spPr>
      </p:pic>
      <p:pic>
        <p:nvPicPr>
          <p:cNvPr id="70" name="Elemento grafico 69" descr="Medicina">
            <a:extLst>
              <a:ext uri="{FF2B5EF4-FFF2-40B4-BE49-F238E27FC236}">
                <a16:creationId xmlns:a16="http://schemas.microsoft.com/office/drawing/2014/main" id="{48F1DA4C-D362-420C-A8B1-78D05AFD8D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335" y="3572337"/>
            <a:ext cx="600746" cy="600746"/>
          </a:xfrm>
          <a:prstGeom prst="rect">
            <a:avLst/>
          </a:prstGeom>
        </p:spPr>
      </p:pic>
      <p:pic>
        <p:nvPicPr>
          <p:cNvPr id="71" name="Elemento grafico 70" descr="Dottore">
            <a:extLst>
              <a:ext uri="{FF2B5EF4-FFF2-40B4-BE49-F238E27FC236}">
                <a16:creationId xmlns:a16="http://schemas.microsoft.com/office/drawing/2014/main" id="{6107C944-7CAF-45CA-8177-ABD97B608E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8122" y="3127077"/>
            <a:ext cx="600746" cy="600746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56E4797B-5DD0-4F94-B72E-E8173C297C81}"/>
              </a:ext>
            </a:extLst>
          </p:cNvPr>
          <p:cNvSpPr/>
          <p:nvPr/>
        </p:nvSpPr>
        <p:spPr>
          <a:xfrm>
            <a:off x="2194034" y="2141513"/>
            <a:ext cx="1769387" cy="506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Numero Unico</a:t>
            </a:r>
          </a:p>
        </p:txBody>
      </p:sp>
      <p:pic>
        <p:nvPicPr>
          <p:cNvPr id="4" name="Elemento grafico 3" descr="Telefono vivavoce">
            <a:extLst>
              <a:ext uri="{FF2B5EF4-FFF2-40B4-BE49-F238E27FC236}">
                <a16:creationId xmlns:a16="http://schemas.microsoft.com/office/drawing/2014/main" id="{356FF1E2-085D-4643-B102-C33956AEAA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58313" y="2072776"/>
            <a:ext cx="635720" cy="635720"/>
          </a:xfrm>
          <a:prstGeom prst="rect">
            <a:avLst/>
          </a:prstGeom>
        </p:spPr>
      </p:pic>
      <p:sp>
        <p:nvSpPr>
          <p:cNvPr id="40" name="Titolo 1">
            <a:extLst>
              <a:ext uri="{FF2B5EF4-FFF2-40B4-BE49-F238E27FC236}">
                <a16:creationId xmlns:a16="http://schemas.microsoft.com/office/drawing/2014/main" id="{6194BF17-1616-4446-8F0B-F46C044273A8}"/>
              </a:ext>
            </a:extLst>
          </p:cNvPr>
          <p:cNvSpPr txBox="1">
            <a:spLocks/>
          </p:cNvSpPr>
          <p:nvPr/>
        </p:nvSpPr>
        <p:spPr>
          <a:xfrm>
            <a:off x="0" y="88716"/>
            <a:ext cx="10343071" cy="68870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2438">
              <a:lnSpc>
                <a:spcPct val="100000"/>
              </a:lnSpc>
            </a:pPr>
            <a:r>
              <a:rPr lang="it-IT" sz="3200" dirty="0"/>
              <a:t>Modalità di accesso e relazioni funzionali</a:t>
            </a:r>
          </a:p>
        </p:txBody>
      </p:sp>
    </p:spTree>
    <p:extLst>
      <p:ext uri="{BB962C8B-B14F-4D97-AF65-F5344CB8AC3E}">
        <p14:creationId xmlns:p14="http://schemas.microsoft.com/office/powerpoint/2010/main" val="2296178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BD578F-3363-47D0-86AA-C6D1D0B6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Rete Attività Sanitarie Alta </a:t>
            </a:r>
            <a:r>
              <a:rPr lang="it-IT" sz="2800" dirty="0" err="1"/>
              <a:t>Valtrebbia</a:t>
            </a:r>
            <a:r>
              <a:rPr lang="it-IT" sz="2800" dirty="0"/>
              <a:t>: i primi risultati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6520DC-C816-4AD0-9EE8-9FA1249D7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Novembre 2022  - Maggio 2023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637D38-4DA0-417B-B580-4E692670A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944" y="3157704"/>
            <a:ext cx="138391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90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FAA4BF5-D8C0-407B-8EE5-ACB49873E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733E1D8-E08E-4A4A-A772-3DCA2D621991}"/>
              </a:ext>
            </a:extLst>
          </p:cNvPr>
          <p:cNvSpPr/>
          <p:nvPr/>
        </p:nvSpPr>
        <p:spPr>
          <a:xfrm>
            <a:off x="230037" y="698588"/>
            <a:ext cx="117319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cap="none" spc="0" dirty="0">
                <a:ln/>
                <a:solidFill>
                  <a:schemeClr val="accent4"/>
                </a:solidFill>
                <a:effectLst/>
              </a:rPr>
              <a:t>Trend prestazioni Medico su tutte le sedi</a:t>
            </a:r>
          </a:p>
        </p:txBody>
      </p:sp>
    </p:spTree>
    <p:extLst>
      <p:ext uri="{BB962C8B-B14F-4D97-AF65-F5344CB8AC3E}">
        <p14:creationId xmlns:p14="http://schemas.microsoft.com/office/powerpoint/2010/main" val="3193647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D384BAF-0504-42A0-914E-45F975B9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8DF7138-268C-4599-B8B9-A0E2D8B3BC6E}"/>
              </a:ext>
            </a:extLst>
          </p:cNvPr>
          <p:cNvSpPr/>
          <p:nvPr/>
        </p:nvSpPr>
        <p:spPr>
          <a:xfrm>
            <a:off x="0" y="0"/>
            <a:ext cx="21220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cap="none" spc="0" dirty="0">
                <a:ln/>
                <a:solidFill>
                  <a:schemeClr val="accent4"/>
                </a:solidFill>
                <a:effectLst/>
              </a:rPr>
              <a:t>Fontanigorda</a:t>
            </a:r>
            <a:endParaRPr lang="it-IT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5D774D9-2D87-4FDD-ABB7-95ACED4E0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078004B-2B48-4F36-B5E7-86E0F0ED2E37}"/>
              </a:ext>
            </a:extLst>
          </p:cNvPr>
          <p:cNvSpPr/>
          <p:nvPr/>
        </p:nvSpPr>
        <p:spPr>
          <a:xfrm>
            <a:off x="6120460" y="0"/>
            <a:ext cx="13083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cap="none" spc="0" dirty="0">
                <a:ln/>
                <a:solidFill>
                  <a:schemeClr val="accent4"/>
                </a:solidFill>
                <a:effectLst/>
              </a:rPr>
              <a:t>Gorreto</a:t>
            </a:r>
            <a:endParaRPr lang="it-IT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18CF73D-9A28-43C7-8937-EBA16F32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2190"/>
            <a:ext cx="6096000" cy="341581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17A0D17-23C2-4259-8976-AC8CC98CDB1E}"/>
              </a:ext>
            </a:extLst>
          </p:cNvPr>
          <p:cNvSpPr/>
          <p:nvPr/>
        </p:nvSpPr>
        <p:spPr>
          <a:xfrm>
            <a:off x="0" y="3452406"/>
            <a:ext cx="21220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cap="none" spc="0" dirty="0">
                <a:ln/>
                <a:solidFill>
                  <a:schemeClr val="accent4"/>
                </a:solidFill>
                <a:effectLst/>
              </a:rPr>
              <a:t>Montebruno</a:t>
            </a:r>
            <a:endParaRPr lang="it-IT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A8FBDB-A276-4820-9B28-DCB09DFE4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42190"/>
            <a:ext cx="6096000" cy="341581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1252274D-EF46-4030-B6C2-6407DB4AC134}"/>
              </a:ext>
            </a:extLst>
          </p:cNvPr>
          <p:cNvSpPr/>
          <p:nvPr/>
        </p:nvSpPr>
        <p:spPr>
          <a:xfrm>
            <a:off x="6096000" y="3475964"/>
            <a:ext cx="14118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cap="none" spc="0" dirty="0">
                <a:ln/>
                <a:solidFill>
                  <a:schemeClr val="accent4"/>
                </a:solidFill>
                <a:effectLst/>
              </a:rPr>
              <a:t>Rovegno</a:t>
            </a:r>
            <a:endParaRPr lang="it-IT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851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E521F0-34BB-4331-8FB8-07BB8E860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2F14727-0C72-45BD-B6CF-84435E7511DC}"/>
              </a:ext>
            </a:extLst>
          </p:cNvPr>
          <p:cNvSpPr/>
          <p:nvPr/>
        </p:nvSpPr>
        <p:spPr>
          <a:xfrm>
            <a:off x="479964" y="182129"/>
            <a:ext cx="108525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cap="none" spc="0" dirty="0">
                <a:ln/>
                <a:solidFill>
                  <a:schemeClr val="accent4"/>
                </a:solidFill>
                <a:effectLst/>
              </a:rPr>
              <a:t>Tipologia prestazioni erogate per profilo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28BD5E1-54A0-4CE0-86D0-DC94611D09E0}"/>
              </a:ext>
            </a:extLst>
          </p:cNvPr>
          <p:cNvSpPr/>
          <p:nvPr/>
        </p:nvSpPr>
        <p:spPr>
          <a:xfrm>
            <a:off x="5334000" y="1133699"/>
            <a:ext cx="6096000" cy="923330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L’attività del Medico Specialista si è progressivamente ridotta mentre rimane solida la prestazione erogata dalla </a:t>
            </a:r>
            <a:r>
              <a:rPr lang="it-IT" u="sng" dirty="0">
                <a:solidFill>
                  <a:srgbClr val="FF0000"/>
                </a:solidFill>
              </a:rPr>
              <a:t>Continuità Assistenziale </a:t>
            </a:r>
            <a:r>
              <a:rPr lang="it-IT" dirty="0">
                <a:solidFill>
                  <a:schemeClr val="bg1"/>
                </a:solidFill>
              </a:rPr>
              <a:t>e dal </a:t>
            </a:r>
            <a:r>
              <a:rPr lang="it-IT" u="sng" dirty="0">
                <a:solidFill>
                  <a:srgbClr val="FF0000"/>
                </a:solidFill>
              </a:rPr>
              <a:t>Medico di RSA Aperta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A252BEE-BDF0-4EB4-85CE-DBE8B56131A2}"/>
              </a:ext>
            </a:extLst>
          </p:cNvPr>
          <p:cNvCxnSpPr/>
          <p:nvPr/>
        </p:nvCxnSpPr>
        <p:spPr>
          <a:xfrm flipH="1">
            <a:off x="2915728" y="1975449"/>
            <a:ext cx="2510287" cy="1552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A2D75E46-EE2E-4823-8EF2-B4E789CD7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36799">
            <a:off x="7686100" y="2794358"/>
            <a:ext cx="275563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12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6E721FE-8C65-4073-97FE-A917FA03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9178BF3-6809-43AF-BA31-60BAA4280B04}"/>
              </a:ext>
            </a:extLst>
          </p:cNvPr>
          <p:cNvSpPr/>
          <p:nvPr/>
        </p:nvSpPr>
        <p:spPr>
          <a:xfrm>
            <a:off x="714557" y="337217"/>
            <a:ext cx="10762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600" b="1" cap="none" spc="0" dirty="0">
                <a:ln/>
                <a:solidFill>
                  <a:schemeClr val="accent4"/>
                </a:solidFill>
                <a:effectLst/>
              </a:rPr>
              <a:t>Prestazioni erogate IFEC per tipologia e per sede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936E62-EEAC-4562-AE7A-CCB1DB9AA92D}"/>
              </a:ext>
            </a:extLst>
          </p:cNvPr>
          <p:cNvSpPr/>
          <p:nvPr/>
        </p:nvSpPr>
        <p:spPr>
          <a:xfrm>
            <a:off x="428624" y="983548"/>
            <a:ext cx="2933701" cy="280076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L’attività dell’</a:t>
            </a:r>
            <a:r>
              <a:rPr lang="it-IT" sz="1600" dirty="0" err="1">
                <a:solidFill>
                  <a:schemeClr val="bg1"/>
                </a:solidFill>
              </a:rPr>
              <a:t>IFeC</a:t>
            </a:r>
            <a:r>
              <a:rPr lang="it-IT" sz="1600" dirty="0">
                <a:solidFill>
                  <a:schemeClr val="bg1"/>
                </a:solidFill>
              </a:rPr>
              <a:t> è sempre più strutturata e omogenea nei vari Comuni. Si conferma uno spostamento di setting dall’ambulatorio al Domicilio, legato ad un buon lavoro di rete fatto con il Medico e gli altri operatori dei Servizi territoriali e all’intercettazione precoce dei bisogni dell’utenza.</a:t>
            </a:r>
          </a:p>
        </p:txBody>
      </p:sp>
    </p:spTree>
    <p:extLst>
      <p:ext uri="{BB962C8B-B14F-4D97-AF65-F5344CB8AC3E}">
        <p14:creationId xmlns:p14="http://schemas.microsoft.com/office/powerpoint/2010/main" val="4245131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600AE67-3E37-4C86-9A3B-CB2594E59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963" y="1023854"/>
            <a:ext cx="1362398" cy="536025"/>
          </a:xfrm>
          <a:prstGeom prst="rect">
            <a:avLst/>
          </a:prstGeom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A4614B7C-6FAB-4EB0-BB25-56F9A065EB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661026"/>
              </p:ext>
            </p:extLst>
          </p:nvPr>
        </p:nvGraphicFramePr>
        <p:xfrm>
          <a:off x="612476" y="1834166"/>
          <a:ext cx="9938125" cy="4910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062C567D-73F2-4912-9A24-5A5E91BC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Trend </a:t>
            </a:r>
            <a:r>
              <a:rPr lang="it-IT" dirty="0"/>
              <a:t>Chiamate</a:t>
            </a:r>
            <a:r>
              <a:rPr lang="it-IT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al Numero Unico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379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2.gstatic.com/licensed-image?q=tbn:ANd9GcSI1NH5W4cc_ELZ8N4FSPhHfo62h-NgVpLyFYw5soG6hMUNWODLSGIeAmb4l7rOiTJWA4a_LKL243WMt2B1i0CJ2JACLw">
            <a:extLst>
              <a:ext uri="{FF2B5EF4-FFF2-40B4-BE49-F238E27FC236}">
                <a16:creationId xmlns:a16="http://schemas.microsoft.com/office/drawing/2014/main" id="{3DD048AD-2F7B-462D-8EB0-DE66E7F51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12" y="1587259"/>
            <a:ext cx="8954887" cy="51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7D2BF10-A320-4554-945E-2D552A28397F}"/>
              </a:ext>
            </a:extLst>
          </p:cNvPr>
          <p:cNvSpPr/>
          <p:nvPr/>
        </p:nvSpPr>
        <p:spPr>
          <a:xfrm>
            <a:off x="959702" y="483690"/>
            <a:ext cx="1797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Google Sans"/>
              </a:rPr>
              <a:t>566 mila abitanti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E3909B9-4039-4E85-8CA7-9130D02C6133}"/>
              </a:ext>
            </a:extLst>
          </p:cNvPr>
          <p:cNvSpPr/>
          <p:nvPr/>
        </p:nvSpPr>
        <p:spPr>
          <a:xfrm>
            <a:off x="7704083" y="481629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età media  48,7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4D41613-6A33-4FF8-884F-4DE0EAEBF5FC}"/>
              </a:ext>
            </a:extLst>
          </p:cNvPr>
          <p:cNvSpPr/>
          <p:nvPr/>
        </p:nvSpPr>
        <p:spPr>
          <a:xfrm>
            <a:off x="3083327" y="1068951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</a:rPr>
              <a:t>densità abitativa (abitanti/Kmq): 2.335,8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C4955A-7405-4593-BCDA-4BD58425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052202"/>
            <a:ext cx="9613861" cy="4805798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E’ stata pubblicata nuova manifestazione di interesse per </a:t>
            </a:r>
            <a:r>
              <a:rPr lang="it-IT" b="1" dirty="0">
                <a:solidFill>
                  <a:schemeClr val="bg1"/>
                </a:solidFill>
              </a:rPr>
              <a:t>Trasporti sociosanitari nell’area dei Comuni Montani dell’Alta </a:t>
            </a:r>
            <a:r>
              <a:rPr lang="it-IT" b="1" dirty="0" err="1">
                <a:solidFill>
                  <a:schemeClr val="bg1"/>
                </a:solidFill>
              </a:rPr>
              <a:t>Valtrebbia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Possono fruire dei trasporti i </a:t>
            </a:r>
            <a:r>
              <a:rPr lang="it-IT" b="1" dirty="0">
                <a:solidFill>
                  <a:schemeClr val="bg1"/>
                </a:solidFill>
              </a:rPr>
              <a:t>cittadini anziani fragili </a:t>
            </a:r>
            <a:r>
              <a:rPr lang="it-IT" dirty="0"/>
              <a:t>(nella norma di età pari o maggiore a 65 anni) residenti nei Comuni interessati, </a:t>
            </a:r>
            <a:r>
              <a:rPr lang="it-IT" b="1" dirty="0">
                <a:solidFill>
                  <a:schemeClr val="bg1"/>
                </a:solidFill>
              </a:rPr>
              <a:t>soli o privi di un’adeguata rete parentale che li sostenga</a:t>
            </a:r>
            <a:r>
              <a:rPr lang="it-IT" dirty="0"/>
              <a:t>, che si trovano </a:t>
            </a:r>
            <a:r>
              <a:rPr lang="it-IT" b="1" dirty="0">
                <a:solidFill>
                  <a:schemeClr val="bg1"/>
                </a:solidFill>
              </a:rPr>
              <a:t>in situazione di particolare necessità e non sono in grado di servirsi dei normali mezzi pubblici</a:t>
            </a:r>
            <a:r>
              <a:rPr lang="it-IT" dirty="0"/>
              <a:t> per accedere ai servizi di cui necessitano. </a:t>
            </a:r>
          </a:p>
          <a:p>
            <a:endParaRPr lang="it-IT" dirty="0"/>
          </a:p>
          <a:p>
            <a:r>
              <a:rPr lang="it-IT" dirty="0">
                <a:effectLst/>
              </a:rPr>
              <a:t>Sono invitate a presentare manifestazione di interesse le 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organizzazioni di volontariato singole o in rete</a:t>
            </a:r>
            <a:r>
              <a:rPr lang="it-IT" dirty="0">
                <a:effectLst/>
              </a:rPr>
              <a:t>, le </a:t>
            </a:r>
            <a:r>
              <a:rPr lang="it-IT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pubbliche assistenze</a:t>
            </a:r>
            <a:r>
              <a:rPr lang="it-IT" dirty="0">
                <a:effectLst/>
              </a:rPr>
              <a:t>, le </a:t>
            </a:r>
            <a:r>
              <a:rPr lang="it-IT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residenze aperte </a:t>
            </a:r>
            <a:r>
              <a:rPr lang="it-IT" dirty="0">
                <a:effectLst/>
              </a:rPr>
              <a:t>del privato accreditato con il SSR e tutti i restanti soggetti che intendano candidarsi per svolgere trasporti socio sanitari nei territori dei comuni montani dell’Alta </a:t>
            </a:r>
            <a:r>
              <a:rPr lang="it-IT" dirty="0" err="1">
                <a:effectLst/>
              </a:rPr>
              <a:t>Valtrebbia</a:t>
            </a:r>
            <a:r>
              <a:rPr lang="it-IT" dirty="0">
                <a:effectLst/>
              </a:rPr>
              <a:t> (Fascia, Fontanigorda, Gorreto, Montebruno, Propata, Rondanina, Rovegno). </a:t>
            </a:r>
          </a:p>
          <a:p>
            <a:endParaRPr lang="it-IT" dirty="0">
              <a:effectLst/>
            </a:endParaRPr>
          </a:p>
          <a:p>
            <a:r>
              <a:rPr lang="it-IT" dirty="0">
                <a:effectLst/>
              </a:rPr>
              <a:t>Vista la necessità di avere un servizio prontamente disponibile, il luogo di 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partenza degli automezzi dovrà essere presso uno dei Comuni</a:t>
            </a:r>
            <a:r>
              <a:rPr lang="it-IT" dirty="0">
                <a:effectLst/>
              </a:rPr>
              <a:t> dell’Alta Val Trebbia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0DADC9C-9B5F-4EC6-8809-26E00EB6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In itinere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AC75BC-9C08-48AD-BE99-88D0EFF0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963" y="1023854"/>
            <a:ext cx="1362398" cy="5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00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C4955A-7405-4593-BCDA-4BD58425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052202"/>
            <a:ext cx="9613861" cy="48057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/>
              <a:t>Per le patologie ad elevata prevalenza:</a:t>
            </a:r>
          </a:p>
          <a:p>
            <a:pPr marL="0" indent="0" algn="ctr">
              <a:buNone/>
            </a:pPr>
            <a:r>
              <a:rPr lang="it-IT" b="1" dirty="0">
                <a:solidFill>
                  <a:schemeClr val="bg1"/>
                </a:solidFill>
                <a:highlight>
                  <a:srgbClr val="FFFF00"/>
                </a:highlight>
              </a:rPr>
              <a:t>DIABETE</a:t>
            </a:r>
          </a:p>
          <a:p>
            <a:r>
              <a:rPr lang="it-IT" dirty="0"/>
              <a:t>In collaborazione con la </a:t>
            </a:r>
            <a:r>
              <a:rPr lang="it-IT" b="1" dirty="0">
                <a:solidFill>
                  <a:schemeClr val="bg1"/>
                </a:solidFill>
              </a:rPr>
              <a:t>Diabetologia di ASL3 </a:t>
            </a:r>
            <a:r>
              <a:rPr lang="it-IT" dirty="0"/>
              <a:t>istituzione di un </a:t>
            </a:r>
            <a:r>
              <a:rPr lang="it-IT" b="1" dirty="0">
                <a:solidFill>
                  <a:schemeClr val="bg1"/>
                </a:solidFill>
              </a:rPr>
              <a:t>percorso facilitato di accesso</a:t>
            </a:r>
            <a:r>
              <a:rPr lang="it-IT" dirty="0"/>
              <a:t> alle visite diabetologiche per i pazienti residenti in Valle con diagnosi recente di malattia, con sospetto diagnostico o con Diabete Mellito scompensato:</a:t>
            </a:r>
          </a:p>
          <a:p>
            <a:endParaRPr lang="it-IT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bg1"/>
                </a:solidFill>
              </a:rPr>
              <a:t>PRIMA VISITA DIABETOLOGICA </a:t>
            </a:r>
            <a:r>
              <a:rPr lang="it-IT" sz="2400" dirty="0"/>
              <a:t>il lunedì e il giovedì al Poliambulatorio di  Struppa</a:t>
            </a:r>
            <a:endParaRPr lang="it-IT" sz="2400" b="1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chemeClr val="bg1"/>
                </a:solidFill>
              </a:rPr>
              <a:t>SECONDA VISITA DIABETOLOGICA </a:t>
            </a:r>
            <a:r>
              <a:rPr lang="it-IT" sz="2400" dirty="0"/>
              <a:t>in modalità teleconsulto telefonico</a:t>
            </a:r>
          </a:p>
          <a:p>
            <a:pPr marL="0" lvl="1" indent="0">
              <a:buNone/>
            </a:pPr>
            <a:r>
              <a:rPr lang="it-IT" sz="2400" dirty="0"/>
              <a:t>La prenotazione è mediata dall’</a:t>
            </a:r>
            <a:r>
              <a:rPr lang="it-IT" sz="2400" dirty="0" err="1"/>
              <a:t>IFeC</a:t>
            </a:r>
            <a:r>
              <a:rPr lang="it-IT" sz="2400" dirty="0"/>
              <a:t> e/o dal Medico</a:t>
            </a:r>
          </a:p>
          <a:p>
            <a:pPr marL="0" lvl="1" indent="0" algn="ctr">
              <a:buNone/>
            </a:pPr>
            <a:r>
              <a:rPr lang="it-IT" sz="2400" b="1" dirty="0">
                <a:solidFill>
                  <a:schemeClr val="bg1"/>
                </a:solidFill>
                <a:highlight>
                  <a:srgbClr val="FFFF00"/>
                </a:highlight>
              </a:rPr>
              <a:t>BPCO</a:t>
            </a:r>
          </a:p>
          <a:p>
            <a:pPr lvl="0"/>
            <a:r>
              <a:rPr lang="it-IT" b="1" dirty="0">
                <a:effectLst/>
              </a:rPr>
              <a:t>Modalità di </a:t>
            </a:r>
            <a:r>
              <a:rPr lang="it-IT" b="1" dirty="0">
                <a:solidFill>
                  <a:schemeClr val="bg1"/>
                </a:solidFill>
                <a:effectLst/>
              </a:rPr>
              <a:t>accesso</a:t>
            </a:r>
            <a:r>
              <a:rPr lang="it-IT" dirty="0">
                <a:effectLst/>
              </a:rPr>
              <a:t>:</a:t>
            </a:r>
          </a:p>
          <a:p>
            <a:pPr lvl="1"/>
            <a:r>
              <a:rPr lang="it-IT" b="1" dirty="0">
                <a:solidFill>
                  <a:schemeClr val="bg1"/>
                </a:solidFill>
                <a:effectLst/>
              </a:rPr>
              <a:t>PIC proattiva da parte dell’IFEC </a:t>
            </a:r>
            <a:r>
              <a:rPr lang="it-IT" dirty="0">
                <a:effectLst/>
                <a:sym typeface="Wingdings" panose="05000000000000000000" pitchFamily="2" charset="2"/>
              </a:rPr>
              <a:t></a:t>
            </a:r>
            <a:r>
              <a:rPr lang="it-IT" dirty="0">
                <a:effectLst/>
              </a:rPr>
              <a:t> anamnesi e somministrazione questionario GOLD per identificazione precoce dei pazienti con sospetta BPCO </a:t>
            </a:r>
          </a:p>
          <a:p>
            <a:pPr lvl="1"/>
            <a:r>
              <a:rPr lang="it-IT" b="1" dirty="0">
                <a:solidFill>
                  <a:schemeClr val="bg1"/>
                </a:solidFill>
                <a:effectLst/>
              </a:rPr>
              <a:t>Segnalazione da parte dei Medici della Rete</a:t>
            </a:r>
            <a:r>
              <a:rPr lang="it-IT" dirty="0">
                <a:effectLst/>
              </a:rPr>
              <a:t> ad </a:t>
            </a:r>
            <a:r>
              <a:rPr lang="it-IT" dirty="0" err="1">
                <a:effectLst/>
              </a:rPr>
              <a:t>IFeC</a:t>
            </a:r>
            <a:r>
              <a:rPr lang="it-IT" dirty="0">
                <a:effectLst/>
              </a:rPr>
              <a:t> con successiva valutazione per inquadramento diagnostico/terapeutico di paziente non noto o follow up di paziente cronico</a:t>
            </a:r>
          </a:p>
          <a:p>
            <a:pPr lvl="0"/>
            <a:r>
              <a:rPr lang="it-IT" b="1" dirty="0">
                <a:effectLst/>
              </a:rPr>
              <a:t>Modalità di </a:t>
            </a:r>
            <a:r>
              <a:rPr lang="it-IT" b="1" dirty="0">
                <a:solidFill>
                  <a:schemeClr val="bg1"/>
                </a:solidFill>
                <a:effectLst/>
              </a:rPr>
              <a:t>erogazione</a:t>
            </a:r>
            <a:r>
              <a:rPr lang="it-IT" dirty="0">
                <a:effectLst/>
              </a:rPr>
              <a:t>:</a:t>
            </a:r>
          </a:p>
          <a:p>
            <a:pPr lvl="1"/>
            <a:r>
              <a:rPr lang="it-IT" dirty="0">
                <a:effectLst/>
              </a:rPr>
              <a:t>Prestazioni da erogarsi sulla base del numero di segnalazioni in </a:t>
            </a:r>
            <a:r>
              <a:rPr lang="it-IT" b="1" dirty="0">
                <a:solidFill>
                  <a:schemeClr val="bg1"/>
                </a:solidFill>
                <a:effectLst/>
              </a:rPr>
              <a:t>giornata dedicata</a:t>
            </a:r>
          </a:p>
          <a:p>
            <a:pPr marL="0" lvl="1" indent="0">
              <a:buNone/>
            </a:pPr>
            <a:endParaRPr lang="it-IT" sz="24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0DADC9C-9B5F-4EC6-8809-26E00EB6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L’istituzione di percorsi dedicati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0764E4-885C-4FE0-A89F-2D507CAE4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963" y="1023854"/>
            <a:ext cx="1362398" cy="5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63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C4955A-7405-4593-BCDA-4BD58425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052202"/>
            <a:ext cx="9613861" cy="4590138"/>
          </a:xfrm>
        </p:spPr>
        <p:txBody>
          <a:bodyPr>
            <a:normAutofit fontScale="85000" lnSpcReduction="1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Potenziare l’attività dell’</a:t>
            </a:r>
            <a:r>
              <a:rPr lang="it-IT" b="1" dirty="0" err="1">
                <a:solidFill>
                  <a:schemeClr val="bg1"/>
                </a:solidFill>
              </a:rPr>
              <a:t>IFeC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dirty="0"/>
              <a:t>secondo quanto declinato nel DM77</a:t>
            </a:r>
          </a:p>
          <a:p>
            <a:pPr marL="0" indent="0">
              <a:buNone/>
            </a:pPr>
            <a:r>
              <a:rPr lang="it-IT" sz="1400" i="1" dirty="0"/>
              <a:t>«L’</a:t>
            </a:r>
            <a:r>
              <a:rPr lang="it-IT" sz="1400" i="1" dirty="0" err="1"/>
              <a:t>IFeC</a:t>
            </a:r>
            <a:r>
              <a:rPr lang="it-IT" sz="1400" i="1" dirty="0"/>
              <a:t> è la figura professionale di riferimento che </a:t>
            </a:r>
            <a:r>
              <a:rPr lang="it-IT" sz="1400" b="1" i="1" dirty="0">
                <a:solidFill>
                  <a:schemeClr val="bg1"/>
                </a:solidFill>
              </a:rPr>
              <a:t>assicura l’assistenza infermieristica ai diversi livelli di complessità in collaborazione con tutti i professionisti </a:t>
            </a:r>
            <a:r>
              <a:rPr lang="it-IT" sz="1400" i="1" dirty="0"/>
              <a:t>presenti nella comunità in cui opera, perseguendo </a:t>
            </a:r>
            <a:r>
              <a:rPr lang="it-IT" sz="1400" b="1" i="1" dirty="0">
                <a:solidFill>
                  <a:schemeClr val="bg1"/>
                </a:solidFill>
              </a:rPr>
              <a:t>l’integrazione interdisciplinare, sanitaria e sociale </a:t>
            </a:r>
            <a:r>
              <a:rPr lang="it-IT" sz="1400" i="1" dirty="0"/>
              <a:t>dei servizi e dei professionisti e ponendo al centro la persona. L’Infermiere di Famiglia o Comunità </a:t>
            </a:r>
            <a:r>
              <a:rPr lang="it-IT" sz="1400" b="1" i="1" dirty="0">
                <a:solidFill>
                  <a:schemeClr val="bg1"/>
                </a:solidFill>
              </a:rPr>
              <a:t>interagisce con tutti gli attori e le risorse presenti </a:t>
            </a:r>
            <a:r>
              <a:rPr lang="it-IT" sz="1400" i="1" dirty="0"/>
              <a:t>nella comunità formali e informali. L'Infermiere di Famiglia o Comunità </a:t>
            </a:r>
            <a:r>
              <a:rPr lang="it-IT" sz="1400" b="1" i="1" dirty="0">
                <a:solidFill>
                  <a:schemeClr val="bg1"/>
                </a:solidFill>
              </a:rPr>
              <a:t>non è solo l’erogatore di cure assistenziali</a:t>
            </a:r>
            <a:r>
              <a:rPr lang="it-IT" sz="1400" i="1" dirty="0"/>
              <a:t>, ma diventa la figura che garantisce la risposta assistenziale all’insorgenza di nuovi bisogni sanitari espressi e potenziali che insistono in modo latente nella comunità.»</a:t>
            </a:r>
          </a:p>
          <a:p>
            <a:pPr marL="0" indent="0">
              <a:buNone/>
            </a:pPr>
            <a:endParaRPr lang="it-IT" sz="1400" i="1" dirty="0"/>
          </a:p>
          <a:p>
            <a:r>
              <a:rPr lang="it-IT" dirty="0"/>
              <a:t>Incentivare l’utilizzo del numero unico </a:t>
            </a:r>
            <a:r>
              <a:rPr lang="it-IT" sz="3200" b="1" dirty="0">
                <a:solidFill>
                  <a:schemeClr val="bg1"/>
                </a:solidFill>
              </a:rPr>
              <a:t>010 849 7556 </a:t>
            </a:r>
            <a:r>
              <a:rPr lang="it-IT" dirty="0">
                <a:effectLst/>
              </a:rPr>
              <a:t>attivo dal 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lunedì al venerdì dalle ore 8.30 alle ore 12.30 </a:t>
            </a:r>
            <a:r>
              <a:rPr lang="it-IT" dirty="0">
                <a:effectLst/>
              </a:rPr>
              <a:t>per ricevere le richieste dei cittadini in relazione alla necessità di 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 mediche, prescrizioni o certificazioni</a:t>
            </a:r>
            <a:endParaRPr lang="it-IT" dirty="0"/>
          </a:p>
          <a:p>
            <a:endParaRPr lang="it-IT" dirty="0"/>
          </a:p>
          <a:p>
            <a:r>
              <a:rPr lang="it-IT" dirty="0"/>
              <a:t>Abilitare stabilmente i </a:t>
            </a:r>
            <a:r>
              <a:rPr lang="it-IT" b="1" dirty="0">
                <a:solidFill>
                  <a:schemeClr val="bg1"/>
                </a:solidFill>
              </a:rPr>
              <a:t>servizi di Telemedicina </a:t>
            </a:r>
            <a:r>
              <a:rPr lang="it-IT" dirty="0"/>
              <a:t>compatibilmente con l’infrastruttura di rete esistente</a:t>
            </a:r>
          </a:p>
          <a:p>
            <a:endParaRPr lang="it-IT" sz="2400" dirty="0"/>
          </a:p>
          <a:p>
            <a:r>
              <a:rPr lang="it-IT" sz="2400" dirty="0"/>
              <a:t>Strutturare </a:t>
            </a:r>
            <a:r>
              <a:rPr lang="it-IT" sz="2400" b="1" dirty="0">
                <a:solidFill>
                  <a:schemeClr val="bg1"/>
                </a:solidFill>
              </a:rPr>
              <a:t>perc</a:t>
            </a:r>
            <a:r>
              <a:rPr lang="it-IT" b="1" dirty="0">
                <a:solidFill>
                  <a:schemeClr val="bg1"/>
                </a:solidFill>
              </a:rPr>
              <a:t>orsi dedicati </a:t>
            </a:r>
            <a:r>
              <a:rPr lang="it-IT" dirty="0"/>
              <a:t>alla risoluzione delle problematiche sanitarie più ricorrenti per dare risposte in tempi più rapidi</a:t>
            </a:r>
            <a:endParaRPr lang="it-IT" sz="24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0DADC9C-9B5F-4EC6-8809-26E00EB6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Cosa vogliamo fare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4A4A8B-37D9-4846-90BE-C2B89FA40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963" y="1023854"/>
            <a:ext cx="1362398" cy="5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9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C4955A-7405-4593-BCDA-4BD58425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052202"/>
            <a:ext cx="9613861" cy="4477994"/>
          </a:xfrm>
        </p:spPr>
        <p:txBody>
          <a:bodyPr>
            <a:normAutofit lnSpcReduction="10000"/>
          </a:bodyPr>
          <a:lstStyle/>
          <a:p>
            <a:r>
              <a:rPr lang="it-IT" b="1" dirty="0"/>
              <a:t>Transitare verso un </a:t>
            </a:r>
            <a:r>
              <a:rPr lang="it-IT" b="1" dirty="0">
                <a:solidFill>
                  <a:schemeClr val="bg1"/>
                </a:solidFill>
              </a:rPr>
              <a:t>modello di informatizzazione più strutturato </a:t>
            </a:r>
            <a:r>
              <a:rPr lang="it-IT" b="1" dirty="0"/>
              <a:t>con l’integrazione di:</a:t>
            </a:r>
          </a:p>
          <a:p>
            <a:pPr marL="0" indent="0">
              <a:buNone/>
            </a:pPr>
            <a:endParaRPr lang="it-IT" b="1" dirty="0"/>
          </a:p>
          <a:p>
            <a:pPr lvl="1"/>
            <a:r>
              <a:rPr lang="it-IT" b="1" dirty="0"/>
              <a:t>una </a:t>
            </a:r>
            <a:r>
              <a:rPr lang="it-IT" b="1" dirty="0">
                <a:solidFill>
                  <a:schemeClr val="bg1"/>
                </a:solidFill>
              </a:rPr>
              <a:t>Centrale Operativa </a:t>
            </a:r>
            <a:r>
              <a:rPr lang="it-IT" b="1" dirty="0"/>
              <a:t>che consenta:</a:t>
            </a:r>
          </a:p>
          <a:p>
            <a:pPr lvl="2"/>
            <a:r>
              <a:rPr lang="it-IT" b="1" dirty="0"/>
              <a:t>registrazione delle segnalazioni</a:t>
            </a:r>
          </a:p>
          <a:p>
            <a:pPr lvl="2"/>
            <a:r>
              <a:rPr lang="it-IT" b="1" dirty="0"/>
              <a:t>gestione / assegnazione dei percorsi</a:t>
            </a:r>
          </a:p>
          <a:p>
            <a:pPr marL="914400" lvl="2" indent="0">
              <a:buNone/>
            </a:pPr>
            <a:endParaRPr lang="it-IT" b="1" dirty="0"/>
          </a:p>
          <a:p>
            <a:pPr lvl="1"/>
            <a:r>
              <a:rPr lang="it-IT" b="1" dirty="0"/>
              <a:t>una </a:t>
            </a:r>
            <a:r>
              <a:rPr lang="it-IT" b="1" dirty="0">
                <a:solidFill>
                  <a:schemeClr val="bg1"/>
                </a:solidFill>
              </a:rPr>
              <a:t>Cartella Informatizzata </a:t>
            </a:r>
            <a:r>
              <a:rPr lang="it-IT" b="1" dirty="0"/>
              <a:t>che consenta:</a:t>
            </a:r>
          </a:p>
          <a:p>
            <a:pPr lvl="2"/>
            <a:r>
              <a:rPr lang="it-IT" b="1" dirty="0"/>
              <a:t>registrazione e consultazione di tutti i dati clinici dell’assistito</a:t>
            </a:r>
          </a:p>
          <a:p>
            <a:pPr lvl="2"/>
            <a:r>
              <a:rPr lang="it-IT" b="1" dirty="0"/>
              <a:t>prescrizione di accertamenti</a:t>
            </a:r>
          </a:p>
          <a:p>
            <a:pPr lvl="2"/>
            <a:r>
              <a:rPr lang="it-IT" b="1" dirty="0"/>
              <a:t>accesso a percorsi diagnostico-terapeutici dedicati</a:t>
            </a:r>
          </a:p>
          <a:p>
            <a:pPr lvl="2"/>
            <a:r>
              <a:rPr lang="it-IT" b="1" dirty="0"/>
              <a:t>Integrazione con suite di </a:t>
            </a:r>
            <a:r>
              <a:rPr lang="it-IT" b="1" dirty="0" err="1">
                <a:solidFill>
                  <a:schemeClr val="bg1"/>
                </a:solidFill>
              </a:rPr>
              <a:t>TeleMedicina</a:t>
            </a:r>
            <a:r>
              <a:rPr lang="it-IT" b="1" dirty="0"/>
              <a:t> da declinarsi nelle articolazioni previste secondo PNRR (</a:t>
            </a:r>
            <a:r>
              <a:rPr lang="it-IT" b="1" dirty="0" err="1"/>
              <a:t>Televisita</a:t>
            </a:r>
            <a:r>
              <a:rPr lang="it-IT" b="1" dirty="0"/>
              <a:t>, Teleconsulto medico, </a:t>
            </a:r>
            <a:r>
              <a:rPr lang="it-IT" b="1" dirty="0" err="1"/>
              <a:t>Telemonitoraggio</a:t>
            </a:r>
            <a:r>
              <a:rPr lang="it-IT" b="1" dirty="0"/>
              <a:t>, </a:t>
            </a:r>
            <a:r>
              <a:rPr lang="it-IT" b="1" dirty="0" err="1"/>
              <a:t>Teleriabilitazione</a:t>
            </a:r>
            <a:r>
              <a:rPr lang="it-IT" b="1" dirty="0"/>
              <a:t>….)</a:t>
            </a:r>
          </a:p>
          <a:p>
            <a:pPr lvl="1"/>
            <a:endParaRPr lang="it-IT" b="1" dirty="0"/>
          </a:p>
          <a:p>
            <a:pPr lvl="1"/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0DADC9C-9B5F-4EC6-8809-26E00EB6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In futuro….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8F4F82-12F8-4B08-B51F-BAA8B9D8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963" y="1023854"/>
            <a:ext cx="1362398" cy="5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38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67FA0EB-9E03-E0FC-D4B5-4C93C473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465" y="617995"/>
            <a:ext cx="5228571" cy="534285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640417" y="5960852"/>
            <a:ext cx="3100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/>
              <a:t>Il Secolo XIX del </a:t>
            </a:r>
            <a:r>
              <a:rPr lang="it-IT" sz="1600" dirty="0"/>
              <a:t>13</a:t>
            </a:r>
            <a:r>
              <a:rPr lang="it-IT" sz="1300" dirty="0"/>
              <a:t> maggio 2023</a:t>
            </a:r>
          </a:p>
        </p:txBody>
      </p:sp>
    </p:spTree>
    <p:extLst>
      <p:ext uri="{BB962C8B-B14F-4D97-AF65-F5344CB8AC3E}">
        <p14:creationId xmlns:p14="http://schemas.microsoft.com/office/powerpoint/2010/main" val="92275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EECA67-15B8-4DA8-41F4-F025EE405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458" y="1129898"/>
            <a:ext cx="5323809" cy="458095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037983" y="5960852"/>
            <a:ext cx="27025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/>
              <a:t>La Repubblica del 17 giugno 2023</a:t>
            </a:r>
          </a:p>
        </p:txBody>
      </p:sp>
    </p:spTree>
    <p:extLst>
      <p:ext uri="{BB962C8B-B14F-4D97-AF65-F5344CB8AC3E}">
        <p14:creationId xmlns:p14="http://schemas.microsoft.com/office/powerpoint/2010/main" val="878216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804C601-3978-4AEC-B510-C5D99F85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963" y="1023854"/>
            <a:ext cx="1362398" cy="53602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B67FAD3-8535-48B2-BB9D-BA91E75E7221}"/>
              </a:ext>
            </a:extLst>
          </p:cNvPr>
          <p:cNvSpPr/>
          <p:nvPr/>
        </p:nvSpPr>
        <p:spPr>
          <a:xfrm>
            <a:off x="1849107" y="2967335"/>
            <a:ext cx="8493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>
                <a:ln/>
                <a:solidFill>
                  <a:schemeClr val="accent4"/>
                </a:solidFill>
              </a:rPr>
              <a:t>Grazie per l’attenzione!!!</a:t>
            </a:r>
          </a:p>
        </p:txBody>
      </p:sp>
    </p:spTree>
    <p:extLst>
      <p:ext uri="{BB962C8B-B14F-4D97-AF65-F5344CB8AC3E}">
        <p14:creationId xmlns:p14="http://schemas.microsoft.com/office/powerpoint/2010/main" val="521314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ntema">
            <a:extLst>
              <a:ext uri="{FF2B5EF4-FFF2-40B4-BE49-F238E27FC236}">
                <a16:creationId xmlns:a16="http://schemas.microsoft.com/office/drawing/2014/main" id="{0046C172-1329-400D-A2D4-7A3A5FEB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78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Expo Alta Val Trebbia">
            <a:extLst>
              <a:ext uri="{FF2B5EF4-FFF2-40B4-BE49-F238E27FC236}">
                <a16:creationId xmlns:a16="http://schemas.microsoft.com/office/drawing/2014/main" id="{82F1A7B9-8423-4480-8774-1BE5441F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6" y="863013"/>
            <a:ext cx="12192000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584B3EB-FDAD-4EF6-A0EC-9641AEB3D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691062"/>
              </p:ext>
            </p:extLst>
          </p:nvPr>
        </p:nvGraphicFramePr>
        <p:xfrm>
          <a:off x="2624959" y="3074275"/>
          <a:ext cx="7459717" cy="863013"/>
        </p:xfrm>
        <a:graphic>
          <a:graphicData uri="http://schemas.openxmlformats.org/drawingml/2006/table">
            <a:tbl>
              <a:tblPr/>
              <a:tblGrid>
                <a:gridCol w="1734653">
                  <a:extLst>
                    <a:ext uri="{9D8B030D-6E8A-4147-A177-3AD203B41FA5}">
                      <a16:colId xmlns:a16="http://schemas.microsoft.com/office/drawing/2014/main" val="910390080"/>
                    </a:ext>
                  </a:extLst>
                </a:gridCol>
                <a:gridCol w="5725064">
                  <a:extLst>
                    <a:ext uri="{9D8B030D-6E8A-4147-A177-3AD203B41FA5}">
                      <a16:colId xmlns:a16="http://schemas.microsoft.com/office/drawing/2014/main" val="2783180780"/>
                    </a:ext>
                  </a:extLst>
                </a:gridCol>
              </a:tblGrid>
              <a:tr h="331605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FF0000"/>
                          </a:solidFill>
                          <a:effectLst/>
                        </a:rPr>
                        <a:t>Abitanti</a:t>
                      </a: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AD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solidFill>
                            <a:srgbClr val="FF0000"/>
                          </a:solidFill>
                          <a:effectLst/>
                        </a:rPr>
                        <a:t>1 329 (31/05/2020)       Età media 66,1</a:t>
                      </a:r>
                      <a:endParaRPr lang="it-IT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AD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862089"/>
                  </a:ext>
                </a:extLst>
              </a:tr>
              <a:tr h="436293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FF0000"/>
                          </a:solidFill>
                          <a:effectLst/>
                        </a:rPr>
                        <a:t>Densità</a:t>
                      </a: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AD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FF0000"/>
                          </a:solidFill>
                          <a:effectLst/>
                        </a:rPr>
                        <a:t>9,64 ab./km²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AD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C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22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51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06-28 at 12.18.17">
            <a:hlinkClick r:id="" action="ppaction://media"/>
            <a:extLst>
              <a:ext uri="{FF2B5EF4-FFF2-40B4-BE49-F238E27FC236}">
                <a16:creationId xmlns:a16="http://schemas.microsoft.com/office/drawing/2014/main" id="{01D9B4FC-26B4-4F1B-9F84-606CBC313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143000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A369B2-1438-4257-B1C8-24CB18CF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carenza di Assistenza Primaria in Val Trebbia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7B492A-6532-45AD-970C-9ECD63496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2" y="2066925"/>
            <a:ext cx="6210300" cy="13620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38D804-ED88-4CDA-A58E-76C3EE112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924" y="3336580"/>
            <a:ext cx="6539452" cy="17560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F005F8A-831E-49C3-8780-A3284AFA3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660" y="5000208"/>
            <a:ext cx="6062529" cy="18491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D30ED6-F990-4DCB-9C53-6F7184270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2" y="4061441"/>
            <a:ext cx="61055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9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8EC75DB-5136-4747-8610-B8B000B5A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693" y="3019246"/>
            <a:ext cx="5238668" cy="373618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D502EB8-0600-4E9C-98C0-EFBD9155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Aree più interessate…</a:t>
            </a:r>
          </a:p>
        </p:txBody>
      </p:sp>
      <p:pic>
        <p:nvPicPr>
          <p:cNvPr id="4" name="Picture 2" descr="https://altavaltrebbia.files.wordpress.com/2011/10/8-comuni.jpg?w=620">
            <a:extLst>
              <a:ext uri="{FF2B5EF4-FFF2-40B4-BE49-F238E27FC236}">
                <a16:creationId xmlns:a16="http://schemas.microsoft.com/office/drawing/2014/main" id="{D8242F51-FFF5-4D4C-83AE-F3714CCA6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9" y="3019246"/>
            <a:ext cx="3948872" cy="32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EFB6491-AC61-4A4F-ABDB-05367AD69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069591"/>
              </p:ext>
            </p:extLst>
          </p:nvPr>
        </p:nvGraphicFramePr>
        <p:xfrm>
          <a:off x="4132053" y="2074653"/>
          <a:ext cx="4087965" cy="205930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94006">
                  <a:extLst>
                    <a:ext uri="{9D8B030D-6E8A-4147-A177-3AD203B41FA5}">
                      <a16:colId xmlns:a16="http://schemas.microsoft.com/office/drawing/2014/main" val="1107462989"/>
                    </a:ext>
                  </a:extLst>
                </a:gridCol>
                <a:gridCol w="980621">
                  <a:extLst>
                    <a:ext uri="{9D8B030D-6E8A-4147-A177-3AD203B41FA5}">
                      <a16:colId xmlns:a16="http://schemas.microsoft.com/office/drawing/2014/main" val="99253768"/>
                    </a:ext>
                  </a:extLst>
                </a:gridCol>
                <a:gridCol w="873365">
                  <a:extLst>
                    <a:ext uri="{9D8B030D-6E8A-4147-A177-3AD203B41FA5}">
                      <a16:colId xmlns:a16="http://schemas.microsoft.com/office/drawing/2014/main" val="2738124467"/>
                    </a:ext>
                  </a:extLst>
                </a:gridCol>
                <a:gridCol w="1139973">
                  <a:extLst>
                    <a:ext uri="{9D8B030D-6E8A-4147-A177-3AD203B41FA5}">
                      <a16:colId xmlns:a16="http://schemas.microsoft.com/office/drawing/2014/main" val="38762742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kern="1200" dirty="0">
                          <a:effectLst/>
                        </a:rPr>
                        <a:t>COMUNI</a:t>
                      </a:r>
                      <a:endParaRPr lang="it-IT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&gt;14 senza MMG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totale assistiti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% senza MMG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76382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VALTREBBIA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788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3272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24,1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9707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FASCIA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31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66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47,0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60627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FONTANIGORDA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145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223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65,0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623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  <a:highlight>
                            <a:srgbClr val="FFFF00"/>
                          </a:highlight>
                        </a:rPr>
                        <a:t>GORRETO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highlight>
                            <a:srgbClr val="FFFF00"/>
                          </a:highlight>
                        </a:rPr>
                        <a:t>55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highlight>
                            <a:srgbClr val="FFFF00"/>
                          </a:highlight>
                        </a:rPr>
                        <a:t>91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60,4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4655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  <a:highlight>
                            <a:srgbClr val="FFFF00"/>
                          </a:highlight>
                        </a:rPr>
                        <a:t>MONTEBRUNO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highlight>
                            <a:srgbClr val="FFFF00"/>
                          </a:highlight>
                        </a:rPr>
                        <a:t>129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  <a:highlight>
                            <a:srgbClr val="FFFF00"/>
                          </a:highlight>
                        </a:rPr>
                        <a:t>200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64,5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5830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PROPATA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122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16,4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17408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RONDANINA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60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8,3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75402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ROVEGNO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279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444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62,8</a:t>
                      </a:r>
                      <a:endParaRPr lang="it-IT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8797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TORRIGLIA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124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2066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6,0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5810219"/>
                  </a:ext>
                </a:extLst>
              </a:tr>
            </a:tbl>
          </a:graphicData>
        </a:graphic>
      </p:graphicFrame>
      <p:pic>
        <p:nvPicPr>
          <p:cNvPr id="17" name="Immagine 16">
            <a:extLst>
              <a:ext uri="{FF2B5EF4-FFF2-40B4-BE49-F238E27FC236}">
                <a16:creationId xmlns:a16="http://schemas.microsoft.com/office/drawing/2014/main" id="{4169FC59-ACBE-49D1-9E35-ED663606D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963" y="1041106"/>
            <a:ext cx="1362398" cy="5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6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9F6B1-5C87-45A4-85CF-DAEF4E250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Assistenza Primaria in Alta Val Trebbia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14795-2E69-4E8D-8266-8DD350977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39972"/>
          </a:xfrm>
        </p:spPr>
        <p:txBody>
          <a:bodyPr>
            <a:normAutofit/>
          </a:bodyPr>
          <a:lstStyle/>
          <a:p>
            <a:r>
              <a:rPr lang="it-IT" dirty="0"/>
              <a:t>Da Novembre 2022 sono stati pubblicati n. 2 Bandi per Assistenza Primaria ad attività oraria e n. 10 bandi per Assistenza Primaria a Ciclo di Scelta tutti andati deserti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Quali risorse alternative potenzialmente utilizzabili?</a:t>
            </a:r>
          </a:p>
          <a:p>
            <a:r>
              <a:rPr lang="it-IT" dirty="0"/>
              <a:t>Medici Specialisti Ambulatoriali</a:t>
            </a:r>
          </a:p>
          <a:p>
            <a:r>
              <a:rPr lang="it-IT" dirty="0"/>
              <a:t>Medico Funzionario Distrettuale</a:t>
            </a:r>
          </a:p>
          <a:p>
            <a:r>
              <a:rPr lang="it-IT" dirty="0"/>
              <a:t>Medici Continuità Assistenziale</a:t>
            </a:r>
          </a:p>
          <a:p>
            <a:r>
              <a:rPr lang="it-IT" dirty="0"/>
              <a:t>RSA Aperta (DGR 290/2019)</a:t>
            </a:r>
          </a:p>
          <a:p>
            <a:r>
              <a:rPr lang="it-IT" dirty="0"/>
              <a:t>Infermiere di Famiglia e Comunità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874B29-63D5-486D-A1AF-CC34A622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988" y="1099040"/>
            <a:ext cx="135952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5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802297-C83D-4ED3-BBFE-BF2BC6C0D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753228"/>
            <a:ext cx="8951157" cy="1080938"/>
          </a:xfrm>
        </p:spPr>
        <p:txBody>
          <a:bodyPr/>
          <a:lstStyle/>
          <a:p>
            <a:r>
              <a:rPr lang="it-IT" dirty="0"/>
              <a:t>Quale possibile soluzione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7B1FD8-DD14-4C81-9965-A1E6A65C966C}"/>
              </a:ext>
            </a:extLst>
          </p:cNvPr>
          <p:cNvSpPr txBox="1"/>
          <p:nvPr/>
        </p:nvSpPr>
        <p:spPr>
          <a:xfrm>
            <a:off x="2352294" y="2209312"/>
            <a:ext cx="8477577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it-IT" sz="3600" dirty="0"/>
              <a:t>Ambulatori Polispecialistici Territoriali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B8EA1ED-C760-45B5-896D-71501B4D7294}"/>
              </a:ext>
            </a:extLst>
          </p:cNvPr>
          <p:cNvSpPr/>
          <p:nvPr/>
        </p:nvSpPr>
        <p:spPr>
          <a:xfrm>
            <a:off x="1828372" y="5082567"/>
            <a:ext cx="2535053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RSA Aperta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7EB8D01-C762-49A9-8081-AC409F419857}"/>
              </a:ext>
            </a:extLst>
          </p:cNvPr>
          <p:cNvSpPr/>
          <p:nvPr/>
        </p:nvSpPr>
        <p:spPr>
          <a:xfrm>
            <a:off x="6036701" y="6055326"/>
            <a:ext cx="1108765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it-IT" sz="3600" b="1" dirty="0" err="1">
                <a:solidFill>
                  <a:srgbClr val="C00000"/>
                </a:solidFill>
              </a:rPr>
              <a:t>IFeC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61CDB81-51F6-41A4-8AD1-0C642BAF5577}"/>
              </a:ext>
            </a:extLst>
          </p:cNvPr>
          <p:cNvSpPr/>
          <p:nvPr/>
        </p:nvSpPr>
        <p:spPr>
          <a:xfrm>
            <a:off x="9065878" y="5082567"/>
            <a:ext cx="2136290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Farmacia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CF57D1F-851B-4F17-9142-9C63ED417785}"/>
              </a:ext>
            </a:extLst>
          </p:cNvPr>
          <p:cNvSpPr/>
          <p:nvPr/>
        </p:nvSpPr>
        <p:spPr>
          <a:xfrm>
            <a:off x="3397997" y="4061088"/>
            <a:ext cx="5277407" cy="646331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Distretto </a:t>
            </a:r>
            <a:r>
              <a:rPr lang="it-IT" sz="3600" b="1" dirty="0" err="1">
                <a:solidFill>
                  <a:srgbClr val="C00000"/>
                </a:solidFill>
              </a:rPr>
              <a:t>SocioSanitario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C1CBC92-40AB-406B-AC54-1FC1874CE6FC}"/>
              </a:ext>
            </a:extLst>
          </p:cNvPr>
          <p:cNvSpPr/>
          <p:nvPr/>
        </p:nvSpPr>
        <p:spPr>
          <a:xfrm>
            <a:off x="5090794" y="5082567"/>
            <a:ext cx="3044551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Telemedicina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C968ED0-0B3A-4A47-821E-7219FBFC7213}"/>
              </a:ext>
            </a:extLst>
          </p:cNvPr>
          <p:cNvSpPr txBox="1"/>
          <p:nvPr/>
        </p:nvSpPr>
        <p:spPr>
          <a:xfrm>
            <a:off x="349917" y="3135201"/>
            <a:ext cx="5322483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it-IT" sz="3600" dirty="0"/>
              <a:t>Continuità Assistenziale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62049BC-DB4A-4DBF-AC1B-87157BB2289A}"/>
              </a:ext>
            </a:extLst>
          </p:cNvPr>
          <p:cNvSpPr/>
          <p:nvPr/>
        </p:nvSpPr>
        <p:spPr>
          <a:xfrm>
            <a:off x="7455176" y="3135200"/>
            <a:ext cx="4386907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</a:rPr>
              <a:t>Medico Funzionario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26D944F-37ED-4054-B046-C4F4D66B8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186" y="1071098"/>
            <a:ext cx="1384184" cy="5445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87075F7-C3B8-41BF-9D0F-5ED289A08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35" y="744976"/>
            <a:ext cx="984904" cy="108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Berlino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TM04033917[[fn=Berlino]]</Template>
  <TotalTime>5994</TotalTime>
  <Words>1093</Words>
  <Application>Microsoft Office PowerPoint</Application>
  <PresentationFormat>Widescreen</PresentationFormat>
  <Paragraphs>182</Paragraphs>
  <Slides>26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Arial</vt:lpstr>
      <vt:lpstr>Calibri</vt:lpstr>
      <vt:lpstr>Google Sans</vt:lpstr>
      <vt:lpstr>Trebuchet MS</vt:lpstr>
      <vt:lpstr>Wingdings</vt:lpstr>
      <vt:lpstr>Berlino</vt:lpstr>
      <vt:lpstr>Rete Attività Sanitarie Alta Valtrebbia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carenza di Assistenza Primaria in Val Trebbia</vt:lpstr>
      <vt:lpstr>Le Aree più interessate…</vt:lpstr>
      <vt:lpstr>Assistenza Primaria in Alta Val Trebbia</vt:lpstr>
      <vt:lpstr>Quale possibile soluzione</vt:lpstr>
      <vt:lpstr>Interventi necessari per strutturare la rete</vt:lpstr>
      <vt:lpstr>Interventi necessari al funzionamento della rete</vt:lpstr>
      <vt:lpstr>Struttura Organizzativa sul territorio</vt:lpstr>
      <vt:lpstr>Presentazione standard di PowerPoint</vt:lpstr>
      <vt:lpstr>Rete Attività Sanitarie Alta Valtrebbia: i primi risultati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Trend Chiamate al Numero Unico</vt:lpstr>
      <vt:lpstr>In itinere</vt:lpstr>
      <vt:lpstr>L’istituzione di percorsi dedicati</vt:lpstr>
      <vt:lpstr>Cosa vogliamo fare</vt:lpstr>
      <vt:lpstr>In futuro….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Rete Attività Sanitarie Alta Valtrebbia</dc:title>
  <dc:creator>Gonella Davide</dc:creator>
  <cp:lastModifiedBy>Romeo Alessia</cp:lastModifiedBy>
  <cp:revision>204</cp:revision>
  <cp:lastPrinted>2023-02-17T12:05:13Z</cp:lastPrinted>
  <dcterms:created xsi:type="dcterms:W3CDTF">2023-01-25T09:18:54Z</dcterms:created>
  <dcterms:modified xsi:type="dcterms:W3CDTF">2023-06-30T12:36:08Z</dcterms:modified>
</cp:coreProperties>
</file>