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147375553" r:id="rId4"/>
    <p:sldId id="260" r:id="rId5"/>
    <p:sldId id="2147375528" r:id="rId6"/>
    <p:sldId id="2147375565" r:id="rId7"/>
    <p:sldId id="259" r:id="rId8"/>
    <p:sldId id="2147375545" r:id="rId9"/>
    <p:sldId id="21473755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13B72-E437-4BB4-AD0C-A67C4CBC5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769A1C-A50D-4CD3-9ADA-98C2561CF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172F17-6D8C-4CFA-9B2C-86B9E54C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CF0E27-F0A7-4DDA-B649-6E666B4E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D38E587-AEDC-4CAC-B280-5362DA0E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86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6B7D6E-2A3C-498F-8390-44A8B3837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D6DD51E-8FEC-4754-928E-88BADD91E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6C53DF-D80D-40A9-B218-D5DBDE4F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9AEF82-E6C3-4027-A4BD-4E967A06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89C7E0-4929-4D34-806A-4367D9AC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80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ADABB30-0FA8-4FFC-89A1-3F330C105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F7293F-08B4-404A-B278-3A12DE743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ABB5A8-0DF4-438D-A4FE-5394F61C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4FB8D-7F22-4D40-A4A3-9686D6E9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962240-5AC2-447A-8705-1E1908DF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69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AB645-0BAE-4C3E-A5CF-9DFC70BBE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532" y="1942104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071662C-F35E-4032-9A2A-BE6A095D8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532" y="4411202"/>
            <a:ext cx="4756267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4656B3-08B5-4143-8607-0549CEB1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1571A5-9376-4A8F-A883-A41F81DE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CB3856-06EB-41EC-B4C1-412E2899E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669CBD-62CE-4B06-9390-9E67FA6FB2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482600"/>
            <a:ext cx="3719051" cy="20456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CFBC43-2AF4-48C9-8BD3-AD03525F4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829504" y="6406228"/>
            <a:ext cx="1528156" cy="3765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C0645DA-E02C-4E9B-884D-8F0607029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9722442" y="6380318"/>
            <a:ext cx="1625811" cy="4006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A581CC0-4E13-42D4-B360-9E3E3B9F1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7101" r="2292" b="20908"/>
          <a:stretch/>
        </p:blipFill>
        <p:spPr>
          <a:xfrm>
            <a:off x="5311475" y="6195756"/>
            <a:ext cx="1676403" cy="59153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7AD6B5E2-1C72-4400-A07B-C35BA1EDA402}"/>
              </a:ext>
            </a:extLst>
          </p:cNvPr>
          <p:cNvSpPr/>
          <p:nvPr userDrawn="1"/>
        </p:nvSpPr>
        <p:spPr>
          <a:xfrm>
            <a:off x="0" y="6299200"/>
            <a:ext cx="4079875" cy="101600"/>
          </a:xfrm>
          <a:prstGeom prst="rect">
            <a:avLst/>
          </a:prstGeom>
          <a:solidFill>
            <a:srgbClr val="95A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D581812-CF5A-49BF-95F9-C108AECBB473}"/>
              </a:ext>
            </a:extLst>
          </p:cNvPr>
          <p:cNvSpPr/>
          <p:nvPr userDrawn="1"/>
        </p:nvSpPr>
        <p:spPr>
          <a:xfrm>
            <a:off x="0" y="304800"/>
            <a:ext cx="1536700" cy="355600"/>
          </a:xfrm>
          <a:prstGeom prst="rect">
            <a:avLst/>
          </a:prstGeom>
          <a:solidFill>
            <a:srgbClr val="455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0AFD49-A98E-4590-A0AF-DCE9071858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1101" t="39755" r="39725" b="46790"/>
          <a:stretch/>
        </p:blipFill>
        <p:spPr>
          <a:xfrm>
            <a:off x="501532" y="741898"/>
            <a:ext cx="4297930" cy="11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14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6AB39-836D-407C-BD57-A2072295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477FD8-A15E-4279-BB56-6AC831434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8A5F2D-2EBF-4B00-8216-5EB0D4FC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B9B19E-D9D8-43B8-BD0F-0909D39A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120CED-D754-419D-AC7E-6868EA80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E778B3-C492-4DF9-BC76-CE5BEC6BA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3C18837-C45D-4CF6-9029-9F322D821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44FD958-9D0D-495C-BAA3-1F3FC7D159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73DC16A-10F7-46D0-82B8-1EC6B6EE1E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1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1A6498-95EC-4F1D-84A5-9FB2FFA3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D4FB95-F94C-440B-9FF6-56C50C8C4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8A2777-BA2A-4514-868B-1EEC22D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998B26-1416-4DB7-BE4C-F017C85B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56A28D-E55E-48E7-B5F4-19A800FE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823A7D5-542C-4FE9-BE80-E902BD303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FE0E99-A1BD-4AE2-9B29-8F763ABD0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70C9E6D-D525-4127-8B70-1BA5A2CC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0A97D85-5680-44A0-A880-506E284AB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75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2EF8EE-2ED2-46DB-8D92-232102AA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88C01-A353-4CC8-8C52-CBED5AD6B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B7B1228-AD30-426D-9A2B-800839465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A02C96-F820-48D3-82DF-7C302D5F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982AB7-B516-4AA2-8162-0399E3C0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532DA89-F959-4F8F-8EF6-876B63E5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919D917-303C-4843-96DE-CE6FDC67E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0254591-B7BC-4671-98F6-40CAC12E1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A9250BFB-2F30-4622-B660-D6AB45F058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8BEE6F0-AF13-4F57-9F9E-615918AAA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08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B57C4-D1C5-4216-A69B-059D60B89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DAC7CF-2243-4C68-8AC7-87DB61283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35B3923-6BF9-4E28-8E24-E01CFFF0B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ED4996-5707-4047-8367-76765F3BE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E47CFAE-FB3C-431E-9815-977968475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C41FCA3-A650-4281-9565-1DFFC88B7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86AD8E-40ED-45C2-B711-3CEB40C7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1417068-1FED-467A-BF6F-E10B1792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B2B6405-EC5D-4F94-84AE-D12CC919C4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73473D1-4535-4B12-97AA-C3BD11AD67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4827596-7A99-4CDE-AFD9-89D76C70F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4243CCF-5FCD-4B08-811A-1E8BD5FE6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B6E166-0E80-4924-B281-DFBA0201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943B980-3272-489E-89A3-29FFE36BC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D384EF7-D6C8-4D6A-B085-E9B86591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017BE6-1056-40F8-B275-ECF9DE6C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B16B6C-B1D5-47F8-87FC-C996C1C80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C8FCAA8-3C6B-42B7-9A2A-72BD4CD3F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69A3C0-83CE-4462-8299-8AFBADFC2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FD27D31-2120-4ECE-94ED-FA5CFB2F2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40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D01DCD-88FE-4810-B415-D1E02080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1D88978-7523-47E6-9A10-5BFA3D57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E74F3B-766D-46DA-9A7B-F25DBE4EA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1C92725-2823-444A-9204-BC05195F7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A0DE2AF-285D-4FB1-991A-4F7DC3ED23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5721470-BEFC-4376-B05E-3628EDD97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377CED-6C35-4A49-97BF-54EBBE6EA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77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BC466-D132-4E01-BB4F-9593F403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02DCE9-7462-4B6E-9A2A-95D1EE55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4F7775-D3A8-4ED5-B632-BE5DAB1D3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55094C-2FB9-4D2D-9C99-34A3EC66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7895621-3D86-4374-83DF-933174C97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2F1D74-0294-43F7-B50B-B085F5AB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F5935A4-D9E0-4CEE-B1E2-57E05FE27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0BC9A48-8815-4DC9-864F-FA11B11F42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0C303A2-16B8-4199-AC46-D7B9D51D4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7D88C1B-407C-4A44-8282-0CD4C20203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9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CCDD19-9319-4680-AAB9-E36F7992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A02824-F6F2-4AF7-A845-F5B76833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91CF13-5EC5-4E25-8EC2-7820D74D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8BA1CE-DA05-4457-B51E-F3BBBF976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248F48-EE2A-467B-A06E-411E77F2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884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A7297B-48EA-41F1-870D-29620CC1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F804961-45B1-4FBE-84D6-2E79C984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E7FAB5-BDBD-44B3-B84D-9F2047D92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AA6E9E-35B1-4BB3-B48F-6DD6064C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F713F8-23D3-42F0-9B85-33E81306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C82DAD-86A4-4435-86AF-D6ED58C39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CA1829-B2D4-40BE-9CD6-8F1488D602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196C5E9-C0E7-4A86-9FCD-E66824471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2669E59-3B71-4D60-B410-1907AE086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488C678-7AA6-4989-9BA5-92D4CC6811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71350-1265-4085-B1E2-7FECBE04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DB2E31-0BBA-4EA4-9984-0C87ED538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FF9E3A-169F-4A76-BCC4-B6B565DF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E7EFF0-E961-4DF9-9A43-DAF237C8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C7CC18-9C05-40A4-A72A-3C44E799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D21D5A3-AA63-4A95-9D1D-71897E4A37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2F3E015-7DDA-44D9-95FC-EBB3AFBEE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3A99308-CBC9-4106-8ABA-283F108B8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0DE0F5A-4D28-4962-BB7E-DC4B7B9B3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55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7C8074D-0A63-4CA5-85C9-F6F198AD8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F1A2FE-CE26-4C20-95FC-FB1F158C1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F84605-96A4-470A-AE11-805FF0763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2238A9-4C10-4016-A683-2DF18460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8A619A-24C9-448A-A5D3-41CC5051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7527030-940E-4B67-961C-F59E7C47C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7EC9777-4DBA-4717-9B16-C10253573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D3DF51D-71A8-491B-8739-9099872C8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E32F6F0-1AFA-4453-9836-3F9BF952B2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08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Due contenuti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37310" y="301233"/>
            <a:ext cx="10917380" cy="2916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 algn="l">
              <a:buFont typeface="+mj-lt"/>
              <a:buNone/>
              <a:defRPr lang="it-IT" sz="1400" b="0">
                <a:solidFill>
                  <a:srgbClr val="3D3D3D"/>
                </a:solidFill>
                <a:latin typeface="Titillium Web SemiBold"/>
                <a:ea typeface="+mn-ea"/>
                <a:cs typeface="Arial"/>
              </a:defRPr>
            </a:lvl1pPr>
          </a:lstStyle>
          <a:p>
            <a:pPr marL="0" lvl="0" indent="0" algn="just" defTabSz="914400">
              <a:lnSpc>
                <a:spcPct val="90000"/>
              </a:lnSpc>
              <a:spcBef>
                <a:spcPts val="1000"/>
              </a:spcBef>
              <a:buFont typeface="+mj-lt"/>
              <a:buNone/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12" name="Segnaposto contenuto 6"/>
          <p:cNvSpPr>
            <a:spLocks noGrp="1"/>
          </p:cNvSpPr>
          <p:nvPr>
            <p:ph sz="quarter" idx="14"/>
          </p:nvPr>
        </p:nvSpPr>
        <p:spPr bwMode="auto">
          <a:xfrm>
            <a:off x="637310" y="1890344"/>
            <a:ext cx="5280777" cy="4238759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12324B"/>
                </a:solidFill>
                <a:latin typeface="Titillium Web Light"/>
              </a:defRPr>
            </a:lvl1pPr>
            <a:lvl2pPr>
              <a:defRPr>
                <a:solidFill>
                  <a:srgbClr val="12324B"/>
                </a:solidFill>
                <a:latin typeface="Titillium Web Light"/>
              </a:defRPr>
            </a:lvl2pPr>
            <a:lvl3pPr>
              <a:defRPr>
                <a:solidFill>
                  <a:srgbClr val="12324B"/>
                </a:solidFill>
                <a:latin typeface="Titillium Web Light"/>
              </a:defRPr>
            </a:lvl3pPr>
            <a:lvl4pPr>
              <a:defRPr>
                <a:solidFill>
                  <a:srgbClr val="12324B"/>
                </a:solidFill>
                <a:latin typeface="Titillium Web Light"/>
              </a:defRPr>
            </a:lvl4pPr>
            <a:lvl5pPr>
              <a:defRPr>
                <a:solidFill>
                  <a:srgbClr val="12324B"/>
                </a:solidFill>
                <a:latin typeface="Titillium Web Light"/>
              </a:defRPr>
            </a:lvl5pPr>
          </a:lstStyle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14" name="Segnaposto contenuto 6"/>
          <p:cNvSpPr>
            <a:spLocks noGrp="1"/>
          </p:cNvSpPr>
          <p:nvPr>
            <p:ph sz="quarter" idx="15"/>
          </p:nvPr>
        </p:nvSpPr>
        <p:spPr bwMode="auto">
          <a:xfrm>
            <a:off x="6273913" y="1890345"/>
            <a:ext cx="5280777" cy="4238759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12324B"/>
                </a:solidFill>
                <a:latin typeface="Titillium Web Light"/>
              </a:defRPr>
            </a:lvl1pPr>
            <a:lvl2pPr>
              <a:defRPr>
                <a:solidFill>
                  <a:srgbClr val="12324B"/>
                </a:solidFill>
                <a:latin typeface="Titillium Web Light"/>
              </a:defRPr>
            </a:lvl2pPr>
            <a:lvl3pPr>
              <a:defRPr>
                <a:solidFill>
                  <a:srgbClr val="12324B"/>
                </a:solidFill>
                <a:latin typeface="Titillium Web Light"/>
              </a:defRPr>
            </a:lvl3pPr>
            <a:lvl4pPr>
              <a:defRPr>
                <a:solidFill>
                  <a:srgbClr val="12324B"/>
                </a:solidFill>
                <a:latin typeface="Titillium Web Light"/>
              </a:defRPr>
            </a:lvl4pPr>
            <a:lvl5pPr>
              <a:defRPr>
                <a:solidFill>
                  <a:srgbClr val="12324B"/>
                </a:solidFill>
                <a:latin typeface="Titillium Web Light"/>
              </a:defRPr>
            </a:lvl5pPr>
          </a:lstStyle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  <a:p>
            <a:pPr lvl="1">
              <a:defRPr/>
            </a:pPr>
            <a:r>
              <a:rPr lang="it-IT"/>
              <a:t>Secondo livello</a:t>
            </a:r>
            <a:endParaRPr/>
          </a:p>
          <a:p>
            <a:pPr lvl="2">
              <a:defRPr/>
            </a:pPr>
            <a:r>
              <a:rPr lang="it-IT"/>
              <a:t>Terzo livello</a:t>
            </a:r>
            <a:endParaRPr/>
          </a:p>
          <a:p>
            <a:pPr lvl="3">
              <a:defRPr/>
            </a:pPr>
            <a:r>
              <a:rPr lang="it-IT"/>
              <a:t>Quarto livello</a:t>
            </a:r>
            <a:endParaRPr/>
          </a:p>
          <a:p>
            <a:pPr lvl="4">
              <a:defRPr/>
            </a:pPr>
            <a:r>
              <a:rPr lang="it-IT"/>
              <a:t>Quinto livello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637310" y="722854"/>
            <a:ext cx="10917380" cy="551917"/>
          </a:xfrm>
          <a:prstGeom prst="rect">
            <a:avLst/>
          </a:prstGeom>
          <a:solidFill>
            <a:srgbClr val="1A69C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algn="l" defTabSz="914400">
              <a:lnSpc>
                <a:spcPct val="90000"/>
              </a:lnSpc>
              <a:spcBef>
                <a:spcPts val="0"/>
              </a:spcBef>
              <a:buNone/>
              <a:defRPr lang="it-IT" sz="2800" b="1" cap="all">
                <a:solidFill>
                  <a:schemeClr val="bg1"/>
                </a:solidFill>
                <a:latin typeface="Titillium Web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</a:p>
        </p:txBody>
      </p:sp>
      <p:sp>
        <p:nvSpPr>
          <p:cNvPr id="11" name="Segnaposto contenuto 6"/>
          <p:cNvSpPr>
            <a:spLocks noGrp="1"/>
          </p:cNvSpPr>
          <p:nvPr>
            <p:ph sz="quarter" idx="16"/>
          </p:nvPr>
        </p:nvSpPr>
        <p:spPr bwMode="auto">
          <a:xfrm>
            <a:off x="637309" y="1364640"/>
            <a:ext cx="10917380" cy="435836"/>
          </a:xfrm>
          <a:prstGeom prst="rect">
            <a:avLst/>
          </a:prstGeom>
        </p:spPr>
        <p:txBody>
          <a:bodyPr/>
          <a:lstStyle>
            <a:lvl1pPr algn="l">
              <a:defRPr lang="it-IT" sz="1800" b="0">
                <a:solidFill>
                  <a:srgbClr val="1A69C6"/>
                </a:solidFill>
                <a:latin typeface="Titillium Web SemiBold"/>
                <a:ea typeface="+mn-ea"/>
                <a:cs typeface="Arial"/>
              </a:defRPr>
            </a:lvl1pPr>
            <a:lvl2pPr>
              <a:buClr>
                <a:srgbClr val="1A69C6"/>
              </a:buClr>
              <a:defRPr>
                <a:solidFill>
                  <a:srgbClr val="12324B"/>
                </a:solidFill>
                <a:latin typeface="Titillium Web Light"/>
              </a:defRPr>
            </a:lvl2pPr>
            <a:lvl3pPr>
              <a:defRPr>
                <a:solidFill>
                  <a:srgbClr val="12324B"/>
                </a:solidFill>
                <a:latin typeface="Titillium Web Light"/>
              </a:defRPr>
            </a:lvl3pPr>
            <a:lvl4pPr>
              <a:defRPr>
                <a:solidFill>
                  <a:srgbClr val="12324B"/>
                </a:solidFill>
                <a:latin typeface="Titillium Web Light"/>
              </a:defRPr>
            </a:lvl4pPr>
            <a:lvl5pPr>
              <a:defRPr>
                <a:solidFill>
                  <a:srgbClr val="12324B"/>
                </a:solidFill>
                <a:latin typeface="Titillium Web Light"/>
              </a:defRPr>
            </a:lvl5pPr>
          </a:lstStyle>
          <a:p>
            <a:pPr lvl="0">
              <a:defRPr/>
            </a:pPr>
            <a:r>
              <a:rPr lang="it-IT"/>
              <a:t>Modifica gli stili del testo dello schema</a:t>
            </a:r>
            <a:endParaRPr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C412D3B-8F3F-49B6-87A2-B9DBC6507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FD2FB64-5CC2-431C-AA21-6312FDF4A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A7CD068-5379-4064-B834-D7686B42CE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412BB490-B222-458E-96CE-AAB89B0D25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38509" y="6212737"/>
            <a:ext cx="1123987" cy="62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3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416CD-683D-1B41-85C7-43BB3E681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09" y="301233"/>
            <a:ext cx="10917381" cy="29161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marL="0" indent="0" algn="l">
              <a:buFont typeface="+mj-lt"/>
              <a:buNone/>
              <a:defRPr lang="it-IT" sz="1400" b="0" kern="1200" dirty="0">
                <a:solidFill>
                  <a:srgbClr val="3D3D3D"/>
                </a:solidFill>
                <a:latin typeface="Titillium Web SemiBold" panose="000007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algn="just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EA76065-3719-4D2A-AC7C-E29B2ED293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7309" y="1364640"/>
            <a:ext cx="10917380" cy="435836"/>
          </a:xfrm>
          <a:prstGeom prst="rect">
            <a:avLst/>
          </a:prstGeom>
        </p:spPr>
        <p:txBody>
          <a:bodyPr/>
          <a:lstStyle>
            <a:lvl1pPr algn="l">
              <a:defRPr lang="it-IT" sz="1800" b="0" kern="1200" dirty="0">
                <a:solidFill>
                  <a:srgbClr val="1A69C6"/>
                </a:solidFill>
                <a:latin typeface="Titillium Web SemiBold" panose="00000700000000000000" pitchFamily="2" charset="0"/>
                <a:ea typeface="+mn-ea"/>
                <a:cs typeface="Arial" panose="020B0604020202020204" pitchFamily="34" charset="0"/>
              </a:defRPr>
            </a:lvl1pPr>
            <a:lvl2pPr>
              <a:buClr>
                <a:srgbClr val="1A69C6"/>
              </a:buCl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2pPr>
            <a:lvl3pP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3pPr>
            <a:lvl4pP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4pPr>
            <a:lvl5pP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4EDDC0-64EF-4F42-889E-76911AE0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08" y="726497"/>
            <a:ext cx="10917381" cy="548763"/>
          </a:xfrm>
          <a:prstGeom prst="rect">
            <a:avLst/>
          </a:prstGeom>
          <a:solidFill>
            <a:srgbClr val="1A69C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cap="all" baseline="0" dirty="0">
                <a:solidFill>
                  <a:schemeClr val="bg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3" name="Segnaposto contenuto 6">
            <a:extLst>
              <a:ext uri="{FF2B5EF4-FFF2-40B4-BE49-F238E27FC236}">
                <a16:creationId xmlns:a16="http://schemas.microsoft.com/office/drawing/2014/main" id="{11A8EB9C-8B0D-43C4-89FD-9C48C278DD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7308" y="1880075"/>
            <a:ext cx="10917381" cy="4231324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12324B"/>
                </a:solidFill>
                <a:latin typeface="Titillium Web Light" panose="00000400000000000000" pitchFamily="2" charset="0"/>
              </a:defRPr>
            </a:lvl1pPr>
            <a:lvl2pPr>
              <a:buClr>
                <a:srgbClr val="1A69C6"/>
              </a:buCl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2pPr>
            <a:lvl3pP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3pPr>
            <a:lvl4pP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4pPr>
            <a:lvl5pPr>
              <a:defRPr>
                <a:solidFill>
                  <a:srgbClr val="12324B"/>
                </a:solidFill>
                <a:latin typeface="Titillium Web Light" panose="00000400000000000000" pitchFamily="2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F698286-84E0-450D-8F5D-F813DE9AB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5893" y="6360552"/>
            <a:ext cx="731838" cy="40255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B808F89-7C47-48BD-AFD0-40611765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8887" t="82546" r="52614" b="4969"/>
          <a:stretch/>
        </p:blipFill>
        <p:spPr>
          <a:xfrm>
            <a:off x="4013827" y="6356350"/>
            <a:ext cx="1528156" cy="37655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9DF0040B-CD97-4273-AA05-740460569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6875" t="83634" r="4625" b="3881"/>
          <a:stretch/>
        </p:blipFill>
        <p:spPr>
          <a:xfrm>
            <a:off x="7064288" y="6362487"/>
            <a:ext cx="1625811" cy="40061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F76C31F-D43C-4CF9-BC7B-669C7E0D82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863" b="11957"/>
          <a:stretch/>
        </p:blipFill>
        <p:spPr>
          <a:xfrm>
            <a:off x="10238509" y="6287597"/>
            <a:ext cx="1241367" cy="4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9ED94-F239-4905-B7F0-BE48FC3A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68F249-30F9-40E2-9FF7-F05078323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4FB969-E06C-46FB-82EC-699F7501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0599AC-E96F-4C87-9C84-EB7ECF11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D40350-6E1D-4B27-ADAC-392253A2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5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696786-A072-4367-BD39-4BFED1661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F1756A-D619-4C68-A01D-AF4949C44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F1DC74-E63C-4AD8-993C-92A13A188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DCFE6A-B756-4135-BEEB-F637B157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653E96-87C1-424C-8ECA-653F16D3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C930D8-DC6D-41C1-B683-CB69D309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8D903F-DFB4-4E21-9E58-0E88EC9D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DCEEB6-BF3A-4A5C-83D6-5C4EC4EF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9EA048-94D7-4035-820E-774ABB597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802E61-CA2A-4CF4-BBA2-8B32ED600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EDCEE34-0938-4440-B30A-30C260E03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AC4B9E6-4775-4576-B93F-06AFC5148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B73065D-FFC4-4AA0-B53D-213CF2EEA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3753B75-D64D-4836-978E-6D07D116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67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DCD79-F0D8-4AC2-BB63-B8ABAC4D4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F8F8C82-D082-436E-B5CC-1BB3C1F5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6786F0B-9BDD-41F6-BDCD-564E8825A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E060DEC-52DB-48D3-9F7B-8CB1CA511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82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D4CC41-8F37-4676-99D1-0576FA30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4E2466-C269-49C4-840E-B30117DA4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05DAE3-DEE7-4B97-850A-D178DB18C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36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1CFFD5-A1D8-45A9-A9F2-5CF6EEBC5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877E7-B245-4E83-A3BF-98379CD3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8F2501-43F9-4DA9-8264-48604B226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9AEC09-2A67-4AE0-89C5-60520B93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344F85-1D75-448C-BD7E-C5B14E63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4898D44-0F11-4E4C-906B-DE53D64D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82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49564-16F6-4162-956C-0FF1F4C4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BF16888-A9EC-4765-BB60-C1DC5E08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122834-A793-4D1C-A1FA-67058B676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50A605-111C-4D5B-AB57-A9E2F2826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EB6201-9B49-4879-AF94-4F6A3742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B23428-11A6-4F5D-A32D-8B3B1D03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5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24F761-3904-49E7-8AD6-BD6C9CC46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D24DE6-67A8-4607-B7C0-755E7919C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33560A-21EE-4B06-A497-4E0BE0A66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FFED-34ED-452E-B4E2-E5002669571F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FC614D-7C3A-4586-8FDF-C80A71102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C5F064-64B9-4AA8-98CB-91EFDAF88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263FA-D163-452D-BD0B-986EDD0F755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15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0D23BB4-DCBF-4242-B75F-FA5798C4A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4A538B-9D14-4D0C-B675-6314441BA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B3EB3C-097B-4897-8276-354066218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9756-EBB3-408D-A793-B77D25FC1F25}" type="datetimeFigureOut">
              <a:rPr lang="it-IT" smtClean="0"/>
              <a:t>04/07/2023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87A256-AF8D-4C16-915C-C34C9374A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3FA611-8D5E-416E-916A-98F43F671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308B3-942D-42AF-8055-11180F5EF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300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57FBB-577E-4BBF-99CE-1D0A07F5F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7200" dirty="0"/>
              <a:t>Alessio Nardini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C469625-51FF-42AB-B092-B73257A4E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it-IT" sz="2800" b="1" dirty="0"/>
              <a:t>Direttore Generale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46E8A6-53A7-4727-9466-772D9F7D4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754"/>
            <a:ext cx="12192000" cy="146337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D9ABB3B-D281-4A36-952A-E32A0E56B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7" y="4318570"/>
            <a:ext cx="3767666" cy="18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60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AD08DB-346A-4656-BB06-10B2FC3F4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5" t="19244" r="37371" b="7315"/>
          <a:stretch/>
        </p:blipFill>
        <p:spPr>
          <a:xfrm>
            <a:off x="8469408" y="1313781"/>
            <a:ext cx="3662889" cy="5036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4D892C9-E95D-4CA2-9A94-5C4400FE00E4}"/>
              </a:ext>
            </a:extLst>
          </p:cNvPr>
          <p:cNvSpPr txBox="1">
            <a:spLocks/>
          </p:cNvSpPr>
          <p:nvPr/>
        </p:nvSpPr>
        <p:spPr>
          <a:xfrm>
            <a:off x="838200" y="95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OBIETTIVI MISSIONE 6</a:t>
            </a:r>
            <a:b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455E7A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PROSSIMITA’, INNOVAZIONE E UGUAGLIANZA</a:t>
            </a:r>
          </a:p>
        </p:txBody>
      </p:sp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E6A7C041-F2D8-4114-9F0D-780C36B3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8532" y="6356350"/>
            <a:ext cx="4752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2928A-9798-4649-A17F-E62A6C0EDE5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9889828F-DFA5-4C28-AF4E-50634DAD9561}"/>
              </a:ext>
            </a:extLst>
          </p:cNvPr>
          <p:cNvSpPr/>
          <p:nvPr/>
        </p:nvSpPr>
        <p:spPr>
          <a:xfrm>
            <a:off x="7813058" y="1421181"/>
            <a:ext cx="760396" cy="4929197"/>
          </a:xfrm>
          <a:prstGeom prst="rightBrace">
            <a:avLst>
              <a:gd name="adj1" fmla="val 8333"/>
              <a:gd name="adj2" fmla="val 5559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58636002-97AB-4894-BD86-0B1718E279BF}"/>
              </a:ext>
            </a:extLst>
          </p:cNvPr>
          <p:cNvSpPr/>
          <p:nvPr/>
        </p:nvSpPr>
        <p:spPr>
          <a:xfrm>
            <a:off x="8356586" y="1066780"/>
            <a:ext cx="3835414" cy="5411022"/>
          </a:xfrm>
          <a:prstGeom prst="rect">
            <a:avLst/>
          </a:prstGeom>
          <a:solidFill>
            <a:srgbClr val="FFFF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13BB0CB-C307-4963-ABA7-48BA779DFB11}"/>
              </a:ext>
            </a:extLst>
          </p:cNvPr>
          <p:cNvSpPr/>
          <p:nvPr/>
        </p:nvSpPr>
        <p:spPr>
          <a:xfrm>
            <a:off x="8944377" y="3588476"/>
            <a:ext cx="2792366" cy="132556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PNRR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Missione 6</a:t>
            </a: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F27622F6-4E93-452E-AC21-F5F3CF5BC93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5257" y="17101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Prendersi cura di un Paese che invecchia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Rendere capillare l’offerta di salute sul territorio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eliminando le disparità geografiche, in particolare tra Nord e Sud.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Garantire uguaglianza nell’accesso alla salute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indipendentemente dal genere e dalle condizioni socioeconomiche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Colmare il gap di digitalizzazione rispetto all’Europa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Rilanciare innovazione e ricerca per la competitività </a:t>
            </a:r>
          </a:p>
          <a:p>
            <a:pPr marL="0" indent="0" algn="just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  del sistema-Paese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32B1492-3F0D-4D30-BF1A-02C83E78F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05288"/>
            <a:ext cx="4527336" cy="6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E23CF9-1BA5-4874-906F-1817527F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533"/>
            <a:ext cx="10515600" cy="1445155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solidFill>
                  <a:schemeClr val="accent1"/>
                </a:solidFill>
              </a:rPr>
              <a:t>“</a:t>
            </a:r>
            <a:r>
              <a:rPr lang="it-IT" sz="4000" b="1" dirty="0">
                <a:solidFill>
                  <a:schemeClr val="accent1"/>
                </a:solidFill>
              </a:rPr>
              <a:t>SALUTE E TERRITORI NEL PNRR: LA NUOVA RETE DELL’ASSISTENZA DI PROSSIMITÀ” </a:t>
            </a:r>
            <a:br>
              <a:rPr lang="it-IT" sz="4000" b="1" dirty="0">
                <a:solidFill>
                  <a:schemeClr val="accent1"/>
                </a:solidFill>
              </a:rPr>
            </a:br>
            <a:endParaRPr lang="it-IT" sz="4000" b="1" dirty="0">
              <a:solidFill>
                <a:schemeClr val="accent1"/>
              </a:solidFill>
            </a:endParaRPr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id="{1B5F92BF-D9DC-4063-95E2-40AD720DB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973" y="2141537"/>
            <a:ext cx="8336426" cy="43513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46AB124-888F-4AAA-99C0-E1E55B49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202268"/>
            <a:ext cx="5520267" cy="93927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F2DF7F3-5154-4C51-A432-45F73BB8D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3399" y="4317206"/>
            <a:ext cx="1150401" cy="172799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BBBBDAF-C788-498C-87C4-DD2270E7B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7870" y="3789030"/>
            <a:ext cx="2981741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31B90F88-CCDE-477E-BE43-05753A240A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9" r="3603"/>
          <a:stretch/>
        </p:blipFill>
        <p:spPr>
          <a:xfrm>
            <a:off x="4177718" y="25167"/>
            <a:ext cx="7701094" cy="6481012"/>
          </a:xfrm>
          <a:prstGeom prst="rect">
            <a:avLst/>
          </a:prstGeom>
        </p:spPr>
      </p:pic>
      <p:sp>
        <p:nvSpPr>
          <p:cNvPr id="25" name="object 12">
            <a:extLst>
              <a:ext uri="{FF2B5EF4-FFF2-40B4-BE49-F238E27FC236}">
                <a16:creationId xmlns:a16="http://schemas.microsoft.com/office/drawing/2014/main" id="{CFBD5E6A-0800-4887-97C4-CCEE58FBA9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188" y="2816818"/>
            <a:ext cx="4233645" cy="67642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/>
            <a:r>
              <a:rPr lang="it-IT" sz="2400" b="1" dirty="0">
                <a:solidFill>
                  <a:srgbClr val="455E7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SINERGIE TRA LE MISSIONI DEL PNRR E LA MISSIONE 6</a:t>
            </a:r>
            <a:endParaRPr sz="2400" b="1" dirty="0">
              <a:solidFill>
                <a:srgbClr val="455E7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07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Segnaposto contenuto 6">
            <a:extLst>
              <a:ext uri="{FF2B5EF4-FFF2-40B4-BE49-F238E27FC236}">
                <a16:creationId xmlns:a16="http://schemas.microsoft.com/office/drawing/2014/main" id="{AE3AA6B5-FDB5-4994-B1BA-0FCA3BD1015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4953" y="2605385"/>
          <a:ext cx="6184768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384">
                  <a:extLst>
                    <a:ext uri="{9D8B030D-6E8A-4147-A177-3AD203B41FA5}">
                      <a16:colId xmlns:a16="http://schemas.microsoft.com/office/drawing/2014/main" val="3269842898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281174253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3626276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 ITA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Raggiungimento del Target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(dati consolidati al 20/04/2023)</a:t>
                      </a:r>
                      <a:endParaRPr kumimoji="0" lang="it-IT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718723"/>
                  </a:ext>
                </a:extLst>
              </a:tr>
              <a:tr h="15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M6C1-00-ITA-34 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4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Progetti idonei </a:t>
                      </a:r>
                    </a:p>
                  </a:txBody>
                  <a:tcPr>
                    <a:lnT w="38100" cmpd="sng">
                      <a:noFill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Almeno 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103%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74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M6C1-00-ITA-35 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4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101%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736950"/>
                  </a:ext>
                </a:extLst>
              </a:tr>
            </a:tbl>
          </a:graphicData>
        </a:graphic>
      </p:graphicFrame>
      <p:graphicFrame>
        <p:nvGraphicFramePr>
          <p:cNvPr id="19" name="Segnaposto contenuto 6">
            <a:extLst>
              <a:ext uri="{FF2B5EF4-FFF2-40B4-BE49-F238E27FC236}">
                <a16:creationId xmlns:a16="http://schemas.microsoft.com/office/drawing/2014/main" id="{1717FEDF-1CEA-4053-A3DD-3EC72919AF3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3797" y="4511927"/>
          <a:ext cx="6184768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384">
                  <a:extLst>
                    <a:ext uri="{9D8B030D-6E8A-4147-A177-3AD203B41FA5}">
                      <a16:colId xmlns:a16="http://schemas.microsoft.com/office/drawing/2014/main" val="3269842898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281174253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3626276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 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Raggiungimento del Target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(dati consolidati al 20/04/2023)</a:t>
                      </a:r>
                      <a:endParaRPr kumimoji="0" lang="it-IT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718723"/>
                  </a:ext>
                </a:extLst>
              </a:tr>
              <a:tr h="15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M6C1-00-ITA-18 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4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Progetti idonei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Almeno 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74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M6C1-00-ITA-19 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4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736950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C5FDB36B-AADC-4303-8870-017E5B2B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76" y="153002"/>
            <a:ext cx="10515600" cy="580057"/>
          </a:xfrm>
        </p:spPr>
        <p:txBody>
          <a:bodyPr>
            <a:normAutofit/>
          </a:bodyPr>
          <a:lstStyle/>
          <a:p>
            <a:r>
              <a:rPr lang="it-IT" sz="20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PNRR MISSIONE 6 in attuazione della RIFORMA dell’ ASSISTENZA TERRITORIALE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0BA45A-E449-4D9D-BF98-4E9FDEF4F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45" y="733059"/>
            <a:ext cx="11144454" cy="859611"/>
          </a:xfrm>
          <a:prstGeom prst="rect">
            <a:avLst/>
          </a:prstGeom>
        </p:spPr>
      </p:pic>
      <p:graphicFrame>
        <p:nvGraphicFramePr>
          <p:cNvPr id="14" name="Segnaposto contenuto 6">
            <a:extLst>
              <a:ext uri="{FF2B5EF4-FFF2-40B4-BE49-F238E27FC236}">
                <a16:creationId xmlns:a16="http://schemas.microsoft.com/office/drawing/2014/main" id="{38CD2FC8-3AEE-4054-A3D6-643259C71EF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9294" y="1600492"/>
          <a:ext cx="6184768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384">
                  <a:extLst>
                    <a:ext uri="{9D8B030D-6E8A-4147-A177-3AD203B41FA5}">
                      <a16:colId xmlns:a16="http://schemas.microsoft.com/office/drawing/2014/main" val="3269842898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281174253"/>
                    </a:ext>
                  </a:extLst>
                </a:gridCol>
                <a:gridCol w="1546192">
                  <a:extLst>
                    <a:ext uri="{9D8B030D-6E8A-4147-A177-3AD203B41FA5}">
                      <a16:colId xmlns:a16="http://schemas.microsoft.com/office/drawing/2014/main" val="36262767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Target 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Raggiungimento del Target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(dati consolidati al 20/04/2023)</a:t>
                      </a:r>
                      <a:endParaRPr kumimoji="0" lang="it-IT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2718723"/>
                  </a:ext>
                </a:extLst>
              </a:tr>
              <a:tr h="1597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M6C1-00-ITA-6 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4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Progetti idonei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Almeno 1350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474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M6C1-00-ITA-7 </a:t>
                      </a:r>
                      <a:r>
                        <a:rPr kumimoji="0" lang="it-IT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24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CIG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it-I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4736950"/>
                  </a:ext>
                </a:extLst>
              </a:tr>
            </a:tbl>
          </a:graphicData>
        </a:graphic>
      </p:graphicFrame>
      <p:sp>
        <p:nvSpPr>
          <p:cNvPr id="15" name="Segnaposto contenuto 5">
            <a:extLst>
              <a:ext uri="{FF2B5EF4-FFF2-40B4-BE49-F238E27FC236}">
                <a16:creationId xmlns:a16="http://schemas.microsoft.com/office/drawing/2014/main" id="{FB87975B-C7E2-4024-AEF8-8425B4F731E1}"/>
              </a:ext>
            </a:extLst>
          </p:cNvPr>
          <p:cNvSpPr txBox="1">
            <a:spLocks/>
          </p:cNvSpPr>
          <p:nvPr/>
        </p:nvSpPr>
        <p:spPr>
          <a:xfrm>
            <a:off x="347948" y="1692828"/>
            <a:ext cx="3136636" cy="435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455E7A"/>
                </a:solidFill>
              </a:rPr>
              <a:t>M6 C1 I1.1 CASE DELLA COMUNITA’ E PRESA IN CARICO DELLA PERSONA</a:t>
            </a:r>
          </a:p>
        </p:txBody>
      </p:sp>
      <p:sp>
        <p:nvSpPr>
          <p:cNvPr id="17" name="Segnaposto contenuto 5">
            <a:extLst>
              <a:ext uri="{FF2B5EF4-FFF2-40B4-BE49-F238E27FC236}">
                <a16:creationId xmlns:a16="http://schemas.microsoft.com/office/drawing/2014/main" id="{B0158525-097E-43CF-ABD1-FACDFD1B47FD}"/>
              </a:ext>
            </a:extLst>
          </p:cNvPr>
          <p:cNvSpPr txBox="1">
            <a:spLocks/>
          </p:cNvSpPr>
          <p:nvPr/>
        </p:nvSpPr>
        <p:spPr>
          <a:xfrm>
            <a:off x="6852675" y="3026994"/>
            <a:ext cx="2274811" cy="435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455E7A"/>
                </a:solidFill>
              </a:rPr>
              <a:t>M6 C1 I1.3 OSPEDALI DI COMUNITA’</a:t>
            </a:r>
          </a:p>
        </p:txBody>
      </p:sp>
      <p:sp>
        <p:nvSpPr>
          <p:cNvPr id="12" name="Segnaposto contenuto 5">
            <a:extLst>
              <a:ext uri="{FF2B5EF4-FFF2-40B4-BE49-F238E27FC236}">
                <a16:creationId xmlns:a16="http://schemas.microsoft.com/office/drawing/2014/main" id="{FEAE4F94-A838-4952-A1F1-A94C00F87E8B}"/>
              </a:ext>
            </a:extLst>
          </p:cNvPr>
          <p:cNvSpPr txBox="1">
            <a:spLocks/>
          </p:cNvSpPr>
          <p:nvPr/>
        </p:nvSpPr>
        <p:spPr>
          <a:xfrm>
            <a:off x="1179338" y="4888726"/>
            <a:ext cx="5281612" cy="4358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b="1" dirty="0">
                <a:solidFill>
                  <a:srgbClr val="455E7A"/>
                </a:solidFill>
              </a:rPr>
              <a:t>M6 C1 I1.2.2 COT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9CC939A-7988-4A97-966D-33CB6AA37291}"/>
              </a:ext>
            </a:extLst>
          </p:cNvPr>
          <p:cNvSpPr/>
          <p:nvPr/>
        </p:nvSpPr>
        <p:spPr>
          <a:xfrm>
            <a:off x="3044859" y="961533"/>
            <a:ext cx="8292074" cy="295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/>
              <a:t>In corso rilevazione dati monitoraggio a T2 2023 – consolidamento 20 luglio 2023 </a:t>
            </a:r>
          </a:p>
          <a:p>
            <a:pPr algn="ctr"/>
            <a:r>
              <a:rPr lang="it-IT" i="1" dirty="0"/>
              <a:t>(ai sensi della circolare RGS n. 27/2022)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2B71D11F-3590-40FD-838B-B478FC905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63" y="1692828"/>
            <a:ext cx="707285" cy="67788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DEC16FD0-8319-4FC6-BE15-5D85A2145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1176" l="4082" r="96939">
                        <a14:foregroundMark x1="77551" y1="91176" x2="77551" y2="91176"/>
                        <a14:foregroundMark x1="77551" y1="88235" x2="77551" y2="88235"/>
                        <a14:foregroundMark x1="44898" y1="91176" x2="44898" y2="91176"/>
                        <a14:foregroundMark x1="14286" y1="85294" x2="14286" y2="85294"/>
                        <a14:foregroundMark x1="12245" y1="44118" x2="12245" y2="44118"/>
                        <a14:foregroundMark x1="6122" y1="44118" x2="6122" y2="44118"/>
                        <a14:foregroundMark x1="12245" y1="28431" x2="12245" y2="28431"/>
                        <a14:foregroundMark x1="20408" y1="20588" x2="20408" y2="20588"/>
                        <a14:foregroundMark x1="25510" y1="17647" x2="25510" y2="17647"/>
                        <a14:foregroundMark x1="29592" y1="15686" x2="29592" y2="15686"/>
                        <a14:foregroundMark x1="34694" y1="12745" x2="34694" y2="12745"/>
                        <a14:foregroundMark x1="45918" y1="9804" x2="45918" y2="9804"/>
                        <a14:foregroundMark x1="56122" y1="9804" x2="56122" y2="9804"/>
                        <a14:foregroundMark x1="67347" y1="13725" x2="67347" y2="13725"/>
                        <a14:foregroundMark x1="86735" y1="25490" x2="86735" y2="25490"/>
                        <a14:foregroundMark x1="92857" y1="35294" x2="92857" y2="35294"/>
                        <a14:foregroundMark x1="97959" y1="44118" x2="97959" y2="44118"/>
                        <a14:foregroundMark x1="31633" y1="91176" x2="31633" y2="9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4923" y="4639282"/>
            <a:ext cx="597460" cy="621846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7C765821-4710-4563-8B4B-5CD322B9A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281" y="2349192"/>
            <a:ext cx="732318" cy="67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4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B3C1D0-0359-4FB0-BC6D-EF00EB49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34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it-IT" sz="4000" b="1" i="1" dirty="0">
                <a:solidFill>
                  <a:schemeClr val="accent1"/>
                </a:solidFill>
              </a:rPr>
            </a:br>
            <a:r>
              <a:rPr lang="it-IT" sz="4000" b="1" i="1" dirty="0">
                <a:solidFill>
                  <a:schemeClr val="accent1"/>
                </a:solidFill>
              </a:rPr>
              <a:t>Il PNRR per l'inclusione e l'integrazione socio sanitaria</a:t>
            </a:r>
            <a:br>
              <a:rPr lang="it-IT" sz="2000" b="1" i="1" dirty="0">
                <a:solidFill>
                  <a:schemeClr val="accent1"/>
                </a:solidFill>
              </a:rPr>
            </a:br>
            <a:br>
              <a:rPr lang="it-IT" sz="1800" b="1" i="1" dirty="0">
                <a:solidFill>
                  <a:schemeClr val="accent1"/>
                </a:solidFill>
              </a:rPr>
            </a:br>
            <a:endParaRPr lang="it-IT" sz="1800" b="1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F45055-E1B1-47BD-9B41-FB71856C1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8466"/>
            <a:ext cx="10515600" cy="4969933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Direzione Generale della Commissione Salute Europea (DG SANCO), nel 2014, definisce l’Assistenza Primaria come: </a:t>
            </a:r>
          </a:p>
          <a:p>
            <a:pPr marL="0" indent="0">
              <a:buNone/>
            </a:pPr>
            <a:r>
              <a:rPr lang="it-IT" sz="2000" dirty="0"/>
              <a:t>“l’erogazione di servizi universalmente accessibili, integrati, centrati sulla persona in risposta alla maggioranza dei </a:t>
            </a:r>
            <a:r>
              <a:rPr lang="it-IT" sz="2000" dirty="0">
                <a:solidFill>
                  <a:schemeClr val="accent1"/>
                </a:solidFill>
              </a:rPr>
              <a:t>problemi di salute del singolo e della comunità nel contesto di vita</a:t>
            </a:r>
            <a:r>
              <a:rPr lang="it-IT" sz="2000" dirty="0"/>
              <a:t>. I servizi sono erogati da équipe multiprofessionali, in collaborazione con i pazienti e i loro </a:t>
            </a:r>
            <a:r>
              <a:rPr lang="it-IT" sz="2000" dirty="0" err="1"/>
              <a:t>caregiver</a:t>
            </a:r>
            <a:r>
              <a:rPr lang="it-IT" sz="2000" dirty="0"/>
              <a:t>, </a:t>
            </a:r>
            <a:r>
              <a:rPr lang="it-IT" sz="2000" dirty="0">
                <a:solidFill>
                  <a:schemeClr val="accent1"/>
                </a:solidFill>
              </a:rPr>
              <a:t>nei contesti più prossimi alla comunità e alle singole famiglie</a:t>
            </a:r>
            <a:r>
              <a:rPr lang="it-IT" sz="2000" dirty="0"/>
              <a:t>, e rivestono un ruolo centrale nel garantire il coordinamento e la continuità dell’assistenza alle persone”. </a:t>
            </a:r>
          </a:p>
          <a:p>
            <a:pPr marL="0" indent="0">
              <a:buNone/>
            </a:pP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DECRETO 23 maggio 2022 , n. 77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. </a:t>
            </a:r>
            <a:br>
              <a:rPr lang="it-IT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</a:br>
            <a:r>
              <a:rPr lang="it-IT" sz="1600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Regolamento recante la definizione di modelli e standard per lo sviluppo dell’assistenza territoriale nel Servizio sanitario nazionale. </a:t>
            </a:r>
            <a:r>
              <a:rPr lang="it-IT" sz="16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br>
              <a:rPr lang="it-IT" sz="1600" b="1" i="1" dirty="0">
                <a:solidFill>
                  <a:schemeClr val="accent1">
                    <a:lumMod val="75000"/>
                  </a:schemeClr>
                </a:solidFill>
                <a:latin typeface="Calibri Light" panose="020F0302020204030204"/>
                <a:ea typeface="+mj-ea"/>
                <a:cs typeface="+mj-cs"/>
              </a:rPr>
            </a:br>
            <a:endParaRPr lang="it-IT" sz="1600" b="1" i="1" dirty="0">
              <a:solidFill>
                <a:schemeClr val="accent1">
                  <a:lumMod val="75000"/>
                </a:schemeClr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>
              <a:buNone/>
            </a:pPr>
            <a:r>
              <a:rPr lang="it-IT" sz="2000" dirty="0"/>
              <a:t>Il SSN persegue, pertanto, questa visione mediante le attività distrettuali, la pianificazione, il rafforzamento e la valorizzazione dei servizi territoriali, in particolare: </a:t>
            </a:r>
          </a:p>
          <a:p>
            <a:r>
              <a:rPr lang="it-IT" sz="2000" dirty="0"/>
              <a:t>attraverso la valorizzazione della partecipazione di tutte le risorse della comunità nelle diverse forme e attraverso il coinvolgimento dei diversi attori locali (Aziende Sanitarie Locali, </a:t>
            </a:r>
            <a:r>
              <a:rPr lang="it-IT" sz="2000" dirty="0">
                <a:solidFill>
                  <a:schemeClr val="accent1"/>
                </a:solidFill>
              </a:rPr>
              <a:t>Comuni e loro Unioni</a:t>
            </a:r>
            <a:r>
              <a:rPr lang="it-IT" sz="2000" dirty="0"/>
              <a:t>, professionisti, pazienti e loro </a:t>
            </a:r>
            <a:r>
              <a:rPr lang="it-IT" sz="2000" dirty="0" err="1"/>
              <a:t>caregiver</a:t>
            </a:r>
            <a:r>
              <a:rPr lang="it-IT" sz="2000" dirty="0"/>
              <a:t>, associazioni/organizzazioni del Terzo Settore, ecc.). </a:t>
            </a:r>
          </a:p>
        </p:txBody>
      </p:sp>
    </p:spTree>
    <p:extLst>
      <p:ext uri="{BB962C8B-B14F-4D97-AF65-F5344CB8AC3E}">
        <p14:creationId xmlns:p14="http://schemas.microsoft.com/office/powerpoint/2010/main" val="2815574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1336E9F1-AA70-4DC4-A01C-EDB9686B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242574"/>
            <a:ext cx="5383491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sz="2000" b="1" dirty="0">
                <a:solidFill>
                  <a:srgbClr val="455E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CASE DELLA COMUNITA’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9FA8A330-E1D4-404E-86CC-4EBA83AE3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172" y="1665365"/>
            <a:ext cx="5053557" cy="5056109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Per rispondere alle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differenti esigenze territoriali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, garantire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equità di accesso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capillarità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prossimità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del servizio, si prevede la costituzione di una rete di assistenza territoriale delle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</a:rPr>
              <a:t>CdC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, formata secondo il modello </a:t>
            </a:r>
            <a:r>
              <a:rPr lang="it-IT" sz="26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600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Spoke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Sia nell’accezione </a:t>
            </a:r>
            <a:r>
              <a:rPr lang="it-IT" sz="2400" i="1" dirty="0" err="1">
                <a:solidFill>
                  <a:schemeClr val="accent1">
                    <a:lumMod val="50000"/>
                  </a:schemeClr>
                </a:solidFill>
              </a:rPr>
              <a:t>hub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sia in quella </a:t>
            </a:r>
            <a:r>
              <a:rPr lang="it-IT" sz="2400" i="1" dirty="0" err="1">
                <a:solidFill>
                  <a:schemeClr val="accent1">
                    <a:lumMod val="50000"/>
                  </a:schemeClr>
                </a:solidFill>
              </a:rPr>
              <a:t>spoke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, la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</a:rPr>
              <a:t>CdC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costituisce l’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accesso unitario fisico per la comunità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di riferimento ai servizi di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assistenza primaria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Entrambe, quindi, propongono un’</a:t>
            </a:r>
            <a:r>
              <a:rPr lang="it-IT" sz="2400" u="sng" dirty="0">
                <a:solidFill>
                  <a:schemeClr val="accent1">
                    <a:lumMod val="50000"/>
                  </a:schemeClr>
                </a:solidFill>
              </a:rPr>
              <a:t>offerta di servizi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costituita da MMG, PLS, specialisti ambulatoriali interni, infermieri di famiglia o comunità, infermieri che operano nell’assistenza domiciliare, presenza di tecnologie diagnostiche di base.</a:t>
            </a:r>
            <a:endParaRPr lang="it-IT" dirty="0"/>
          </a:p>
        </p:txBody>
      </p:sp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C4D9C75E-8B3A-41CE-ACC4-746B8A7F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282928A-9798-4649-A17F-E62A6C0EDE58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538E5E6-7FC4-40FD-B9BB-841A1035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18" y="-8430"/>
            <a:ext cx="6930257" cy="6901024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EAAE88E-E96B-4BAD-BBDA-21A07221574E}"/>
              </a:ext>
            </a:extLst>
          </p:cNvPr>
          <p:cNvCxnSpPr/>
          <p:nvPr/>
        </p:nvCxnSpPr>
        <p:spPr>
          <a:xfrm>
            <a:off x="6493079" y="2684477"/>
            <a:ext cx="1702965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D5B84B7-CD87-4D02-8E03-DF8219DC52ED}"/>
              </a:ext>
            </a:extLst>
          </p:cNvPr>
          <p:cNvCxnSpPr>
            <a:cxnSpLocks/>
          </p:cNvCxnSpPr>
          <p:nvPr/>
        </p:nvCxnSpPr>
        <p:spPr>
          <a:xfrm>
            <a:off x="5705912" y="2962712"/>
            <a:ext cx="3320642" cy="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5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1CA089-8C80-4D45-AEC2-E941FDB4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D61C2A4-C576-467B-8090-0C644F810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168" y="365124"/>
            <a:ext cx="5376332" cy="331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0D8E43-50E2-452E-9FD0-54C4664C7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099" y="365124"/>
            <a:ext cx="5782734" cy="331799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273860C-8671-4432-A4EA-6BC241A86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3120"/>
            <a:ext cx="12192000" cy="10101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0F5F1FD-A411-448F-9E0E-9C62531636A1}"/>
              </a:ext>
            </a:extLst>
          </p:cNvPr>
          <p:cNvSpPr/>
          <p:nvPr/>
        </p:nvSpPr>
        <p:spPr>
          <a:xfrm>
            <a:off x="601133" y="4786122"/>
            <a:ext cx="1098973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dirty="0"/>
              <a:t>Nuovi dati 2021-2022 su alcuni importati aspetti della vita quotidiana degli over 65enni: fragilità e disabilità, isolamento sociale e partecipazione sociale. Dalle interviste emerge che il 27% degli anziani intervistati rappresenta una risorsa per i propri familiari o per la collettività e che la partecipazione ad attività sociali coinvolge il 16% degli ultra 65enni. Il 16% degli anziani dichiara che, nel corso di una settimana normale, non ha avuto contatti (neppure telefonici) con altre persone ben il 76% riferisce di non aver frequentato alcun punto di aggregazione. La condizione di disabilità coinvolge 13 persone su 100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DF83E265-0003-433E-A931-1F1CF61C55E3}"/>
              </a:ext>
            </a:extLst>
          </p:cNvPr>
          <p:cNvSpPr/>
          <p:nvPr/>
        </p:nvSpPr>
        <p:spPr>
          <a:xfrm>
            <a:off x="414078" y="2377077"/>
            <a:ext cx="1147742" cy="839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8EC409A0-D09D-4B47-BCEB-EAC73C1D4383}"/>
              </a:ext>
            </a:extLst>
          </p:cNvPr>
          <p:cNvSpPr/>
          <p:nvPr/>
        </p:nvSpPr>
        <p:spPr>
          <a:xfrm>
            <a:off x="5570376" y="2080727"/>
            <a:ext cx="1288131" cy="839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151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651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Titillium Web</vt:lpstr>
      <vt:lpstr>Titillium Web Light</vt:lpstr>
      <vt:lpstr>Titillium Web SemiBold</vt:lpstr>
      <vt:lpstr>Wingdings</vt:lpstr>
      <vt:lpstr>Tema di Office</vt:lpstr>
      <vt:lpstr>1_Tema di Office</vt:lpstr>
      <vt:lpstr>Alessio Nardini</vt:lpstr>
      <vt:lpstr>Presentazione standard di PowerPoint</vt:lpstr>
      <vt:lpstr>“SALUTE E TERRITORI NEL PNRR: LA NUOVA RETE DELL’ASSISTENZA DI PROSSIMITÀ”  </vt:lpstr>
      <vt:lpstr>SINERGIE TRA LE MISSIONI DEL PNRR E LA MISSIONE 6</vt:lpstr>
      <vt:lpstr>PNRR MISSIONE 6 in attuazione della RIFORMA dell’ ASSISTENZA TERRITORIALE</vt:lpstr>
      <vt:lpstr> Il PNRR per l'inclusione e l'integrazione socio sanitaria  </vt:lpstr>
      <vt:lpstr>LE CASE DELLA COMUNITA’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Alessio Nardini</dc:title>
  <dc:creator>Nardini Alessio</dc:creator>
  <cp:lastModifiedBy>Nardini Alessio</cp:lastModifiedBy>
  <cp:revision>20</cp:revision>
  <dcterms:created xsi:type="dcterms:W3CDTF">2023-06-28T14:17:38Z</dcterms:created>
  <dcterms:modified xsi:type="dcterms:W3CDTF">2023-07-04T11:12:00Z</dcterms:modified>
</cp:coreProperties>
</file>