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95" r:id="rId6"/>
  </p:sldMasterIdLst>
  <p:notesMasterIdLst>
    <p:notesMasterId r:id="rId48"/>
  </p:notesMasterIdLst>
  <p:handoutMasterIdLst>
    <p:handoutMasterId r:id="rId49"/>
  </p:handoutMasterIdLst>
  <p:sldIdLst>
    <p:sldId id="501" r:id="rId7"/>
    <p:sldId id="520" r:id="rId8"/>
    <p:sldId id="397" r:id="rId9"/>
    <p:sldId id="530" r:id="rId10"/>
    <p:sldId id="538" r:id="rId11"/>
    <p:sldId id="536" r:id="rId12"/>
    <p:sldId id="518" r:id="rId13"/>
    <p:sldId id="521" r:id="rId14"/>
    <p:sldId id="519" r:id="rId15"/>
    <p:sldId id="522" r:id="rId16"/>
    <p:sldId id="525" r:id="rId17"/>
    <p:sldId id="524" r:id="rId18"/>
    <p:sldId id="600" r:id="rId19"/>
    <p:sldId id="601" r:id="rId20"/>
    <p:sldId id="529" r:id="rId21"/>
    <p:sldId id="581" r:id="rId22"/>
    <p:sldId id="583" r:id="rId23"/>
    <p:sldId id="528" r:id="rId24"/>
    <p:sldId id="526" r:id="rId25"/>
    <p:sldId id="527" r:id="rId26"/>
    <p:sldId id="523" r:id="rId27"/>
    <p:sldId id="585" r:id="rId28"/>
    <p:sldId id="586" r:id="rId29"/>
    <p:sldId id="591" r:id="rId30"/>
    <p:sldId id="588" r:id="rId31"/>
    <p:sldId id="589" r:id="rId32"/>
    <p:sldId id="592" r:id="rId33"/>
    <p:sldId id="593" r:id="rId34"/>
    <p:sldId id="604" r:id="rId35"/>
    <p:sldId id="594" r:id="rId36"/>
    <p:sldId id="595" r:id="rId37"/>
    <p:sldId id="596" r:id="rId38"/>
    <p:sldId id="597" r:id="rId39"/>
    <p:sldId id="598" r:id="rId40"/>
    <p:sldId id="531" r:id="rId41"/>
    <p:sldId id="535" r:id="rId42"/>
    <p:sldId id="578" r:id="rId43"/>
    <p:sldId id="566" r:id="rId44"/>
    <p:sldId id="579" r:id="rId45"/>
    <p:sldId id="533" r:id="rId46"/>
    <p:sldId id="517" r:id="rId47"/>
  </p:sldIdLst>
  <p:sldSz cx="12192000" cy="6858000"/>
  <p:notesSz cx="6797675" cy="9926638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  <p:embeddedFont>
      <p:font typeface="Comic Sans MS" panose="030F0702030302020204" pitchFamily="66" charset="0"/>
      <p:regular r:id="rId58"/>
      <p:bold r:id="rId59"/>
      <p:italic r:id="rId60"/>
      <p:boldItalic r:id="rId61"/>
    </p:embeddedFont>
  </p:embeddedFont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accent2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accent2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accent2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accent2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accent2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accent2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accent2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accent2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accent2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F7F"/>
    <a:srgbClr val="333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747" autoAdjust="0"/>
  </p:normalViewPr>
  <p:slideViewPr>
    <p:cSldViewPr>
      <p:cViewPr varScale="1">
        <p:scale>
          <a:sx n="85" d="100"/>
          <a:sy n="85" d="100"/>
        </p:scale>
        <p:origin x="48" y="177"/>
      </p:cViewPr>
      <p:guideLst>
        <p:guide orient="horz" pos="2160"/>
        <p:guide pos="3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95573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 dirty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2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 dirty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7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73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 dirty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7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1EBA876-7F5D-4365-B747-4109259DD723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95573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 dirty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2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 dirty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dirty="0" smtClean="0"/>
              <a:t>Fare clic per modificare gli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7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73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 dirty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7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 smtClean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2D928CD-0D3C-43FE-8EE4-DB31F52E8BCE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16798" indent="-275692" defTabSz="955731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02766" indent="-220553" defTabSz="955731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43873" indent="-220553" defTabSz="955731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984980" indent="-220553" defTabSz="955731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037943-76E4-47FD-A84E-FD239D360DE9}" type="slidenum">
              <a:rPr lang="it-IT" altLang="it-IT" sz="1300"/>
              <a:pPr>
                <a:spcBef>
                  <a:spcPct val="0"/>
                </a:spcBef>
              </a:pPr>
              <a:t>3</a:t>
            </a:fld>
            <a:endParaRPr lang="it-IT" altLang="it-IT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1290638" y="1903413"/>
            <a:ext cx="1444625" cy="3082925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7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095500"/>
            <a:ext cx="10287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11"/>
          <p:cNvSpPr>
            <a:spLocks noGrp="1"/>
          </p:cNvSpPr>
          <p:nvPr>
            <p:ph sz="quarter" idx="13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1747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466725" y="5794375"/>
            <a:ext cx="400050" cy="8556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846763"/>
            <a:ext cx="28575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4" name="Segnaposto contenuto 11"/>
          <p:cNvSpPr>
            <a:spLocks noGrp="1"/>
          </p:cNvSpPr>
          <p:nvPr>
            <p:ph sz="quarter" idx="13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8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2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9" name="Segnaposto contenuto 2"/>
          <p:cNvSpPr>
            <a:spLocks noGrp="1"/>
          </p:cNvSpPr>
          <p:nvPr>
            <p:ph idx="15"/>
          </p:nvPr>
        </p:nvSpPr>
        <p:spPr>
          <a:xfrm>
            <a:off x="6186927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10" name="Segnaposto data 2"/>
          <p:cNvSpPr>
            <a:spLocks noGrp="1"/>
          </p:cNvSpPr>
          <p:nvPr>
            <p:ph type="dt" sz="half" idx="16"/>
          </p:nvPr>
        </p:nvSpPr>
        <p:spPr>
          <a:xfrm>
            <a:off x="8639175" y="6473825"/>
            <a:ext cx="1443038" cy="365125"/>
          </a:xfrm>
        </p:spPr>
        <p:txBody>
          <a:bodyPr wrap="none" lIns="0" tIns="0" rIns="0" bIns="0"/>
          <a:lstStyle>
            <a:lvl1pPr algn="r">
              <a:defRPr sz="1000" b="0" i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81C1A616-A89C-4782-A934-B57E93A2928F}" type="datetime1">
              <a:rPr lang="it-IT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11" name="Segnaposto numero diapositiva 4"/>
          <p:cNvSpPr>
            <a:spLocks noGrp="1"/>
          </p:cNvSpPr>
          <p:nvPr>
            <p:ph type="sldNum" sz="quarter" idx="17"/>
          </p:nvPr>
        </p:nvSpPr>
        <p:spPr>
          <a:xfrm>
            <a:off x="10266363" y="6473825"/>
            <a:ext cx="1452562" cy="365125"/>
          </a:xfrm>
        </p:spPr>
        <p:txBody>
          <a:bodyPr lIns="0" tIns="0" rIns="0" bIns="0"/>
          <a:lstStyle>
            <a:lvl1pPr algn="r">
              <a:defRPr sz="1000" b="0" i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7C78465E-FB76-49DC-B07F-3908B6FF324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874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1">
    <p:bg>
      <p:bgPr>
        <a:solidFill>
          <a:srgbClr val="284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606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2">
    <p:bg>
      <p:bgPr>
        <a:solidFill>
          <a:srgbClr val="D9D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07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466725" y="5794375"/>
            <a:ext cx="400050" cy="8556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6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846763"/>
            <a:ext cx="28575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gnaposto contenuto 11"/>
          <p:cNvSpPr>
            <a:spLocks noGrp="1"/>
          </p:cNvSpPr>
          <p:nvPr>
            <p:ph sz="quarter" idx="14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2"/>
          <p:cNvSpPr>
            <a:spLocks noGrp="1"/>
          </p:cNvSpPr>
          <p:nvPr>
            <p:ph type="dt" sz="half" idx="16"/>
          </p:nvPr>
        </p:nvSpPr>
        <p:spPr>
          <a:xfrm>
            <a:off x="8639175" y="6473825"/>
            <a:ext cx="1443038" cy="365125"/>
          </a:xfrm>
        </p:spPr>
        <p:txBody>
          <a:bodyPr wrap="none" lIns="0" tIns="0" rIns="0" bIns="0"/>
          <a:lstStyle>
            <a:lvl1pPr algn="r">
              <a:defRPr sz="1000" b="0" i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A828B6E8-53F8-4637-B61C-C7A10DEAE809}" type="datetime1">
              <a:rPr lang="it-IT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7"/>
          </p:nvPr>
        </p:nvSpPr>
        <p:spPr>
          <a:xfrm>
            <a:off x="10266363" y="6473825"/>
            <a:ext cx="1452562" cy="365125"/>
          </a:xfrm>
        </p:spPr>
        <p:txBody>
          <a:bodyPr lIns="0" tIns="0" rIns="0" bIns="0"/>
          <a:lstStyle>
            <a:lvl1pPr algn="r">
              <a:defRPr sz="1000" b="0" i="0" smtClean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B7C0AD81-C09E-4302-907F-010B43BB4D9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778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466725" y="5794375"/>
            <a:ext cx="400050" cy="8556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6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846763"/>
            <a:ext cx="28575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egnaposto contenuto 11"/>
          <p:cNvSpPr>
            <a:spLocks noGrp="1"/>
          </p:cNvSpPr>
          <p:nvPr>
            <p:ph sz="quarter" idx="13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2"/>
          <p:cNvSpPr>
            <a:spLocks noGrp="1"/>
          </p:cNvSpPr>
          <p:nvPr>
            <p:ph type="dt" sz="half" idx="15"/>
          </p:nvPr>
        </p:nvSpPr>
        <p:spPr>
          <a:xfrm>
            <a:off x="8639175" y="6473825"/>
            <a:ext cx="1443038" cy="365125"/>
          </a:xfrm>
        </p:spPr>
        <p:txBody>
          <a:bodyPr wrap="none" lIns="0" tIns="0" rIns="0" bIns="0"/>
          <a:lstStyle>
            <a:lvl1pPr algn="r">
              <a:defRPr sz="1000" b="0" i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53A3BA2C-8A00-49DA-9651-C7E72738AD83}" type="datetime1">
              <a:rPr lang="it-IT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6"/>
          </p:nvPr>
        </p:nvSpPr>
        <p:spPr>
          <a:xfrm>
            <a:off x="10266363" y="6473825"/>
            <a:ext cx="1452562" cy="365125"/>
          </a:xfrm>
        </p:spPr>
        <p:txBody>
          <a:bodyPr lIns="0" tIns="0" rIns="0" bIns="0"/>
          <a:lstStyle>
            <a:lvl1pPr algn="r">
              <a:defRPr sz="1000" b="0" i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253DB9C2-39B3-48C2-97DD-EAE2C56B28A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032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6" name="Rettangolo 5"/>
          <p:cNvSpPr/>
          <p:nvPr userDrawn="1"/>
        </p:nvSpPr>
        <p:spPr>
          <a:xfrm>
            <a:off x="466725" y="5794375"/>
            <a:ext cx="400050" cy="8556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846763"/>
            <a:ext cx="28575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055789"/>
          </a:xfrm>
        </p:spPr>
        <p:txBody>
          <a:bodyPr lIns="0" tIns="0" rIns="0" bIns="0">
            <a:noAutofit/>
          </a:bodyPr>
          <a:lstStyle>
            <a:lvl1pPr>
              <a:lnSpc>
                <a:spcPct val="134000"/>
              </a:lnSpc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34000"/>
              </a:lnSpc>
              <a:defRPr sz="1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data 2"/>
          <p:cNvSpPr>
            <a:spLocks noGrp="1"/>
          </p:cNvSpPr>
          <p:nvPr>
            <p:ph type="dt" sz="half" idx="15"/>
          </p:nvPr>
        </p:nvSpPr>
        <p:spPr>
          <a:xfrm>
            <a:off x="8639175" y="6473825"/>
            <a:ext cx="1443038" cy="365125"/>
          </a:xfrm>
        </p:spPr>
        <p:txBody>
          <a:bodyPr wrap="none" lIns="0" tIns="0" rIns="0" bIns="0"/>
          <a:lstStyle>
            <a:lvl1pPr algn="r">
              <a:defRPr sz="1000" b="0" i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EBAE92FB-8DD7-470B-8B36-7091F9AE2565}" type="datetime1">
              <a:rPr lang="it-IT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11" name="Segnaposto numero diapositiva 4"/>
          <p:cNvSpPr>
            <a:spLocks noGrp="1"/>
          </p:cNvSpPr>
          <p:nvPr>
            <p:ph type="sldNum" sz="quarter" idx="16"/>
          </p:nvPr>
        </p:nvSpPr>
        <p:spPr>
          <a:xfrm>
            <a:off x="10266363" y="6473825"/>
            <a:ext cx="1452562" cy="365125"/>
          </a:xfrm>
        </p:spPr>
        <p:txBody>
          <a:bodyPr lIns="0" tIns="0" rIns="0" bIns="0"/>
          <a:lstStyle>
            <a:lvl1pPr algn="r">
              <a:defRPr sz="1000" b="0" i="0" smtClean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5F70ADC1-8BCD-4B45-A495-974A9E80EF2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89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3446463"/>
            <a:ext cx="12192000" cy="3411537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1290638" y="1903413"/>
            <a:ext cx="1444625" cy="3082925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8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095500"/>
            <a:ext cx="10287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11"/>
          <p:cNvSpPr>
            <a:spLocks noGrp="1"/>
          </p:cNvSpPr>
          <p:nvPr>
            <p:ph sz="quarter" idx="13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itolo 1"/>
          <p:cNvSpPr>
            <a:spLocks noGrp="1"/>
          </p:cNvSpPr>
          <p:nvPr>
            <p:ph type="ctrTitle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8893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3446463"/>
            <a:ext cx="12192000" cy="3411537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1290638" y="1909763"/>
            <a:ext cx="1444625" cy="3082925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8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095500"/>
            <a:ext cx="10287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11"/>
          <p:cNvSpPr>
            <a:spLocks noGrp="1"/>
          </p:cNvSpPr>
          <p:nvPr>
            <p:ph sz="quarter" idx="13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itolo 1"/>
          <p:cNvSpPr>
            <a:spLocks noGrp="1"/>
          </p:cNvSpPr>
          <p:nvPr>
            <p:ph type="ctrTitle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198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1290638" y="1903413"/>
            <a:ext cx="1444625" cy="3082925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7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095500"/>
            <a:ext cx="10271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11"/>
          <p:cNvSpPr>
            <a:spLocks noGrp="1"/>
          </p:cNvSpPr>
          <p:nvPr>
            <p:ph sz="quarter" idx="13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4107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3446463"/>
            <a:ext cx="12192000" cy="3411537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1290638" y="1903413"/>
            <a:ext cx="1444625" cy="3082925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8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095500"/>
            <a:ext cx="10271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11"/>
          <p:cNvSpPr>
            <a:spLocks noGrp="1"/>
          </p:cNvSpPr>
          <p:nvPr>
            <p:ph sz="quarter" idx="13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itolo 1"/>
          <p:cNvSpPr>
            <a:spLocks noGrp="1"/>
          </p:cNvSpPr>
          <p:nvPr>
            <p:ph type="ctrTitle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685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3446463"/>
            <a:ext cx="12192000" cy="3411537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1290638" y="1903413"/>
            <a:ext cx="1444625" cy="3082925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8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095500"/>
            <a:ext cx="10271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11"/>
          <p:cNvSpPr>
            <a:spLocks noGrp="1"/>
          </p:cNvSpPr>
          <p:nvPr>
            <p:ph sz="quarter" idx="13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itolo 1"/>
          <p:cNvSpPr>
            <a:spLocks noGrp="1"/>
          </p:cNvSpPr>
          <p:nvPr>
            <p:ph type="ctrTitle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300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725" y="5794375"/>
            <a:ext cx="400050" cy="8556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8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846763"/>
            <a:ext cx="28575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055789"/>
          </a:xfrm>
        </p:spPr>
        <p:txBody>
          <a:bodyPr lIns="0" tIns="0" rIns="0" bIns="0">
            <a:noAutofit/>
          </a:bodyPr>
          <a:lstStyle>
            <a:lvl1pPr>
              <a:lnSpc>
                <a:spcPct val="134000"/>
              </a:lnSpc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34000"/>
              </a:lnSpc>
              <a:defRPr sz="1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10" name="Segnaposto contenuto 11"/>
          <p:cNvSpPr>
            <a:spLocks noGrp="1"/>
          </p:cNvSpPr>
          <p:nvPr>
            <p:ph sz="quarter" idx="13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5"/>
          </p:nvPr>
        </p:nvSpPr>
        <p:spPr>
          <a:xfrm>
            <a:off x="8639175" y="6473825"/>
            <a:ext cx="1443038" cy="365125"/>
          </a:xfrm>
        </p:spPr>
        <p:txBody>
          <a:bodyPr wrap="none" lIns="0" tIns="0" rIns="0" bIns="0"/>
          <a:lstStyle>
            <a:lvl1pPr algn="r">
              <a:defRPr sz="1000" b="0" i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5183035F-2AF9-46E7-8ABA-D5DE53CA9AD3}" type="datetime1">
              <a:rPr lang="it-IT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11" name="Segnaposto numero diapositiva 4"/>
          <p:cNvSpPr>
            <a:spLocks noGrp="1"/>
          </p:cNvSpPr>
          <p:nvPr>
            <p:ph type="sldNum" sz="quarter" idx="16"/>
          </p:nvPr>
        </p:nvSpPr>
        <p:spPr>
          <a:xfrm>
            <a:off x="10266363" y="6473825"/>
            <a:ext cx="1452562" cy="365125"/>
          </a:xfrm>
        </p:spPr>
        <p:txBody>
          <a:bodyPr lIns="0" tIns="0" rIns="0" bIns="0"/>
          <a:lstStyle>
            <a:lvl1pPr algn="r">
              <a:defRPr sz="1000" b="0" i="0" smtClean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AD397E0A-C16B-472E-B75C-0E4788470C4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830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725" y="5794375"/>
            <a:ext cx="400050" cy="8556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8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846763"/>
            <a:ext cx="28575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3" name="Segnaposto contenuto 11"/>
          <p:cNvSpPr>
            <a:spLocks noGrp="1"/>
          </p:cNvSpPr>
          <p:nvPr>
            <p:ph sz="quarter" idx="13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055789"/>
          </a:xfrm>
        </p:spPr>
        <p:txBody>
          <a:bodyPr lIns="0" tIns="0" rIns="0" bIns="0">
            <a:noAutofit/>
          </a:bodyPr>
          <a:lstStyle>
            <a:lvl1pPr>
              <a:lnSpc>
                <a:spcPct val="134000"/>
              </a:lnSpc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34000"/>
              </a:lnSpc>
              <a:defRPr sz="1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5"/>
          </p:nvPr>
        </p:nvSpPr>
        <p:spPr>
          <a:xfrm>
            <a:off x="8639175" y="6473825"/>
            <a:ext cx="1443038" cy="365125"/>
          </a:xfrm>
        </p:spPr>
        <p:txBody>
          <a:bodyPr wrap="none" lIns="0" tIns="0" rIns="0" bIns="0"/>
          <a:lstStyle>
            <a:lvl1pPr algn="r">
              <a:defRPr sz="1000" b="0" i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1325C8BA-395E-4494-A67A-590E54638331}" type="datetime1">
              <a:rPr lang="it-IT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10" name="Segnaposto numero diapositiva 4"/>
          <p:cNvSpPr>
            <a:spLocks noGrp="1"/>
          </p:cNvSpPr>
          <p:nvPr>
            <p:ph type="sldNum" sz="quarter" idx="16"/>
          </p:nvPr>
        </p:nvSpPr>
        <p:spPr>
          <a:xfrm>
            <a:off x="10266363" y="6473825"/>
            <a:ext cx="1452562" cy="365125"/>
          </a:xfrm>
        </p:spPr>
        <p:txBody>
          <a:bodyPr lIns="0" tIns="0" rIns="0" bIns="0"/>
          <a:lstStyle>
            <a:lvl1pPr algn="r">
              <a:defRPr sz="1000" b="0" i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4EE0A953-DF2E-43B3-9693-46F1C376150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50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466725" y="5794375"/>
            <a:ext cx="400050" cy="8556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latin typeface="Verdan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846763"/>
            <a:ext cx="28575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8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2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3"/>
          </p:nvPr>
        </p:nvSpPr>
        <p:spPr>
          <a:xfrm>
            <a:off x="6186927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8" name="Segnaposto contenuto 11"/>
          <p:cNvSpPr>
            <a:spLocks noGrp="1"/>
          </p:cNvSpPr>
          <p:nvPr>
            <p:ph sz="quarter" idx="14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data 2"/>
          <p:cNvSpPr>
            <a:spLocks noGrp="1"/>
          </p:cNvSpPr>
          <p:nvPr>
            <p:ph type="dt" sz="half" idx="16"/>
          </p:nvPr>
        </p:nvSpPr>
        <p:spPr>
          <a:xfrm>
            <a:off x="8639175" y="6473825"/>
            <a:ext cx="1443038" cy="365125"/>
          </a:xfrm>
        </p:spPr>
        <p:txBody>
          <a:bodyPr wrap="none" lIns="0" tIns="0" rIns="0" bIns="0"/>
          <a:lstStyle>
            <a:lvl1pPr algn="r">
              <a:defRPr sz="1000" b="0" i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E2BFC5EF-3F22-465B-B483-CA8A46B828F4}" type="datetime1">
              <a:rPr lang="it-IT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7"/>
          </p:nvPr>
        </p:nvSpPr>
        <p:spPr>
          <a:xfrm>
            <a:off x="10266363" y="6473825"/>
            <a:ext cx="1452562" cy="365125"/>
          </a:xfrm>
        </p:spPr>
        <p:txBody>
          <a:bodyPr lIns="0" tIns="0" rIns="0" bIns="0"/>
          <a:lstStyle>
            <a:lvl1pPr algn="r">
              <a:defRPr sz="1000" b="0" i="0" smtClean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DE425B79-8B92-46D9-803C-C27C11393CE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725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381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11" name="Segnaposto data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4C08-855E-4B7C-873F-6D6EE81B0CEE}" type="datetime1">
              <a:rPr lang="it-IT"/>
              <a:pPr>
                <a:defRPr/>
              </a:pPr>
              <a:t>26/10/2022</a:t>
            </a:fld>
            <a:endParaRPr lang="it-IT"/>
          </a:p>
        </p:txBody>
      </p:sp>
      <p:sp>
        <p:nvSpPr>
          <p:cNvPr id="12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0ACAA-B092-4D54-9A97-E9C0809D20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2"/>
          <p:cNvSpPr>
            <a:spLocks noGrp="1"/>
          </p:cNvSpPr>
          <p:nvPr>
            <p:ph type="ctrTitle"/>
          </p:nvPr>
        </p:nvSpPr>
        <p:spPr>
          <a:xfrm>
            <a:off x="2999657" y="4077072"/>
            <a:ext cx="7849318" cy="266429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altLang="it-IT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RUOLO DELL'INAIL NELLA SALUTE E SICUREZZA SUL LAVORO: DALLA PREVENZIONE ALLA TUTELA </a:t>
            </a:r>
            <a:r>
              <a:rPr altLang="it-IT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altLang="it-IT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altLang="it-IT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altLang="it-IT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altLang="it-IT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altLang="it-IT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dott. Patrizio Rossi - Sovrintendente sanitario centrale </a:t>
            </a:r>
            <a:br>
              <a:rPr lang="it-IT" altLang="it-IT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alt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alt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altLang="it-IT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dott. Francesco Bonaccorso - </a:t>
            </a:r>
            <a:r>
              <a:rPr lang="it-IT" altLang="it-IT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Responsabile sanitario III settore Sovrintendenza Sanitaria Centrale </a:t>
            </a:r>
            <a:br>
              <a:rPr lang="it-IT" altLang="it-IT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altLang="it-IT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altLang="it-IT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dott.ssa Elisa Saldutti - DM I settore III </a:t>
            </a:r>
            <a:r>
              <a:rPr lang="it-IT" alt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Sovrintendenza Sanitaria </a:t>
            </a:r>
            <a:r>
              <a:rPr lang="it-IT" altLang="it-IT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Centrale Inail </a:t>
            </a:r>
            <a:br>
              <a:rPr lang="it-IT" altLang="it-IT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altLang="it-IT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3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2927350" y="1069975"/>
            <a:ext cx="4719638" cy="646113"/>
          </a:xfrm>
        </p:spPr>
        <p:txBody>
          <a:bodyPr/>
          <a:lstStyle/>
          <a:p>
            <a:r>
              <a:rPr lang="it-IT" alt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Roma 28 ottobre 2022</a:t>
            </a:r>
          </a:p>
          <a:p>
            <a:endParaRPr lang="it-IT" alt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altLang="it-I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4" name="Segnaposto testo 4"/>
          <p:cNvSpPr>
            <a:spLocks noGrp="1"/>
          </p:cNvSpPr>
          <p:nvPr>
            <p:ph type="body" sz="quarter" idx="15"/>
          </p:nvPr>
        </p:nvSpPr>
        <p:spPr>
          <a:xfrm>
            <a:off x="2927350" y="715963"/>
            <a:ext cx="4719638" cy="234950"/>
          </a:xfrm>
        </p:spPr>
        <p:txBody>
          <a:bodyPr/>
          <a:lstStyle/>
          <a:p>
            <a:r>
              <a:rPr lang="it-IT" alt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Azienda ospedaliera San Giovanni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smtClean="0"/>
              <a:t>INFORMAZIONE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848870"/>
          </a:xfrm>
        </p:spPr>
        <p:txBody>
          <a:bodyPr/>
          <a:lstStyle/>
          <a:p>
            <a:pPr marL="0" indent="0" algn="just">
              <a:buNone/>
            </a:pPr>
            <a:r>
              <a:rPr lang="it-IT" sz="2000" dirty="0" smtClean="0"/>
              <a:t>INAIL CONTRIBUISCE A DIVULGARE LE CONOSCENZE NEL CAMPO DELLA SICUREZZA E SALUTE SUL LAVORO:</a:t>
            </a:r>
          </a:p>
          <a:p>
            <a:pPr algn="just"/>
            <a:r>
              <a:rPr lang="it-IT" sz="2000" dirty="0" smtClean="0"/>
              <a:t>ORGANIZZAZIONE DI CONVEGNI, SEMINARI, WORKSHOP…</a:t>
            </a:r>
          </a:p>
          <a:p>
            <a:pPr algn="just"/>
            <a:r>
              <a:rPr lang="it-IT" sz="2000" dirty="0" smtClean="0"/>
              <a:t>PROMOZIONE DI STUDI E RICERCHE SUL FENOMENO INFORTUNISTICO E SULLE MALATTIE PROFESSIONALI, SU AREE DI RISCHIO (es. PROGETTO MAPPE, COLLABORAZIONE CON UNIVERSITA’ SU SPECIFICI RISCHI)</a:t>
            </a:r>
          </a:p>
          <a:p>
            <a:pPr algn="just"/>
            <a:r>
              <a:rPr lang="it-IT" sz="2000" dirty="0" smtClean="0"/>
              <a:t>PUBBLICAZIONI, AUDIOVISIVI E SOFTWARE (SITO INAIL)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2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FORMAZIONE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000" dirty="0" smtClean="0"/>
              <a:t>INAIL ORGANIZZA CORSI DI FORMAZIONE PER RSPP, LAVORATORI, DIRIGENTI DELLE PUBBLICHE AMMINISTRAZIONI E DELLE AZIENDE PRIVATE IN CONVENZIONE IN TEMA DI SALUTE E SICUREZZA SUL LAVORO (es. MIN. TESORO, MIN. </a:t>
            </a:r>
            <a:r>
              <a:rPr lang="it-IT" sz="2000" dirty="0" smtClean="0"/>
              <a:t>DELLE INFRASTRUTTURE E DELLA MOBILITA’, </a:t>
            </a:r>
            <a:r>
              <a:rPr lang="it-IT" sz="2000" dirty="0" smtClean="0"/>
              <a:t>ACCIAIERIE D’ITALIA, SOGIN…)  </a:t>
            </a:r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29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b="1" dirty="0" smtClean="0"/>
              <a:t>SISTEMI DI GESTIONE DELLA SALUTE E SICUREZZA SUL LAVORO (SGSL)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628800"/>
            <a:ext cx="11261294" cy="3527399"/>
          </a:xfrm>
        </p:spPr>
        <p:txBody>
          <a:bodyPr/>
          <a:lstStyle/>
          <a:p>
            <a:pPr algn="just"/>
            <a:r>
              <a:rPr lang="it-IT" sz="2000" dirty="0" smtClean="0"/>
              <a:t>SONO SISTEMI ORGANIZZATIVI CHE INTEGRANO GLI OBIETTIVI DI SSL NELLA GESTIONE DEI SISTEMI DI LAVORO E PRODUZIONE DEI BENI E SERVIZI.</a:t>
            </a:r>
          </a:p>
          <a:p>
            <a:pPr marL="0" indent="0" algn="just">
              <a:buNone/>
            </a:pPr>
            <a:endParaRPr lang="it-IT" sz="2000" dirty="0" smtClean="0"/>
          </a:p>
          <a:p>
            <a:pPr algn="just"/>
            <a:r>
              <a:rPr lang="it-IT" sz="2000" dirty="0" smtClean="0"/>
              <a:t>L’ADOZIONE DI UN SGSL PERMETTE DI ACCEDERE  ALLA RICHIESTA DI RIDUZIONE DEL TASSO DI PREMIO DA CORRISPONDERE ALL’INAIL E DI USUFRUIRE DELL’ESONERO DALLA RESPONSABILITA’ AMMINISTRATIVA DELLE PERSONE GIURIDICHE, DELLE SOCIETA’ E DELLE ASSOCIAZIONI (art.30 del D.lgs. 81/08).</a:t>
            </a:r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54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2075290" y="6448508"/>
            <a:ext cx="6411886" cy="288898"/>
          </a:xfrm>
        </p:spPr>
        <p:txBody>
          <a:bodyPr/>
          <a:lstStyle/>
          <a:p>
            <a:r>
              <a:rPr lang="it-IT" sz="1200" b="1" dirty="0" smtClean="0"/>
              <a:t>I Corso per medici competenti Inail – Roma, 17-19 ottobre 2022</a:t>
            </a:r>
            <a:endParaRPr lang="it-IT" sz="12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4676" y="1187875"/>
            <a:ext cx="11261294" cy="4055789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>
                <a:solidFill>
                  <a:srgbClr val="002060"/>
                </a:solidFill>
              </a:rPr>
              <a:t>SISTEMI DI GESTIONE DELLA SALUTE E SICUREZZA SUL LAVORO (SGSL</a:t>
            </a:r>
            <a:r>
              <a:rPr lang="it-IT" sz="2000" b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it-IT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sono sistemi organizzativi che integrano gli obiettivi di </a:t>
            </a:r>
            <a:r>
              <a:rPr lang="it-IT" dirty="0" smtClean="0">
                <a:solidFill>
                  <a:srgbClr val="002060"/>
                </a:solidFill>
              </a:rPr>
              <a:t>salute e sicurezza sul lavoro </a:t>
            </a:r>
            <a:r>
              <a:rPr lang="it-IT" dirty="0">
                <a:solidFill>
                  <a:srgbClr val="002060"/>
                </a:solidFill>
              </a:rPr>
              <a:t>nella </a:t>
            </a:r>
            <a:r>
              <a:rPr lang="it-IT" dirty="0" smtClean="0">
                <a:solidFill>
                  <a:srgbClr val="002060"/>
                </a:solidFill>
              </a:rPr>
              <a:t>progettazione e gestione </a:t>
            </a:r>
            <a:r>
              <a:rPr lang="it-IT" dirty="0">
                <a:solidFill>
                  <a:srgbClr val="002060"/>
                </a:solidFill>
              </a:rPr>
              <a:t>dei sistemi di lavoro e produzione </a:t>
            </a:r>
            <a:r>
              <a:rPr lang="it-IT" dirty="0" smtClean="0">
                <a:solidFill>
                  <a:srgbClr val="002060"/>
                </a:solidFill>
              </a:rPr>
              <a:t>di </a:t>
            </a:r>
            <a:r>
              <a:rPr lang="it-IT" dirty="0">
                <a:solidFill>
                  <a:srgbClr val="002060"/>
                </a:solidFill>
              </a:rPr>
              <a:t>beni </a:t>
            </a:r>
            <a:r>
              <a:rPr lang="it-IT" dirty="0" smtClean="0">
                <a:solidFill>
                  <a:srgbClr val="002060"/>
                </a:solidFill>
              </a:rPr>
              <a:t>o servizi</a:t>
            </a:r>
            <a:r>
              <a:rPr lang="it-IT" dirty="0" smtClean="0"/>
              <a:t>.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744" y="3061251"/>
            <a:ext cx="2130948" cy="212299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129847" y="4627418"/>
            <a:ext cx="881149" cy="556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500553" y="3319549"/>
            <a:ext cx="3480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ciclo di Deming è un metodo di gestione iterativo in 4 fasi utilizzato per il controllo e miglioramento dei processi e dei prodotti.</a:t>
            </a:r>
            <a:endParaRPr lang="it-IT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97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621" y="1100138"/>
            <a:ext cx="6216471" cy="405606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377440" y="5793902"/>
            <a:ext cx="722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Linee guida UNI Inail per un sistema di gestione sicurezza sul lavoro 2001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69566" y="373495"/>
            <a:ext cx="312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Miglioramento progressivo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7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ATTIVITÀ SANITARIA IN AMBITO PREVENZIONALE INAIL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Partecipazione alla formazione e all’informazione organizzata </a:t>
            </a:r>
            <a:r>
              <a:rPr lang="it-IT" dirty="0" err="1" smtClean="0"/>
              <a:t>dall’Inail</a:t>
            </a:r>
            <a:r>
              <a:rPr lang="it-IT" dirty="0" smtClean="0"/>
              <a:t> per i profili di competenza</a:t>
            </a:r>
          </a:p>
          <a:p>
            <a:pPr algn="just"/>
            <a:r>
              <a:rPr lang="it-IT" dirty="0" smtClean="0"/>
              <a:t>analisi dei dati degli infortuni e delle malattie professionali finalizzati ad: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                                 evidenziare i fenomeni da porre attenzione; </a:t>
            </a:r>
          </a:p>
          <a:p>
            <a:pPr marL="0" indent="0" algn="just">
              <a:buNone/>
            </a:pPr>
            <a:r>
              <a:rPr lang="it-IT" dirty="0" smtClean="0"/>
              <a:t>                                 ricercare soluzioni per prevenirli;</a:t>
            </a:r>
          </a:p>
          <a:p>
            <a:pPr marL="0" indent="0" algn="just">
              <a:buNone/>
            </a:pPr>
            <a:r>
              <a:rPr lang="it-IT" dirty="0" smtClean="0"/>
              <a:t>                                 proporre </a:t>
            </a:r>
            <a:r>
              <a:rPr lang="it-IT" dirty="0"/>
              <a:t>progetti di </a:t>
            </a:r>
            <a:r>
              <a:rPr lang="it-IT" dirty="0" smtClean="0"/>
              <a:t>collaborazione con le associazioni di categoria e con le istituzioni</a:t>
            </a:r>
          </a:p>
          <a:p>
            <a:pPr marL="0" indent="0" algn="just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in particolare sanitarie (es. </a:t>
            </a:r>
            <a:r>
              <a:rPr lang="it-IT" dirty="0" err="1" smtClean="0"/>
              <a:t>asl</a:t>
            </a:r>
            <a:r>
              <a:rPr lang="it-IT" dirty="0" smtClean="0"/>
              <a:t>, ospedali, istituzioni scientifiche).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63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336" y="260648"/>
            <a:ext cx="11261294" cy="694416"/>
          </a:xfrm>
        </p:spPr>
        <p:txBody>
          <a:bodyPr/>
          <a:lstStyle/>
          <a:p>
            <a:r>
              <a:rPr lang="it-IT" sz="2800" b="1" dirty="0" smtClean="0"/>
              <a:t>Il medico competente 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3940" y="836712"/>
            <a:ext cx="11261294" cy="5184576"/>
          </a:xfrm>
        </p:spPr>
        <p:txBody>
          <a:bodyPr/>
          <a:lstStyle/>
          <a:p>
            <a:endParaRPr lang="it-IT" dirty="0"/>
          </a:p>
          <a:p>
            <a:pPr marL="0" lvl="0" indent="0" algn="just">
              <a:buNone/>
            </a:pPr>
            <a:r>
              <a:rPr lang="it-IT" sz="2400" dirty="0" smtClean="0"/>
              <a:t>Ruolo nella organizzazione dell’azienda ai fini della prevenzione anche del COVID (procedure </a:t>
            </a:r>
            <a:r>
              <a:rPr lang="it-IT" sz="2400" dirty="0"/>
              <a:t>di accesso, distanziamento, individuazione dei </a:t>
            </a:r>
            <a:r>
              <a:rPr lang="it-IT" sz="2400" dirty="0" smtClean="0"/>
              <a:t>DPI, formazione e informazione dei lavoratori, sorveglianza sanitaria anche nel periodo della pandemia, </a:t>
            </a:r>
            <a:r>
              <a:rPr lang="it-IT" sz="2400" dirty="0" err="1" smtClean="0"/>
              <a:t>etc</a:t>
            </a:r>
            <a:r>
              <a:rPr lang="it-IT" sz="2400" dirty="0" smtClean="0"/>
              <a:t>…);</a:t>
            </a:r>
          </a:p>
          <a:p>
            <a:pPr marL="0" lvl="0" indent="0" algn="just">
              <a:buNone/>
            </a:pPr>
            <a:endParaRPr lang="it-IT" sz="2400" dirty="0" smtClean="0"/>
          </a:p>
          <a:p>
            <a:pPr marL="0" lvl="0" indent="0" algn="just">
              <a:buNone/>
            </a:pPr>
            <a:r>
              <a:rPr lang="it-IT" sz="2400" dirty="0" smtClean="0"/>
              <a:t>Individuazione dei soggetti fragili</a:t>
            </a:r>
          </a:p>
          <a:p>
            <a:pPr algn="just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824192" y="4149080"/>
            <a:ext cx="36724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Terzietà ed autonomia rispetto alla </a:t>
            </a:r>
            <a:r>
              <a:rPr lang="it-IT" sz="2400" dirty="0" smtClean="0"/>
              <a:t>funzione del </a:t>
            </a:r>
            <a:r>
              <a:rPr lang="it-IT" sz="2400" dirty="0"/>
              <a:t>datore di lavoro </a:t>
            </a:r>
          </a:p>
          <a:p>
            <a:pPr algn="ctr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528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smtClean="0"/>
              <a:t>Lavoro agile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776862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 smtClean="0"/>
              <a:t>Durante la pandemia COVID-19 </a:t>
            </a:r>
            <a:r>
              <a:rPr lang="it-IT" sz="2400" dirty="0" err="1" smtClean="0"/>
              <a:t>l’</a:t>
            </a:r>
            <a:r>
              <a:rPr lang="it-IT" sz="2400" b="1" dirty="0" err="1" smtClean="0"/>
              <a:t>Inail</a:t>
            </a:r>
            <a:r>
              <a:rPr lang="it-IT" sz="2400" b="1" dirty="0" smtClean="0"/>
              <a:t> </a:t>
            </a:r>
            <a:r>
              <a:rPr lang="it-IT" sz="2400" dirty="0" smtClean="0"/>
              <a:t>ha sostenuto con i propri medici competenti le piccole e medie aziende, che non avevano tale figura aziendale, attraverso l’organizzazione della </a:t>
            </a:r>
            <a:r>
              <a:rPr lang="it-IT" sz="2400" b="1" dirty="0" smtClean="0"/>
              <a:t>Sorveglianza Sanitaria Eccezionale </a:t>
            </a:r>
            <a:r>
              <a:rPr lang="it-IT" sz="2400" dirty="0" smtClean="0"/>
              <a:t>ai fini della valutazione dei lavoratori </a:t>
            </a:r>
            <a:r>
              <a:rPr lang="it-IT" sz="2400" b="1" dirty="0" smtClean="0"/>
              <a:t>fragili</a:t>
            </a:r>
            <a:r>
              <a:rPr lang="it-IT" sz="2400" dirty="0" smtClean="0"/>
              <a:t>.</a:t>
            </a:r>
          </a:p>
          <a:p>
            <a:pPr marL="0" indent="0" algn="just">
              <a:buNone/>
            </a:pPr>
            <a:r>
              <a:rPr lang="it-IT" sz="2400" dirty="0" smtClean="0"/>
              <a:t>Da un punto di vista della tutela, </a:t>
            </a:r>
            <a:r>
              <a:rPr lang="it-IT" sz="2400" dirty="0" err="1" smtClean="0"/>
              <a:t>l’Inail</a:t>
            </a:r>
            <a:r>
              <a:rPr lang="it-IT" sz="2400" dirty="0" smtClean="0"/>
              <a:t> tutela anche l’infortunio avvenuto in occasione di lavoro, durante il lavoro agile, qualora sia accertata la finalità di lavoro ed il nesso di causalità materiale tra evento lesione e tra la lesione e la menomazione.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04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b="1" dirty="0" smtClean="0">
                <a:solidFill>
                  <a:srgbClr val="002060"/>
                </a:solidFill>
              </a:rPr>
              <a:t>			</a:t>
            </a:r>
          </a:p>
          <a:p>
            <a:pPr marL="0" indent="0">
              <a:buNone/>
            </a:pPr>
            <a:endParaRPr lang="it-IT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QUALCHE DATO SU INFORTUNI E MALATTIE PROFESSIONALI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4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DENUNCE DI INFORTUNIO 2017-21 fonte open data Inail</a:t>
            </a:r>
            <a:endParaRPr lang="it-IT" sz="2400" b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836712"/>
            <a:ext cx="9349898" cy="496855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96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smtClean="0">
                <a:solidFill>
                  <a:srgbClr val="003F7F"/>
                </a:solidFill>
              </a:rPr>
              <a:t>Tutela del lavoratore</a:t>
            </a:r>
            <a:endParaRPr lang="it-IT" sz="2800" b="1" dirty="0">
              <a:solidFill>
                <a:srgbClr val="003F7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 smtClean="0"/>
              <a:t>presa in carico del lavoratore</a:t>
            </a:r>
          </a:p>
          <a:p>
            <a:r>
              <a:rPr lang="it-IT" sz="2800" dirty="0" smtClean="0"/>
              <a:t>Prevenzione</a:t>
            </a:r>
          </a:p>
          <a:p>
            <a:r>
              <a:rPr lang="it-IT" sz="2800" dirty="0" smtClean="0"/>
              <a:t>Prime cure </a:t>
            </a:r>
          </a:p>
          <a:p>
            <a:r>
              <a:rPr lang="it-IT" sz="2800" dirty="0" smtClean="0"/>
              <a:t>Medicina legale</a:t>
            </a:r>
          </a:p>
          <a:p>
            <a:r>
              <a:rPr lang="it-IT" sz="2800" dirty="0" smtClean="0"/>
              <a:t>Riabilitazione</a:t>
            </a:r>
          </a:p>
          <a:p>
            <a:r>
              <a:rPr lang="it-IT" sz="2800" dirty="0" smtClean="0"/>
              <a:t>Reinserimento</a:t>
            </a:r>
            <a:endParaRPr lang="it-IT" sz="2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21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b="1" dirty="0" smtClean="0">
                <a:solidFill>
                  <a:srgbClr val="002060"/>
                </a:solidFill>
              </a:rPr>
              <a:t>    DENUNCE DI MALATTIE PROFESSIONALI 2017-2021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0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pic>
        <p:nvPicPr>
          <p:cNvPr id="1026" name="Immagin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88640"/>
            <a:ext cx="11017224" cy="60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sinistra 1"/>
          <p:cNvSpPr/>
          <p:nvPr/>
        </p:nvSpPr>
        <p:spPr>
          <a:xfrm>
            <a:off x="10992644" y="4419728"/>
            <a:ext cx="1080120" cy="144016"/>
          </a:xfrm>
          <a:prstGeom prst="left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sinistra 4"/>
          <p:cNvSpPr/>
          <p:nvPr/>
        </p:nvSpPr>
        <p:spPr>
          <a:xfrm>
            <a:off x="11146577" y="2429853"/>
            <a:ext cx="1080120" cy="144016"/>
          </a:xfrm>
          <a:prstGeom prst="left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/>
            </a:r>
            <a:br>
              <a:rPr lang="it-IT" sz="2400" dirty="0"/>
            </a:b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000" dirty="0"/>
          </a:p>
          <a:p>
            <a:pPr marL="0" indent="0">
              <a:buNone/>
            </a:pPr>
            <a:r>
              <a:rPr lang="it-IT" sz="2400" dirty="0" smtClean="0"/>
              <a:t>. 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597002" y="2262107"/>
            <a:ext cx="8669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nesso di dipendenza causale in ambito INAIL</a:t>
            </a:r>
          </a:p>
        </p:txBody>
      </p:sp>
    </p:spTree>
    <p:extLst>
      <p:ext uri="{BB962C8B-B14F-4D97-AF65-F5344CB8AC3E}">
        <p14:creationId xmlns:p14="http://schemas.microsoft.com/office/powerpoint/2010/main" val="347960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440" y="404664"/>
            <a:ext cx="10757238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it-IT" sz="2000" b="1" dirty="0"/>
              <a:t>Il problema della causalità non si discosta in ambito INAIL da quello generale, quindi vale la regola che il rapporto tra antecedente e susseguente deve essere valutato sulla base dei noti criteri di giudizio: </a:t>
            </a:r>
          </a:p>
          <a:p>
            <a:pPr marL="0" indent="0" algn="just">
              <a:buNone/>
            </a:pPr>
            <a:r>
              <a:rPr lang="it-IT" sz="12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it-IT" sz="1200" b="1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it-IT" sz="1200" b="1" u="sng" dirty="0">
                <a:solidFill>
                  <a:schemeClr val="accent4">
                    <a:lumMod val="50000"/>
                  </a:schemeClr>
                </a:solidFill>
              </a:rPr>
              <a:t>cronologico</a:t>
            </a:r>
            <a:r>
              <a:rPr lang="it-IT" sz="1200" dirty="0"/>
              <a:t>: l’epoca in cui i postumi e gli esiti si consolidano deve essere compatibile con natura, entità della causa e </a:t>
            </a:r>
          </a:p>
          <a:p>
            <a:pPr marL="0" indent="0" algn="just">
              <a:buNone/>
            </a:pPr>
            <a:r>
              <a:rPr lang="it-IT" sz="1200" dirty="0"/>
              <a:t>                         </a:t>
            </a:r>
            <a:r>
              <a:rPr lang="it-IT" sz="1200" dirty="0" smtClean="0"/>
              <a:t>modalità </a:t>
            </a:r>
            <a:r>
              <a:rPr lang="it-IT" sz="1200" dirty="0"/>
              <a:t>con la quale questa ha agito;</a:t>
            </a:r>
          </a:p>
          <a:p>
            <a:pPr marL="0" indent="0" algn="just">
              <a:buNone/>
            </a:pPr>
            <a:r>
              <a:rPr lang="it-IT" sz="1200" dirty="0"/>
              <a:t>2) </a:t>
            </a:r>
            <a:r>
              <a:rPr lang="it-IT" sz="1200" b="1" u="sng" dirty="0">
                <a:solidFill>
                  <a:schemeClr val="accent1">
                    <a:lumMod val="75000"/>
                  </a:schemeClr>
                </a:solidFill>
              </a:rPr>
              <a:t>qualitativo</a:t>
            </a:r>
            <a:r>
              <a:rPr lang="it-IT" sz="1200" dirty="0"/>
              <a:t>: causa esteriore abnorme e compatibilità fra natura della causa stessa, natura delle </a:t>
            </a:r>
            <a:r>
              <a:rPr lang="it-IT" sz="1200" dirty="0" smtClean="0"/>
              <a:t>manifestazioni</a:t>
            </a:r>
          </a:p>
          <a:p>
            <a:pPr marL="0" indent="0" algn="just">
              <a:buNone/>
            </a:pPr>
            <a:r>
              <a:rPr lang="it-IT" sz="1200" dirty="0" smtClean="0"/>
              <a:t>                        cliniche prodotte e natura degli esiti; </a:t>
            </a:r>
          </a:p>
          <a:p>
            <a:pPr marL="0" indent="0" algn="just">
              <a:buNone/>
            </a:pPr>
            <a:r>
              <a:rPr lang="it-IT" sz="1200" dirty="0" smtClean="0"/>
              <a:t>3</a:t>
            </a:r>
            <a:r>
              <a:rPr lang="it-IT" sz="1200" dirty="0"/>
              <a:t>) </a:t>
            </a:r>
            <a:r>
              <a:rPr lang="it-IT" sz="1200" b="1" u="sng" dirty="0">
                <a:solidFill>
                  <a:schemeClr val="accent2">
                    <a:lumMod val="50000"/>
                  </a:schemeClr>
                </a:solidFill>
              </a:rPr>
              <a:t>quantitativo</a:t>
            </a:r>
            <a:r>
              <a:rPr lang="it-IT" sz="1200" dirty="0"/>
              <a:t>: adeguatezza fra intensità della forza lesiva ed entità degli effetti prodotti immediatamente, </a:t>
            </a:r>
          </a:p>
          <a:p>
            <a:pPr marL="0" indent="0" algn="just">
              <a:buNone/>
            </a:pPr>
            <a:r>
              <a:rPr lang="it-IT" sz="1200" dirty="0"/>
              <a:t>                          </a:t>
            </a:r>
            <a:r>
              <a:rPr lang="it-IT" sz="1200" dirty="0" smtClean="0"/>
              <a:t>nonché </a:t>
            </a:r>
            <a:r>
              <a:rPr lang="it-IT" sz="1200" dirty="0"/>
              <a:t>tra questi e la gravità degli esiti finali; </a:t>
            </a:r>
          </a:p>
          <a:p>
            <a:pPr marL="0" indent="0" algn="just">
              <a:buNone/>
            </a:pPr>
            <a:r>
              <a:rPr lang="it-IT" sz="1200" dirty="0"/>
              <a:t>4)   </a:t>
            </a:r>
            <a:r>
              <a:rPr lang="it-IT" sz="1200" b="1" u="sng" dirty="0">
                <a:solidFill>
                  <a:srgbClr val="9933FF"/>
                </a:solidFill>
              </a:rPr>
              <a:t>modale</a:t>
            </a:r>
            <a:r>
              <a:rPr lang="it-IT" sz="1200" dirty="0"/>
              <a:t>: si deve trattare di «causa violenta» per gli infortuni e di «causa diluita nel tempo» per le MP;</a:t>
            </a:r>
          </a:p>
          <a:p>
            <a:pPr marL="0" indent="0" algn="just">
              <a:buNone/>
            </a:pPr>
            <a:r>
              <a:rPr lang="it-IT" sz="1200" dirty="0"/>
              <a:t>5)   </a:t>
            </a:r>
            <a:r>
              <a:rPr lang="it-IT" sz="1200" b="1" u="sng" dirty="0">
                <a:solidFill>
                  <a:schemeClr val="bg2">
                    <a:lumMod val="25000"/>
                  </a:schemeClr>
                </a:solidFill>
              </a:rPr>
              <a:t>topografico</a:t>
            </a:r>
            <a:r>
              <a:rPr lang="it-IT" sz="1200" dirty="0"/>
              <a:t>: corrispondenza tra le sedi di applicazione del trauma e le manifestazioni cliniche; </a:t>
            </a:r>
          </a:p>
          <a:p>
            <a:pPr marL="0" indent="0" algn="just">
              <a:buNone/>
            </a:pPr>
            <a:r>
              <a:rPr lang="it-IT" sz="1200" dirty="0"/>
              <a:t>6)   </a:t>
            </a:r>
            <a:r>
              <a:rPr lang="it-IT" sz="1200" b="1" u="sng" dirty="0">
                <a:solidFill>
                  <a:srgbClr val="0099FF"/>
                </a:solidFill>
              </a:rPr>
              <a:t>continuità:</a:t>
            </a:r>
            <a:r>
              <a:rPr lang="it-IT" sz="1200" dirty="0"/>
              <a:t> continuum di sintomi e di segni clinici; </a:t>
            </a:r>
          </a:p>
          <a:p>
            <a:pPr marL="0" indent="0" algn="just">
              <a:buNone/>
            </a:pPr>
            <a:r>
              <a:rPr lang="it-IT" sz="1200" dirty="0"/>
              <a:t>7)   </a:t>
            </a:r>
            <a:r>
              <a:rPr lang="it-IT" sz="1200" b="1" u="sng" dirty="0"/>
              <a:t>esclusione:</a:t>
            </a:r>
            <a:r>
              <a:rPr lang="it-IT" sz="1200" dirty="0"/>
              <a:t> di altre concause; </a:t>
            </a:r>
          </a:p>
          <a:p>
            <a:pPr marL="0" indent="0" algn="just">
              <a:buNone/>
            </a:pPr>
            <a:r>
              <a:rPr lang="it-IT" sz="1200" dirty="0"/>
              <a:t>8)   </a:t>
            </a:r>
            <a:r>
              <a:rPr lang="it-IT" sz="1200" b="1" u="sng" dirty="0">
                <a:solidFill>
                  <a:srgbClr val="008000"/>
                </a:solidFill>
              </a:rPr>
              <a:t>epidemiologico</a:t>
            </a:r>
            <a:r>
              <a:rPr lang="it-IT" sz="1200" dirty="0"/>
              <a:t>: nell’ambito del riconoscimento delle tecnopatie, assume una importanza notevole; </a:t>
            </a:r>
          </a:p>
          <a:p>
            <a:pPr marL="0" indent="0" algn="just">
              <a:buNone/>
            </a:pPr>
            <a:r>
              <a:rPr lang="it-IT" sz="1200" dirty="0"/>
              <a:t>9)   </a:t>
            </a:r>
            <a:r>
              <a:rPr lang="it-IT" sz="1200" b="1" u="sng" dirty="0">
                <a:solidFill>
                  <a:srgbClr val="CC3300"/>
                </a:solidFill>
              </a:rPr>
              <a:t>sussunzione:</a:t>
            </a:r>
            <a:r>
              <a:rPr lang="it-IT" sz="1200" dirty="0"/>
              <a:t> sotto leggi scientifiche;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400" dirty="0" smtClean="0"/>
              <a:t> 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7347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b="1" dirty="0" smtClean="0"/>
              <a:t>Infortunio sul lavoro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000" dirty="0"/>
              <a:t>La legge non definisce l’infortunio sul lavoro, ma ne fissa i requisiti: </a:t>
            </a:r>
          </a:p>
          <a:p>
            <a:pPr algn="just"/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«L’assicurazione comprende tutti i casi di infortunio avvenuti per causa violenta </a:t>
            </a:r>
            <a:r>
              <a:rPr lang="it-IT" sz="2000" dirty="0" smtClean="0"/>
              <a:t>in </a:t>
            </a:r>
            <a:r>
              <a:rPr lang="it-IT" sz="2000" dirty="0"/>
              <a:t>occasione di </a:t>
            </a:r>
            <a:r>
              <a:rPr lang="it-IT" sz="2000" dirty="0" smtClean="0"/>
              <a:t>lavoro da </a:t>
            </a:r>
            <a:r>
              <a:rPr lang="it-IT" sz="2000" dirty="0"/>
              <a:t>cui sia derivata la morte </a:t>
            </a:r>
            <a:r>
              <a:rPr lang="it-IT" sz="2000" dirty="0" smtClean="0"/>
              <a:t>o un’inabilità </a:t>
            </a:r>
            <a:r>
              <a:rPr lang="it-IT" sz="2000" dirty="0"/>
              <a:t>permanente al lavoro, assoluta o parziale,</a:t>
            </a:r>
          </a:p>
          <a:p>
            <a:pPr marL="0" indent="0" algn="just">
              <a:buNone/>
            </a:pPr>
            <a:r>
              <a:rPr lang="it-IT" sz="2000" dirty="0"/>
              <a:t>o</a:t>
            </a:r>
            <a:r>
              <a:rPr lang="it-IT" sz="2000" dirty="0" smtClean="0"/>
              <a:t>vvero</a:t>
            </a:r>
          </a:p>
          <a:p>
            <a:pPr marL="0" indent="0" algn="just">
              <a:buNone/>
            </a:pPr>
            <a:r>
              <a:rPr lang="it-IT" sz="2000" dirty="0" smtClean="0"/>
              <a:t>un’inabilità </a:t>
            </a:r>
            <a:r>
              <a:rPr lang="it-IT" sz="2000" dirty="0"/>
              <a:t>temporanea assoluta che importi astensione dal lavoro per più di 3 giorni»</a:t>
            </a:r>
          </a:p>
          <a:p>
            <a:pPr marL="0" indent="0" algn="just">
              <a:buNone/>
            </a:pPr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7504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Definizione di infortunio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La causa violenta</a:t>
            </a:r>
          </a:p>
          <a:p>
            <a:pPr algn="just"/>
            <a:r>
              <a:rPr lang="it-IT" dirty="0"/>
              <a:t>E’  un fatto esterno all’organismo del lavoratore ossia proveniente dall’ambiente di lavoro che, in un rapido contatto, ne determina la lesione</a:t>
            </a:r>
            <a:r>
              <a:rPr lang="it-IT" dirty="0" smtClean="0"/>
              <a:t>.</a:t>
            </a:r>
            <a:endParaRPr lang="it-IT" dirty="0"/>
          </a:p>
          <a:p>
            <a:pPr algn="just"/>
            <a:r>
              <a:rPr lang="it-IT" dirty="0"/>
              <a:t>La stessa per considerarsi violenta deve essere:</a:t>
            </a:r>
          </a:p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Esteriore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algn="just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Idoneità lesiva idonea </a:t>
            </a:r>
            <a:r>
              <a:rPr lang="it-IT" dirty="0"/>
              <a:t>a provocare la lesione riscontrata. Tra infortunio e lesione vi deve essere un rapporto causa – effetto; </a:t>
            </a:r>
          </a:p>
          <a:p>
            <a:pPr algn="just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Concentrazione cronologica</a:t>
            </a:r>
            <a:r>
              <a:rPr lang="it-IT" dirty="0"/>
              <a:t>: concentrata nel tempo (cronologicamente determinabile), non deve superare un turno giornaliero di lavoro.</a:t>
            </a:r>
          </a:p>
          <a:p>
            <a:pPr marL="0" indent="0" algn="just">
              <a:buNone/>
            </a:pPr>
            <a:r>
              <a:rPr lang="it-IT" sz="2000" dirty="0" smtClean="0"/>
              <a:t>»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1805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Definizione di infortunio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0606287" cy="4055789"/>
          </a:xfrm>
        </p:spPr>
        <p:txBody>
          <a:bodyPr/>
          <a:lstStyle/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980729"/>
            <a:ext cx="98650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42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Occasione di lavoro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764704"/>
            <a:ext cx="11261294" cy="4896544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-    Professionalità </a:t>
            </a:r>
            <a:r>
              <a:rPr lang="it-IT" sz="2000" dirty="0"/>
              <a:t>del rischio; </a:t>
            </a:r>
          </a:p>
          <a:p>
            <a:pPr marL="0" indent="0" algn="just">
              <a:buNone/>
            </a:pPr>
            <a:r>
              <a:rPr lang="it-IT" sz="2000" dirty="0" smtClean="0"/>
              <a:t>-   Finalità </a:t>
            </a:r>
            <a:r>
              <a:rPr lang="it-IT" sz="2000" dirty="0"/>
              <a:t>lavorativa: sono tutelati tutti gli eventi conseguenti </a:t>
            </a:r>
            <a:r>
              <a:rPr lang="it-IT" sz="2000" dirty="0" smtClean="0"/>
              <a:t>ad </a:t>
            </a:r>
            <a:r>
              <a:rPr lang="it-IT" sz="2000" dirty="0"/>
              <a:t>un rischio, anche straordinario e imprevedibile </a:t>
            </a:r>
            <a:r>
              <a:rPr lang="it-IT" sz="2000" dirty="0" smtClean="0"/>
              <a:t>riconducibile a </a:t>
            </a:r>
            <a:r>
              <a:rPr lang="it-IT" sz="2000" dirty="0"/>
              <a:t>finalità, esigenze o condizioni lavorative. </a:t>
            </a:r>
          </a:p>
          <a:p>
            <a:pPr algn="just"/>
            <a:r>
              <a:rPr lang="it-IT" sz="2000" dirty="0" smtClean="0"/>
              <a:t>Sono </a:t>
            </a:r>
            <a:r>
              <a:rPr lang="it-IT" sz="2000" dirty="0"/>
              <a:t>oggi </a:t>
            </a:r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estranei alla tutela</a:t>
            </a:r>
            <a:r>
              <a:rPr lang="it-IT" sz="2000" dirty="0"/>
              <a:t>: </a:t>
            </a:r>
          </a:p>
          <a:p>
            <a:pPr marL="342900" indent="-342900" algn="just">
              <a:buFontTx/>
              <a:buChar char="-"/>
            </a:pPr>
            <a:r>
              <a:rPr lang="it-IT" sz="2000" dirty="0" smtClean="0"/>
              <a:t>Gli </a:t>
            </a:r>
            <a:r>
              <a:rPr lang="it-IT" sz="2000" dirty="0"/>
              <a:t>infortuni derivanti da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rischio elettivo</a:t>
            </a:r>
            <a:r>
              <a:rPr lang="it-IT" sz="2000" dirty="0"/>
              <a:t>, e cioè quel rischio che </a:t>
            </a:r>
            <a:r>
              <a:rPr lang="it-IT" sz="2000" dirty="0" smtClean="0"/>
              <a:t>il lavoratore </a:t>
            </a:r>
            <a:r>
              <a:rPr lang="it-IT" sz="2000" dirty="0"/>
              <a:t>determina volontariamente, arbitrariamente e </a:t>
            </a:r>
            <a:r>
              <a:rPr lang="it-IT" sz="2000" dirty="0" smtClean="0"/>
              <a:t>per soddisfare </a:t>
            </a:r>
            <a:r>
              <a:rPr lang="it-IT" sz="2000" dirty="0"/>
              <a:t>esigenze e impulsi personali, ponendo in essere </a:t>
            </a:r>
            <a:r>
              <a:rPr lang="it-IT" sz="2000" dirty="0" smtClean="0"/>
              <a:t>una </a:t>
            </a:r>
            <a:r>
              <a:rPr lang="it-IT" sz="2000" dirty="0"/>
              <a:t>attività non avente rapporto con lo svolgimento del lavoro.</a:t>
            </a:r>
          </a:p>
          <a:p>
            <a:pPr marL="342900" indent="-342900" algn="just">
              <a:buFontTx/>
              <a:buChar char="-"/>
            </a:pPr>
            <a:r>
              <a:rPr lang="it-IT" sz="2000" dirty="0"/>
              <a:t>Gli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infortuni simulati </a:t>
            </a:r>
            <a:r>
              <a:rPr lang="it-IT" sz="2000" dirty="0"/>
              <a:t>dal lavoratore o le cui conseguenze </a:t>
            </a:r>
            <a:r>
              <a:rPr lang="it-IT" sz="2000" dirty="0" smtClean="0"/>
              <a:t>siano dolosamente </a:t>
            </a:r>
            <a:r>
              <a:rPr lang="it-IT" sz="2000" dirty="0"/>
              <a:t>aggravate dal lavoratore stesso.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5692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441182"/>
          </a:xfrm>
        </p:spPr>
        <p:txBody>
          <a:bodyPr/>
          <a:lstStyle/>
          <a:p>
            <a:pPr algn="ctr"/>
            <a:r>
              <a:rPr lang="it-IT" sz="2400" b="1" dirty="0"/>
              <a:t>Malattie Professionali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764704"/>
            <a:ext cx="11261294" cy="5256584"/>
          </a:xfrm>
        </p:spPr>
        <p:txBody>
          <a:bodyPr/>
          <a:lstStyle/>
          <a:p>
            <a:endParaRPr lang="it-IT" sz="2000" dirty="0"/>
          </a:p>
          <a:p>
            <a:pPr marL="0" indent="0">
              <a:buNone/>
            </a:pPr>
            <a:r>
              <a:rPr lang="it-IT" sz="2400" dirty="0" smtClean="0"/>
              <a:t> 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911423" y="764704"/>
            <a:ext cx="1028864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La differenza sostanziale tra infortunio e malattia </a:t>
            </a:r>
            <a:r>
              <a:rPr lang="it-IT" sz="2000" dirty="0" smtClean="0">
                <a:solidFill>
                  <a:srgbClr val="002060"/>
                </a:solidFill>
              </a:rPr>
              <a:t>professionale </a:t>
            </a:r>
            <a:endParaRPr lang="it-IT" sz="20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si fonda sulla modalità di azione della causa</a:t>
            </a:r>
          </a:p>
          <a:p>
            <a:pPr algn="ctr">
              <a:lnSpc>
                <a:spcPct val="150000"/>
              </a:lnSpc>
            </a:pPr>
            <a:endParaRPr lang="it-IT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- </a:t>
            </a:r>
            <a:r>
              <a:rPr lang="it-IT" sz="2000" b="0" dirty="0">
                <a:solidFill>
                  <a:srgbClr val="002060"/>
                </a:solidFill>
              </a:rPr>
              <a:t>nell’infortunio, l'azione è concentrata in un turno lavorativo (l’evento scatenante è improvviso e violento)</a:t>
            </a:r>
          </a:p>
          <a:p>
            <a:pPr algn="just">
              <a:lnSpc>
                <a:spcPct val="150000"/>
              </a:lnSpc>
            </a:pPr>
            <a:r>
              <a:rPr lang="it-IT" sz="2000" b="0" dirty="0">
                <a:solidFill>
                  <a:srgbClr val="002060"/>
                </a:solidFill>
              </a:rPr>
              <a:t>- nella tecnopatia, l’azione dannosa è diluita nel tempo, quindi lenta e di bassa </a:t>
            </a:r>
            <a:r>
              <a:rPr lang="it-IT" sz="2000" b="0" dirty="0" smtClean="0">
                <a:solidFill>
                  <a:srgbClr val="002060"/>
                </a:solidFill>
              </a:rPr>
              <a:t>intensità</a:t>
            </a:r>
            <a:endParaRPr lang="it-IT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Inoltre 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- nell'infortunio, il "lavoro" è occasione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- nella malattia professionale il "lavoro" è causa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957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828B6E8-53F8-4637-B61C-C7A10DEAE809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7C0AD81-C09E-4302-907F-010B43BB4D9B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sp>
        <p:nvSpPr>
          <p:cNvPr id="6" name="Titolo 9"/>
          <p:cNvSpPr txBox="1">
            <a:spLocks/>
          </p:cNvSpPr>
          <p:nvPr/>
        </p:nvSpPr>
        <p:spPr>
          <a:xfrm>
            <a:off x="1731330" y="23812"/>
            <a:ext cx="8215313" cy="2143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 fontScale="90000" lnSpcReduction="1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700" b="0" dirty="0" smtClean="0">
                <a:latin typeface="Comic Sans MS" pitchFamily="66" charset="0"/>
              </a:rPr>
              <a:t/>
            </a:r>
            <a:br>
              <a:rPr lang="it-IT" sz="2700" b="0" dirty="0" smtClean="0">
                <a:latin typeface="Comic Sans MS" pitchFamily="66" charset="0"/>
              </a:rPr>
            </a:br>
            <a:r>
              <a:rPr lang="it-IT" sz="2700" b="0" dirty="0" smtClean="0">
                <a:ea typeface="Verdana" panose="020B0604030504040204" pitchFamily="34" charset="0"/>
              </a:rPr>
              <a:t>Il </a:t>
            </a:r>
            <a:r>
              <a:rPr lang="it-IT" sz="2700" b="0" i="1" dirty="0" err="1" smtClean="0">
                <a:ea typeface="Verdana" panose="020B0604030504040204" pitchFamily="34" charset="0"/>
              </a:rPr>
              <a:t>nomen</a:t>
            </a:r>
            <a:r>
              <a:rPr lang="it-IT" sz="2700" b="0" i="1" dirty="0" smtClean="0">
                <a:ea typeface="Verdana" panose="020B0604030504040204" pitchFamily="34" charset="0"/>
              </a:rPr>
              <a:t> </a:t>
            </a:r>
            <a:r>
              <a:rPr lang="it-IT" sz="2700" b="0" i="1" dirty="0" err="1" smtClean="0">
                <a:ea typeface="Verdana" panose="020B0604030504040204" pitchFamily="34" charset="0"/>
              </a:rPr>
              <a:t>juris</a:t>
            </a:r>
            <a:r>
              <a:rPr lang="it-IT" sz="2700" b="0" dirty="0" smtClean="0">
                <a:ea typeface="Verdana" panose="020B0604030504040204" pitchFamily="34" charset="0"/>
              </a:rPr>
              <a:t> “malattia professionale tabellata” </a:t>
            </a:r>
            <a:br>
              <a:rPr lang="it-IT" sz="2700" b="0" dirty="0" smtClean="0">
                <a:ea typeface="Verdana" panose="020B0604030504040204" pitchFamily="34" charset="0"/>
              </a:rPr>
            </a:br>
            <a:r>
              <a:rPr lang="it-IT" sz="2700" b="0" dirty="0" smtClean="0">
                <a:ea typeface="Verdana" panose="020B0604030504040204" pitchFamily="34" charset="0"/>
              </a:rPr>
              <a:t>è diverso dal più lato concetto di </a:t>
            </a:r>
            <a:r>
              <a:rPr lang="it-IT" sz="2700" b="0" dirty="0" smtClean="0">
                <a:solidFill>
                  <a:srgbClr val="FF0000"/>
                </a:solidFill>
                <a:ea typeface="Verdana" panose="020B0604030504040204" pitchFamily="34" charset="0"/>
              </a:rPr>
              <a:t>malattia da lavoro </a:t>
            </a:r>
            <a:br>
              <a:rPr lang="it-IT" sz="2700" b="0" dirty="0" smtClean="0">
                <a:solidFill>
                  <a:srgbClr val="FF0000"/>
                </a:solidFill>
                <a:ea typeface="Verdana" panose="020B0604030504040204" pitchFamily="34" charset="0"/>
              </a:rPr>
            </a:br>
            <a:r>
              <a:rPr lang="it-IT" sz="2700" b="0" dirty="0" smtClean="0">
                <a:ea typeface="Verdana" panose="020B0604030504040204" pitchFamily="34" charset="0"/>
              </a:rPr>
              <a:t>ammessa alla tutela dal Giudice delle Leggi </a:t>
            </a:r>
            <a:br>
              <a:rPr lang="it-IT" sz="2700" b="0" dirty="0" smtClean="0">
                <a:ea typeface="Verdana" panose="020B0604030504040204" pitchFamily="34" charset="0"/>
              </a:rPr>
            </a:br>
            <a:r>
              <a:rPr lang="it-IT" sz="2700" b="0" dirty="0" smtClean="0">
                <a:ea typeface="Verdana" panose="020B0604030504040204" pitchFamily="34" charset="0"/>
              </a:rPr>
              <a:t>sub </a:t>
            </a:r>
            <a:r>
              <a:rPr lang="it-IT" sz="2700" b="0" i="1" dirty="0" smtClean="0">
                <a:ea typeface="Verdana" panose="020B0604030504040204" pitchFamily="34" charset="0"/>
              </a:rPr>
              <a:t>specie</a:t>
            </a:r>
            <a:r>
              <a:rPr lang="it-IT" sz="2700" b="0" dirty="0" smtClean="0">
                <a:ea typeface="Verdana" panose="020B0604030504040204" pitchFamily="34" charset="0"/>
              </a:rPr>
              <a:t> “</a:t>
            </a:r>
            <a:r>
              <a:rPr lang="it-IT" sz="2700" b="0" dirty="0" smtClean="0">
                <a:solidFill>
                  <a:srgbClr val="FF0000"/>
                </a:solidFill>
                <a:ea typeface="Verdana" panose="020B0604030504040204" pitchFamily="34" charset="0"/>
              </a:rPr>
              <a:t>malattia professionale non tabellata</a:t>
            </a:r>
            <a:r>
              <a:rPr lang="it-IT" sz="2700" b="0" dirty="0" smtClean="0">
                <a:ea typeface="Verdana" panose="020B0604030504040204" pitchFamily="34" charset="0"/>
              </a:rPr>
              <a:t>”</a:t>
            </a:r>
            <a:r>
              <a:rPr lang="it-IT" b="0" dirty="0" smtClean="0">
                <a:ea typeface="Verdana" panose="020B0604030504040204" pitchFamily="34" charset="0"/>
              </a:rPr>
              <a:t/>
            </a:r>
            <a:br>
              <a:rPr lang="it-IT" b="0" dirty="0" smtClean="0">
                <a:ea typeface="Verdana" panose="020B0604030504040204" pitchFamily="34" charset="0"/>
              </a:rPr>
            </a:br>
            <a:endParaRPr lang="it-IT" b="0" dirty="0" smtClean="0">
              <a:ea typeface="Verdana" panose="020B060403050404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81377" y="2381248"/>
            <a:ext cx="44513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Tabellata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compresa in elenco</a:t>
            </a:r>
            <a:r>
              <a:rPr lang="it-IT" alt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de-DE" altLang="it-IT" sz="18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DM 9 </a:t>
            </a:r>
            <a:r>
              <a:rPr lang="de-DE" altLang="it-IT" sz="1800" dirty="0" err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aprile</a:t>
            </a:r>
            <a:r>
              <a:rPr lang="de-DE" altLang="it-IT" sz="18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08 GU 21.7.08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Lavorazione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Malattia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- Periodo </a:t>
            </a:r>
            <a:r>
              <a:rPr lang="it-IT" alt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max</a:t>
            </a:r>
            <a:r>
              <a:rPr lang="it-IT" alt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it-IT" alt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indennizzabilità</a:t>
            </a:r>
            <a:r>
              <a:rPr lang="it-IT" alt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dalla cessazione della lavorazione morbigena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Presunzione legale di origine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90033" y="2669015"/>
            <a:ext cx="4130675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Tabellata</a:t>
            </a:r>
            <a:endParaRPr lang="it-IT" altLang="it-IT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Malattia per la quale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il lavoratore  </a:t>
            </a:r>
            <a:r>
              <a:rPr lang="it-IT" altLang="it-IT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dimostri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l’origine professionale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Sentenze Corte </a:t>
            </a:r>
            <a:r>
              <a:rPr lang="it-IT" altLang="it-IT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</a:t>
            </a:r>
            <a:endParaRPr lang="it-IT" altLang="it-IT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179 e 206 del 1988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Onere </a:t>
            </a:r>
            <a:r>
              <a:rPr lang="it-IT" altLang="it-IT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della </a:t>
            </a:r>
            <a:r>
              <a:rPr lang="it-IT" altLang="it-IT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prova a carico del lavoratore</a:t>
            </a:r>
            <a:endParaRPr lang="it-IT" altLang="it-IT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3347957">
            <a:off x="4928267" y="2251194"/>
            <a:ext cx="1438275" cy="11525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70 w 21600"/>
              <a:gd name="T25" fmla="*/ 12405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60" y="0"/>
                </a:moveTo>
                <a:lnTo>
                  <a:pt x="9319" y="6171"/>
                </a:lnTo>
                <a:lnTo>
                  <a:pt x="12405" y="6171"/>
                </a:lnTo>
                <a:lnTo>
                  <a:pt x="12405" y="12405"/>
                </a:lnTo>
                <a:lnTo>
                  <a:pt x="6171" y="12405"/>
                </a:lnTo>
                <a:lnTo>
                  <a:pt x="6171" y="9319"/>
                </a:lnTo>
                <a:lnTo>
                  <a:pt x="0" y="15460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6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19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11BFF0-3ADD-413E-9FDC-D3490A1B04FD}" type="slidenum">
              <a:rPr lang="it-IT" altLang="it-IT" sz="1000">
                <a:ea typeface="Verdana" panose="020B0604030504040204" pitchFamily="34" charset="0"/>
                <a:cs typeface="Verdan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00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19063" y="1124744"/>
            <a:ext cx="11449050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20000"/>
              </a:spcBef>
            </a:pPr>
            <a:r>
              <a:rPr lang="it-IT" altLang="it-IT" sz="2600" b="0" dirty="0">
                <a:solidFill>
                  <a:srgbClr val="002060"/>
                </a:solidFill>
              </a:rPr>
              <a:t>	</a:t>
            </a:r>
            <a:endParaRPr lang="it-IT" altLang="it-IT" sz="2400" b="0" dirty="0">
              <a:solidFill>
                <a:srgbClr val="000099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232400" y="5229225"/>
            <a:ext cx="338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it-IT" altLang="it-IT" sz="1800" b="0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51384" y="96435"/>
            <a:ext cx="11305654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1750"/>
              </a:spcBef>
              <a:buClr>
                <a:srgbClr val="FF0000"/>
              </a:buClr>
            </a:pPr>
            <a:r>
              <a:rPr lang="en-GB" altLang="it-IT" sz="2800" dirty="0" err="1" smtClean="0">
                <a:solidFill>
                  <a:srgbClr val="002060"/>
                </a:solidFill>
              </a:rPr>
              <a:t>Principali</a:t>
            </a:r>
            <a:r>
              <a:rPr lang="en-GB" altLang="it-IT" sz="2800" dirty="0" smtClean="0">
                <a:solidFill>
                  <a:srgbClr val="002060"/>
                </a:solidFill>
              </a:rPr>
              <a:t> </a:t>
            </a:r>
            <a:r>
              <a:rPr lang="en-GB" altLang="it-IT" sz="2800" dirty="0" err="1" smtClean="0">
                <a:solidFill>
                  <a:srgbClr val="002060"/>
                </a:solidFill>
              </a:rPr>
              <a:t>riferimenti</a:t>
            </a:r>
            <a:r>
              <a:rPr lang="en-GB" altLang="it-IT" sz="2800" dirty="0" smtClean="0">
                <a:solidFill>
                  <a:srgbClr val="002060"/>
                </a:solidFill>
              </a:rPr>
              <a:t> </a:t>
            </a:r>
            <a:r>
              <a:rPr lang="en-GB" altLang="it-IT" sz="2800" dirty="0" err="1" smtClean="0">
                <a:solidFill>
                  <a:srgbClr val="002060"/>
                </a:solidFill>
              </a:rPr>
              <a:t>normativi</a:t>
            </a:r>
            <a:r>
              <a:rPr lang="en-GB" altLang="it-IT" sz="2800" dirty="0" smtClean="0">
                <a:solidFill>
                  <a:srgbClr val="002060"/>
                </a:solidFill>
              </a:rPr>
              <a:t> per </a:t>
            </a:r>
            <a:r>
              <a:rPr lang="en-GB" altLang="it-IT" sz="2800" dirty="0" err="1" smtClean="0">
                <a:solidFill>
                  <a:srgbClr val="002060"/>
                </a:solidFill>
              </a:rPr>
              <a:t>compiti</a:t>
            </a:r>
            <a:r>
              <a:rPr lang="en-GB" altLang="it-IT" sz="2800" dirty="0" smtClean="0">
                <a:solidFill>
                  <a:srgbClr val="002060"/>
                </a:solidFill>
              </a:rPr>
              <a:t> di </a:t>
            </a:r>
            <a:r>
              <a:rPr lang="en-GB" altLang="it-IT" sz="2800" dirty="0" err="1" smtClean="0">
                <a:solidFill>
                  <a:srgbClr val="002060"/>
                </a:solidFill>
              </a:rPr>
              <a:t>prevenzione</a:t>
            </a:r>
            <a:r>
              <a:rPr lang="en-GB" altLang="it-IT" sz="2800" dirty="0" smtClean="0">
                <a:solidFill>
                  <a:srgbClr val="002060"/>
                </a:solidFill>
              </a:rPr>
              <a:t> in Inail</a:t>
            </a:r>
            <a:endParaRPr lang="en-GB" altLang="it-IT" sz="2800" dirty="0">
              <a:solidFill>
                <a:srgbClr val="002060"/>
              </a:solidFill>
            </a:endParaRPr>
          </a:p>
        </p:txBody>
      </p:sp>
      <p:sp>
        <p:nvSpPr>
          <p:cNvPr id="21510" name="Rettangolo 6"/>
          <p:cNvSpPr>
            <a:spLocks noChangeArrowheads="1"/>
          </p:cNvSpPr>
          <p:nvPr/>
        </p:nvSpPr>
        <p:spPr bwMode="auto">
          <a:xfrm>
            <a:off x="767408" y="1124745"/>
            <a:ext cx="828092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endParaRPr kumimoji="1" lang="it-IT" altLang="it-IT" sz="2400" b="0" i="1" dirty="0" smtClean="0">
              <a:solidFill>
                <a:srgbClr val="000066"/>
              </a:solidFill>
            </a:endParaRPr>
          </a:p>
          <a:p>
            <a:endParaRPr kumimoji="1" lang="it-IT" altLang="it-IT" sz="2400" b="0" i="1" dirty="0">
              <a:solidFill>
                <a:srgbClr val="000066"/>
              </a:solidFill>
            </a:endParaRPr>
          </a:p>
          <a:p>
            <a:r>
              <a:rPr kumimoji="1" lang="it-IT" altLang="it-IT" sz="2400" b="0" i="1" dirty="0" smtClean="0">
                <a:solidFill>
                  <a:srgbClr val="000066"/>
                </a:solidFill>
              </a:rPr>
              <a:t>T.U. 1224/65</a:t>
            </a:r>
          </a:p>
          <a:p>
            <a:r>
              <a:rPr kumimoji="1" lang="it-IT" altLang="it-IT" sz="2400" b="0" i="1" dirty="0" smtClean="0">
                <a:solidFill>
                  <a:srgbClr val="000066"/>
                </a:solidFill>
              </a:rPr>
              <a:t>D.L. 242/96</a:t>
            </a:r>
          </a:p>
          <a:p>
            <a:r>
              <a:rPr kumimoji="1" lang="it-IT" altLang="it-IT" sz="2400" b="0" i="1" dirty="0" smtClean="0">
                <a:solidFill>
                  <a:srgbClr val="000066"/>
                </a:solidFill>
              </a:rPr>
              <a:t>D.lgs. 81/08 e </a:t>
            </a:r>
            <a:r>
              <a:rPr kumimoji="1" lang="it-IT" altLang="it-IT" sz="2400" b="0" i="1" dirty="0" err="1" smtClean="0">
                <a:solidFill>
                  <a:srgbClr val="000066"/>
                </a:solidFill>
              </a:rPr>
              <a:t>s.m.i.</a:t>
            </a:r>
            <a:endParaRPr kumimoji="1" lang="it-IT" altLang="it-IT" sz="2400" b="0" i="1" dirty="0" smtClean="0">
              <a:solidFill>
                <a:srgbClr val="000066"/>
              </a:solidFill>
            </a:endParaRPr>
          </a:p>
          <a:p>
            <a:r>
              <a:rPr kumimoji="1" lang="it-IT" altLang="it-IT" sz="2400" b="0" i="1" dirty="0" smtClean="0">
                <a:solidFill>
                  <a:srgbClr val="000066"/>
                </a:solidFill>
              </a:rPr>
              <a:t>D.lgs. 38/2000</a:t>
            </a:r>
          </a:p>
          <a:p>
            <a:endParaRPr kumimoji="1" lang="it-IT" altLang="it-IT" sz="2400" b="0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b="1" dirty="0"/>
              <a:t>La lesione – </a:t>
            </a:r>
            <a:r>
              <a:rPr lang="it-IT" sz="2400" b="1" dirty="0" smtClean="0"/>
              <a:t>danno, </a:t>
            </a:r>
            <a:br>
              <a:rPr lang="it-IT" sz="2400" b="1" dirty="0" smtClean="0"/>
            </a:br>
            <a:r>
              <a:rPr lang="it-IT" sz="2400" b="1" dirty="0" smtClean="0"/>
              <a:t>sia per infortuni sul lavoro, sia per malattie professionali</a:t>
            </a:r>
            <a:r>
              <a:rPr lang="it-IT" sz="2400" b="1" dirty="0"/>
              <a:t/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000" dirty="0"/>
          </a:p>
          <a:p>
            <a:pPr marL="0" indent="0" algn="just">
              <a:buNone/>
            </a:pPr>
            <a:r>
              <a:rPr lang="it-IT" sz="2400" dirty="0"/>
              <a:t>E’ ogni alterazione fisica o psichica </a:t>
            </a:r>
            <a:r>
              <a:rPr lang="it-IT" sz="2400" dirty="0" smtClean="0"/>
              <a:t>dell’organismo del </a:t>
            </a:r>
            <a:r>
              <a:rPr lang="it-IT" sz="2400" dirty="0"/>
              <a:t>lavoratore da cui deriva la morte o una </a:t>
            </a:r>
            <a:r>
              <a:rPr lang="it-IT" sz="2400" dirty="0" smtClean="0"/>
              <a:t>menomazione dell’integrità </a:t>
            </a:r>
            <a:r>
              <a:rPr lang="it-IT" sz="2400" dirty="0"/>
              <a:t>psico-fisica assoluta o parziale, ovvero una </a:t>
            </a:r>
            <a:r>
              <a:rPr lang="it-IT" sz="2400" dirty="0" smtClean="0"/>
              <a:t>inabilità temporanea </a:t>
            </a:r>
            <a:r>
              <a:rPr lang="it-IT" sz="2400" dirty="0"/>
              <a:t>assoluta che comporti l’astensione dal </a:t>
            </a:r>
            <a:r>
              <a:rPr lang="it-IT" sz="2400" dirty="0" smtClean="0"/>
              <a:t>lavoro per </a:t>
            </a:r>
            <a:r>
              <a:rPr lang="it-IT" sz="2400" dirty="0"/>
              <a:t>più di tre giorni.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2379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b="1" dirty="0"/>
              <a:t>L’indennizzo per la menomazione dell’integrità psicofisica Danno </a:t>
            </a:r>
            <a:r>
              <a:rPr lang="it-IT" sz="2400" b="1" dirty="0" smtClean="0"/>
              <a:t>biologico </a:t>
            </a:r>
            <a:r>
              <a:rPr lang="it-IT" sz="2400" b="1" dirty="0"/>
              <a:t>eventi successivi al 25 luglio 2000</a:t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000" dirty="0" smtClean="0"/>
              <a:t>La </a:t>
            </a:r>
            <a:r>
              <a:rPr lang="it-IT" sz="2000" dirty="0"/>
              <a:t>prestazione indennizza sempre il danno biologico fino al 100%, salvo che per le menomazioni di grado inferiore al 6%, ritenute, per la loro lieve entità, non rilevanti in un sistema di tutela sociale e considerate, quindi, in franchigia. </a:t>
            </a:r>
          </a:p>
          <a:p>
            <a:pPr algn="just"/>
            <a:r>
              <a:rPr lang="it-IT" sz="2000" dirty="0"/>
              <a:t>L’indennizzo del danno biologico viene erogato sotto forma di capitale per gradi di invalidità pari o superiori al 6% ed inferiori al 16</a:t>
            </a:r>
            <a:r>
              <a:rPr lang="it-IT" sz="2000" dirty="0" smtClean="0"/>
              <a:t>% considerato </a:t>
            </a:r>
            <a:r>
              <a:rPr lang="it-IT" sz="2000" dirty="0"/>
              <a:t>che, da questa soglia, </a:t>
            </a:r>
            <a:r>
              <a:rPr lang="it-IT" sz="2000" dirty="0" smtClean="0"/>
              <a:t>quindi dal 16% la </a:t>
            </a:r>
            <a:r>
              <a:rPr lang="it-IT" sz="2000" dirty="0"/>
              <a:t>gravità della menomazione rende necessaria la corresponsione di una prestazione economica che garantisca il sostegno nel </a:t>
            </a:r>
            <a:r>
              <a:rPr lang="it-IT" sz="2000" dirty="0" smtClean="0"/>
              <a:t>tempo (rendita). </a:t>
            </a:r>
            <a:endParaRPr lang="it-IT" sz="2000" dirty="0"/>
          </a:p>
          <a:p>
            <a:pPr algn="just"/>
            <a:r>
              <a:rPr lang="it-IT" sz="2000" dirty="0"/>
              <a:t>Nel caso in cui l’infortunio abbia causato la morte dell’assicurato viene corrisposto dall’INAIL una rendita ai superstiti.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400" dirty="0" smtClean="0"/>
              <a:t>. 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7948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Ricaduta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704854"/>
          </a:xfrm>
        </p:spPr>
        <p:txBody>
          <a:bodyPr/>
          <a:lstStyle/>
          <a:p>
            <a:pPr marL="0" indent="0" algn="just">
              <a:buNone/>
            </a:pPr>
            <a:r>
              <a:rPr lang="it-IT" sz="2000" dirty="0" smtClean="0"/>
              <a:t>Per </a:t>
            </a:r>
            <a:r>
              <a:rPr lang="it-IT" sz="2000" dirty="0"/>
              <a:t>ricaduta si intende la riacutizzazione sintomatologica di </a:t>
            </a:r>
            <a:r>
              <a:rPr lang="it-IT" sz="2000" dirty="0" smtClean="0"/>
              <a:t>menomazioni </a:t>
            </a:r>
            <a:r>
              <a:rPr lang="it-IT" sz="2000" dirty="0"/>
              <a:t>non legate a una nuova causa violenta. </a:t>
            </a:r>
            <a:endParaRPr lang="it-IT" sz="2000" dirty="0" smtClean="0"/>
          </a:p>
          <a:p>
            <a:pPr marL="0" indent="0" algn="just">
              <a:buNone/>
            </a:pPr>
            <a:r>
              <a:rPr lang="it-IT" sz="2000" dirty="0" smtClean="0"/>
              <a:t>Si </a:t>
            </a:r>
            <a:r>
              <a:rPr lang="it-IT" sz="2000" dirty="0"/>
              <a:t>tratta dunque di una riaccensione sintomatologica di un quadro </a:t>
            </a:r>
            <a:r>
              <a:rPr lang="it-IT" sz="2000" dirty="0" smtClean="0"/>
              <a:t>sintomatologico </a:t>
            </a:r>
            <a:r>
              <a:rPr lang="it-IT" sz="2000" dirty="0"/>
              <a:t>sopito, nelle sue manifestazioni, ma non </a:t>
            </a:r>
            <a:r>
              <a:rPr lang="it-IT" sz="2000" dirty="0" smtClean="0"/>
              <a:t>totalmente </a:t>
            </a:r>
            <a:r>
              <a:rPr lang="it-IT" sz="2000" dirty="0"/>
              <a:t>emendato</a:t>
            </a:r>
            <a:r>
              <a:rPr lang="it-IT" sz="2000" dirty="0" smtClean="0"/>
              <a:t>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 smtClean="0"/>
              <a:t>Le Ricadute dopo una rendita non sono ammissibili come INAIL, salvo quanto previsto dall’art. 89 T.U. 1124/65. E’ ammesso in tal caso la «integrazione a rendita» per … speciali cure mediche e chirurgiche … quando queste siano ritenute utili per la restaurazione della capacità lavorativa…</a:t>
            </a:r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2885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Recidiva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000" dirty="0"/>
          </a:p>
          <a:p>
            <a:pPr marL="0" indent="0" algn="just">
              <a:buNone/>
            </a:pPr>
            <a:r>
              <a:rPr lang="it-IT" sz="2400" dirty="0"/>
              <a:t>Per recidiva si intende il riprodursi di un effetto patologico già verificatosi per altro evento infortunistico, cagionato da un nuovo momento etiologico, ovvero, da una nuova «causa violenta» determinante. 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1607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Rendita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4655" y="945930"/>
            <a:ext cx="11261294" cy="4055789"/>
          </a:xfrm>
        </p:spPr>
        <p:txBody>
          <a:bodyPr/>
          <a:lstStyle/>
          <a:p>
            <a:endParaRPr lang="it-IT" sz="2000" dirty="0"/>
          </a:p>
          <a:p>
            <a:pPr marL="0" indent="0" algn="just">
              <a:buNone/>
            </a:pPr>
            <a:r>
              <a:rPr lang="it-IT" sz="2000" dirty="0" smtClean="0"/>
              <a:t>La </a:t>
            </a:r>
            <a:r>
              <a:rPr lang="it-IT" sz="2000" dirty="0"/>
              <a:t>rendita diretta per inabilità permanente per eventi antecedenti </a:t>
            </a:r>
            <a:r>
              <a:rPr lang="it-IT" sz="2000" dirty="0" smtClean="0"/>
              <a:t>al </a:t>
            </a:r>
            <a:r>
              <a:rPr lang="it-IT" sz="2000" dirty="0"/>
              <a:t>25 luglio 2000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Il presupposto per la concessione della rendita è che l’evento comporti una inabilità superiore al 10% (cosiddetti «postumi indennizzabili»); perciò per danno con inabilità inferiore all’11% non si procede ad indennizzo (cosiddetta «franchigia»)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sz="2400" dirty="0" smtClean="0"/>
              <a:t> 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6137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COVID 19- DENUNCE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92087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Dall’inizio della pandemia sono stati denunciati </a:t>
            </a:r>
            <a:r>
              <a:rPr lang="it-IT" dirty="0" err="1" smtClean="0"/>
              <a:t>all’Inail</a:t>
            </a:r>
            <a:r>
              <a:rPr lang="it-IT" dirty="0" smtClean="0"/>
              <a:t> 278.431 infortuni sul lavoro da </a:t>
            </a:r>
            <a:r>
              <a:rPr lang="it-IT" dirty="0" err="1" smtClean="0"/>
              <a:t>Covid</a:t>
            </a:r>
            <a:r>
              <a:rPr lang="it-IT" dirty="0" smtClean="0"/>
              <a:t> 19</a:t>
            </a:r>
          </a:p>
          <a:p>
            <a:pPr marL="0" indent="0" algn="just">
              <a:buNone/>
            </a:pPr>
            <a:r>
              <a:rPr lang="it-IT" dirty="0" smtClean="0"/>
              <a:t>Di cui 148.900 nel 2020</a:t>
            </a:r>
          </a:p>
          <a:p>
            <a:pPr marL="0" indent="0" algn="just">
              <a:buNone/>
            </a:pPr>
            <a:r>
              <a:rPr lang="it-IT" dirty="0" smtClean="0"/>
              <a:t>          48.537 nel 2021</a:t>
            </a:r>
          </a:p>
          <a:p>
            <a:pPr marL="0" indent="0" algn="just">
              <a:buNone/>
            </a:pPr>
            <a:r>
              <a:rPr lang="it-IT" dirty="0" smtClean="0"/>
              <a:t>          80.</a:t>
            </a:r>
            <a:r>
              <a:rPr lang="it-IT" dirty="0"/>
              <a:t> 994 nel primo semestre del 2022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Il 63% nel settore sanità e assistenza sociale (ospedali, case di cure e di riposo, istituti, cliniche e policlinici universitari…) </a:t>
            </a:r>
          </a:p>
          <a:p>
            <a:pPr marL="0" indent="0" algn="just">
              <a:buNone/>
            </a:pPr>
            <a:r>
              <a:rPr lang="it-IT" dirty="0" smtClean="0"/>
              <a:t>8,5 % trasporto e magazzinaggio</a:t>
            </a:r>
          </a:p>
          <a:p>
            <a:pPr marL="0" indent="0" algn="just">
              <a:buNone/>
            </a:pPr>
            <a:r>
              <a:rPr lang="it-IT" dirty="0" smtClean="0"/>
              <a:t>7,8 noleggio e servizi di supporto (</a:t>
            </a:r>
            <a:r>
              <a:rPr lang="it-IT" dirty="0"/>
              <a:t>vigilanza, pulizie, call center</a:t>
            </a:r>
            <a:r>
              <a:rPr lang="it-IT" dirty="0" smtClean="0"/>
              <a:t>…).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73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COVID 19- CASI MORTALI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Dall’inizio della pandemia sono stati denunciati all</a:t>
            </a:r>
            <a:r>
              <a:rPr lang="it-IT" dirty="0" smtClean="0"/>
              <a:t>’ Inail </a:t>
            </a:r>
            <a:r>
              <a:rPr lang="it-IT" b="1" dirty="0" smtClean="0"/>
              <a:t>877</a:t>
            </a:r>
            <a:r>
              <a:rPr lang="it-IT" dirty="0" smtClean="0"/>
              <a:t> </a:t>
            </a:r>
            <a:r>
              <a:rPr lang="it-IT" dirty="0"/>
              <a:t>infortuni </a:t>
            </a:r>
            <a:r>
              <a:rPr lang="it-IT" dirty="0" smtClean="0"/>
              <a:t>MORTALI </a:t>
            </a:r>
            <a:r>
              <a:rPr lang="it-IT" dirty="0"/>
              <a:t>da </a:t>
            </a:r>
            <a:r>
              <a:rPr lang="it-IT" dirty="0" err="1"/>
              <a:t>Covid</a:t>
            </a:r>
            <a:r>
              <a:rPr lang="it-IT" dirty="0"/>
              <a:t> </a:t>
            </a:r>
            <a:r>
              <a:rPr lang="it-IT" dirty="0" smtClean="0"/>
              <a:t>19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dirty="0" smtClean="0"/>
              <a:t>21% </a:t>
            </a:r>
            <a:r>
              <a:rPr lang="it-IT" dirty="0"/>
              <a:t>nel settore sanità e assistenza sociale (ospedali, case di cure e di riposo, istituti, cliniche e policlinici universitari…) </a:t>
            </a:r>
          </a:p>
          <a:p>
            <a:pPr marL="0" indent="0">
              <a:buNone/>
            </a:pPr>
            <a:r>
              <a:rPr lang="it-IT" dirty="0" smtClean="0"/>
              <a:t>Il 15 </a:t>
            </a:r>
            <a:r>
              <a:rPr lang="it-IT" dirty="0"/>
              <a:t>% </a:t>
            </a:r>
            <a:r>
              <a:rPr lang="it-IT" dirty="0" smtClean="0"/>
              <a:t>nel settore trasporto </a:t>
            </a:r>
            <a:r>
              <a:rPr lang="it-IT" dirty="0"/>
              <a:t>e magazzinaggio</a:t>
            </a:r>
          </a:p>
          <a:p>
            <a:pPr marL="0" indent="0">
              <a:buNone/>
            </a:pPr>
            <a:r>
              <a:rPr lang="it-IT" dirty="0" smtClean="0"/>
              <a:t>Il 12,6% nel settore manifatturiero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53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476672"/>
            <a:ext cx="10369152" cy="56886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37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6003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>Trattazione casi di infortunio da </a:t>
            </a:r>
            <a:r>
              <a:rPr lang="it-IT" sz="2400" b="1" dirty="0" err="1" smtClean="0"/>
              <a:t>Covid</a:t>
            </a:r>
            <a:r>
              <a:rPr lang="it-IT" sz="2400" b="1" dirty="0" smtClean="0"/>
              <a:t> 19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Riconoscimento </a:t>
            </a:r>
            <a:r>
              <a:rPr lang="it-IT" sz="2400" dirty="0" smtClean="0"/>
              <a:t>COVID come malattia infortunio </a:t>
            </a:r>
          </a:p>
          <a:p>
            <a:r>
              <a:rPr lang="it-IT" sz="2400" dirty="0" smtClean="0"/>
              <a:t>Scheda identikit coronavirus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291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4" y="620688"/>
            <a:ext cx="10945216" cy="5544616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099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smtClean="0"/>
              <a:t>INAIL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560838"/>
          </a:xfrm>
        </p:spPr>
        <p:txBody>
          <a:bodyPr/>
          <a:lstStyle/>
          <a:p>
            <a:pPr algn="just"/>
            <a:r>
              <a:rPr lang="it-IT" sz="2400" dirty="0" smtClean="0"/>
              <a:t>Ha funzione consultiva nell’ambito del Comitato per l’indirizzo e la valutazione delle politiche attive e per il coordinamento  nazionale dell’attività di vigilanza in materia di salute e sicurezza sul lavoro (art. 5 del D.lgs. 81/08)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smtClean="0"/>
              <a:t>E’ uno degli Enti pubblici aventi compiti in materia di salute e sicurezza nei luoghi di lavoro (insieme a ISPESL e IPSEMA, oggi assorbiti in Inail)</a:t>
            </a:r>
          </a:p>
          <a:p>
            <a:pPr algn="just"/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67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smtClean="0"/>
              <a:t>Valutazione del rischio stress lavoro correlato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Metodologia riportata in pubblicazione inail</a:t>
            </a:r>
            <a:endParaRPr lang="it-IT" sz="2400" dirty="0" smtClean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sz="2400" dirty="0" smtClean="0"/>
          </a:p>
          <a:p>
            <a:r>
              <a:rPr lang="it-IT" sz="2400" dirty="0" smtClean="0"/>
              <a:t>Riconoscimento del disturbo post traumatico da stress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40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1179545"/>
            <a:ext cx="2448272" cy="32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Dott. Patrizio Rossi - Sovrintendente sanitario centrale</a:t>
            </a:r>
          </a:p>
          <a:p>
            <a:pPr marL="0" indent="0">
              <a:buNone/>
            </a:pPr>
            <a:endParaRPr lang="it-IT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400" dirty="0" smtClean="0">
                <a:solidFill>
                  <a:srgbClr val="002060"/>
                </a:solidFill>
              </a:rPr>
              <a:t>Dott. Francesco Bonaccorso – Responsabile III settore Sovrintendenza sanitaria centrale</a:t>
            </a:r>
            <a:r>
              <a:rPr lang="it-IT" altLang="it-IT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</a:t>
            </a:r>
          </a:p>
          <a:p>
            <a:pPr marL="0" indent="0">
              <a:buNone/>
            </a:pPr>
            <a:endParaRPr lang="it-IT" altLang="it-IT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altLang="it-IT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Dott.ssa </a:t>
            </a:r>
            <a:r>
              <a:rPr lang="it-IT" alt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Elisa </a:t>
            </a:r>
            <a:r>
              <a:rPr lang="it-IT" altLang="it-IT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Saldutti - DM </a:t>
            </a:r>
            <a:r>
              <a:rPr lang="it-IT" alt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settore III Sovrintendenza Sanitaria </a:t>
            </a:r>
            <a:r>
              <a:rPr lang="it-IT" altLang="it-IT" sz="14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Centrale </a:t>
            </a:r>
            <a:endParaRPr lang="it-IT" altLang="it-IT" sz="1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altLang="it-IT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14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41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70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297166"/>
          </a:xfrm>
        </p:spPr>
        <p:txBody>
          <a:bodyPr/>
          <a:lstStyle/>
          <a:p>
            <a:r>
              <a:rPr lang="it-IT" dirty="0" smtClean="0"/>
              <a:t>INAIL D.LGS. 81/08 art. 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360" y="610791"/>
            <a:ext cx="11261294" cy="5112568"/>
          </a:xfrm>
        </p:spPr>
        <p:txBody>
          <a:bodyPr/>
          <a:lstStyle/>
          <a:p>
            <a:pPr algn="just"/>
            <a:r>
              <a:rPr lang="it-IT" sz="1400" dirty="0" smtClean="0"/>
              <a:t>a) elaborazione ed applicazione dei rispettivi piani triennali di attività;</a:t>
            </a:r>
          </a:p>
          <a:p>
            <a:pPr algn="just"/>
            <a:r>
              <a:rPr lang="it-IT" sz="1400" dirty="0" smtClean="0"/>
              <a:t>b</a:t>
            </a:r>
            <a:r>
              <a:rPr lang="it-IT" sz="1400" dirty="0"/>
              <a:t>) interazione, per i rispettivi ruoli e competenze, in logiche di conferenza permanente di servizio, per assicurare apporti conoscitivi al sistema di sostegno ai programmi di intervento in materia di sicurezza e salute sul lavoro di cui all'articolo 2, comma 1, lettera p), per verificare l'adeguatezza dei sistemi di prevenzione e assicurativi e per studiare e proporre soluzioni normative e tecniche atte a ridurre il fenomeno degli infortuni e delle malattie professionali;</a:t>
            </a:r>
          </a:p>
          <a:p>
            <a:pPr algn="just"/>
            <a:r>
              <a:rPr lang="it-IT" sz="1400" dirty="0"/>
              <a:t>c) consulenza alle aziende, in particolare alle medie, piccole e micro imprese, anche attraverso forme di sostegno tecnico e specialistico finalizzate sia al suggerimento dei più adatti mezzi, strumenti e metodi operativi, efficaci alla riduzione dei livelli di rischiosità in materia di salute e sicurezza sul lavoro, sia all'individuazione degli elementi di innovazione tecnologica in materia con finalità </a:t>
            </a:r>
            <a:r>
              <a:rPr lang="it-IT" sz="1400" dirty="0" err="1"/>
              <a:t>prevenzionali</a:t>
            </a:r>
            <a:r>
              <a:rPr lang="it-IT" sz="1400" dirty="0"/>
              <a:t>, raccordandosi con le altre istituzioni pubbliche operanti nel settore e con le parti sociali;</a:t>
            </a:r>
          </a:p>
          <a:p>
            <a:pPr algn="just"/>
            <a:r>
              <a:rPr lang="it-IT" sz="1400" dirty="0"/>
              <a:t>d) progettazione ed erogazione di percorsi formativi in materia di salute e sicurezza sul lavoro tenuto conto ed in conformità ai criteri e alle modalità elaborati ai sensi degli articoli 6 e 11;</a:t>
            </a:r>
          </a:p>
          <a:p>
            <a:pPr algn="just"/>
            <a:r>
              <a:rPr lang="it-IT" sz="1400" dirty="0"/>
              <a:t>e) formazione per i responsabili e gli addetti ai servizi di prevenzione e protezione di cui all'articolo 32;</a:t>
            </a:r>
          </a:p>
          <a:p>
            <a:pPr algn="just"/>
            <a:r>
              <a:rPr lang="it-IT" sz="1400" dirty="0"/>
              <a:t>f) promozione e divulgazione, della cultura della salute e della sicurezza del lavoro nei percorsi formativi scolastici, universitari e delle istituzioni dell'alta formazione artistica, musicale e coreutica, previa stipula di apposite convenzioni con le istituzioni interessate;</a:t>
            </a:r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274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369174"/>
          </a:xfrm>
        </p:spPr>
        <p:txBody>
          <a:bodyPr/>
          <a:lstStyle/>
          <a:p>
            <a:r>
              <a:rPr lang="it-IT" dirty="0" smtClean="0"/>
              <a:t>INAIL D.LGS. 81/08 art. 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360" y="836712"/>
            <a:ext cx="11261294" cy="4055789"/>
          </a:xfrm>
        </p:spPr>
        <p:txBody>
          <a:bodyPr/>
          <a:lstStyle/>
          <a:p>
            <a:pPr algn="just"/>
            <a:r>
              <a:rPr lang="it-IT" dirty="0" smtClean="0"/>
              <a:t>g</a:t>
            </a:r>
            <a:r>
              <a:rPr lang="it-IT" dirty="0"/>
              <a:t>) partecipazione, con funzioni consultive, al Comitato per l'indirizzo e la valutazione delle politiche attive e per il coordinamento nazionale delle attività di vigilanza in materia di salute e sicurezza del lavoro di cui all'articolo 5;</a:t>
            </a:r>
          </a:p>
          <a:p>
            <a:pPr algn="just"/>
            <a:r>
              <a:rPr lang="it-IT" dirty="0"/>
              <a:t>h) consulenza alla Commissione consultiva permanente per la salute e sicurezza del lavoro di cui all'articolo 6;</a:t>
            </a:r>
          </a:p>
          <a:p>
            <a:pPr algn="just"/>
            <a:r>
              <a:rPr lang="it-IT" dirty="0"/>
              <a:t>i) elaborazione, raccolta e diffusione delle buone prassi di cui all'articolo 2, comma 1, lettera v);</a:t>
            </a:r>
          </a:p>
          <a:p>
            <a:pPr algn="just"/>
            <a:r>
              <a:rPr lang="it-IT" dirty="0"/>
              <a:t>l) predisposizione delle linee guida di cui all'articolo 2, comma 1, lettera z);</a:t>
            </a:r>
          </a:p>
          <a:p>
            <a:pPr algn="just"/>
            <a:r>
              <a:rPr lang="it-IT" dirty="0"/>
              <a:t>m) contributo al Sistema informativo nazionale per la prevenzione </a:t>
            </a:r>
            <a:r>
              <a:rPr lang="it-IT" dirty="0" smtClean="0"/>
              <a:t>nei </a:t>
            </a:r>
            <a:r>
              <a:rPr lang="it-IT" dirty="0"/>
              <a:t>luoghi di </a:t>
            </a:r>
            <a:r>
              <a:rPr lang="it-IT" dirty="0" err="1" smtClean="0"/>
              <a:t>lavoro</a:t>
            </a:r>
            <a:r>
              <a:rPr lang="it-IT" dirty="0" err="1"/>
              <a:t>SINP</a:t>
            </a:r>
            <a:r>
              <a:rPr lang="it-IT" dirty="0" smtClean="0"/>
              <a:t> </a:t>
            </a:r>
            <a:r>
              <a:rPr lang="it-IT" dirty="0"/>
              <a:t>secondo quanto previsto dall'articolo </a:t>
            </a:r>
            <a:r>
              <a:rPr lang="it-IT" dirty="0" smtClean="0"/>
              <a:t>8.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90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LA PREVENZIONE IN INAIL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 smtClean="0"/>
              <a:t>Inail svolge attività di prevenzione dei rischi lavorativi con:</a:t>
            </a:r>
          </a:p>
          <a:p>
            <a:r>
              <a:rPr lang="it-IT" sz="2800" dirty="0" smtClean="0"/>
              <a:t>Informazione</a:t>
            </a:r>
          </a:p>
          <a:p>
            <a:r>
              <a:rPr lang="it-IT" sz="2800" dirty="0" smtClean="0"/>
              <a:t>Formazione</a:t>
            </a:r>
          </a:p>
          <a:p>
            <a:r>
              <a:rPr lang="it-IT" sz="2800" dirty="0" smtClean="0"/>
              <a:t>Assistenza</a:t>
            </a:r>
          </a:p>
          <a:p>
            <a:pPr marL="0" indent="0" algn="ctr">
              <a:buNone/>
            </a:pPr>
            <a:r>
              <a:rPr lang="it-IT" sz="2800" dirty="0"/>
              <a:t>i</a:t>
            </a:r>
            <a:r>
              <a:rPr lang="it-IT" sz="2800" dirty="0" smtClean="0"/>
              <a:t>n materia di sicurezza e salute sul lavoro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85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b="1" dirty="0" smtClean="0"/>
              <a:t>STRATEGIA DELLA PREVENZIONE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3352" y="764704"/>
            <a:ext cx="11261294" cy="547260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INAIL E’ AL CENTRO DI UN MODELLO PARTECIPATIVO CHE COINVOLGE:</a:t>
            </a:r>
          </a:p>
          <a:p>
            <a:pPr marL="0" indent="0">
              <a:buNone/>
            </a:pPr>
            <a:endParaRPr lang="it-IT" dirty="0" smtClean="0"/>
          </a:p>
          <a:p>
            <a:pPr algn="just"/>
            <a:r>
              <a:rPr lang="it-IT" dirty="0" smtClean="0"/>
              <a:t>ISTITUZIONI (es. MIN. DEL LAVORO E POLITICHE SOCIALI, MIN. SALUTE, MIN. INTERNO)</a:t>
            </a:r>
          </a:p>
          <a:p>
            <a:pPr algn="just"/>
            <a:r>
              <a:rPr lang="it-IT" dirty="0" smtClean="0"/>
              <a:t>PARTI SOCIALI (es. RAPPRESENTANTI DI CATEGORIA DEI DATORI DI LAVORO E DEI LAVORATORI)</a:t>
            </a:r>
          </a:p>
          <a:p>
            <a:pPr algn="just"/>
            <a:r>
              <a:rPr lang="it-IT" dirty="0" smtClean="0"/>
              <a:t>ALTRI ENTI ED ORGANISMI OPERANTI NEL SETTORE (es. ISTAT, CNR, ACI, CROCE ROSSA, AASSLL)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marL="0" indent="0" algn="just">
              <a:buNone/>
            </a:pPr>
            <a:r>
              <a:rPr lang="it-IT" dirty="0"/>
              <a:t>RIDUZIONE DEL COSTO UMANO ED ECONOMICO DEGLI INFORTUNI </a:t>
            </a:r>
            <a:r>
              <a:rPr lang="it-IT" dirty="0" smtClean="0"/>
              <a:t>SUL </a:t>
            </a:r>
            <a:r>
              <a:rPr lang="it-IT" dirty="0"/>
              <a:t>LAVORO E DELLE MALATTIE PROFESSIONALI</a:t>
            </a:r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4871864" y="3242859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6672064" y="3231581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2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Inail realizza e promuove un sistema integrato di tutela del lavoratore</a:t>
            </a:r>
            <a:br>
              <a:rPr lang="it-IT" dirty="0" smtClean="0"/>
            </a:br>
            <a:r>
              <a:rPr lang="it-IT" dirty="0" smtClean="0"/>
              <a:t> e di sostegno alle imprese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0877" y="1149077"/>
            <a:ext cx="11261294" cy="4055789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AE92FB-8DD7-470B-8B36-7091F9AE2565}" type="datetime1">
              <a:rPr lang="it-IT" smtClean="0"/>
              <a:pPr>
                <a:defRPr/>
              </a:pPr>
              <a:t>26/10/2022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F70ADC1-8BCD-4B45-A495-974A9E80EF28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454159" y="2126524"/>
            <a:ext cx="5281801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Accordi con rappresentanti di categoria (es. CNA, </a:t>
            </a:r>
            <a:r>
              <a:rPr lang="it-IT" sz="2800" dirty="0" err="1" smtClean="0"/>
              <a:t>confagricoltura</a:t>
            </a:r>
            <a:r>
              <a:rPr lang="it-IT" sz="2800" dirty="0" smtClean="0"/>
              <a:t>, </a:t>
            </a:r>
            <a:r>
              <a:rPr lang="it-IT" sz="2800" dirty="0" err="1" smtClean="0"/>
              <a:t>etc</a:t>
            </a:r>
            <a:r>
              <a:rPr lang="it-IT" sz="2800" dirty="0" smtClean="0"/>
              <a:t>)</a:t>
            </a:r>
          </a:p>
          <a:p>
            <a:pPr algn="ctr"/>
            <a:endParaRPr lang="it-IT" sz="2800" dirty="0"/>
          </a:p>
        </p:txBody>
      </p:sp>
      <p:sp>
        <p:nvSpPr>
          <p:cNvPr id="8" name="Ovale 7"/>
          <p:cNvSpPr/>
          <p:nvPr/>
        </p:nvSpPr>
        <p:spPr>
          <a:xfrm>
            <a:off x="6456040" y="1738019"/>
            <a:ext cx="4896544" cy="349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807574" y="2527210"/>
            <a:ext cx="3185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OT 23</a:t>
            </a:r>
          </a:p>
          <a:p>
            <a:r>
              <a:rPr lang="it-IT" sz="2800" dirty="0" err="1" smtClean="0">
                <a:solidFill>
                  <a:schemeClr val="bg1"/>
                </a:solidFill>
              </a:rPr>
              <a:t>Isi</a:t>
            </a:r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Accordi con  rappresentanti del DL</a:t>
            </a:r>
          </a:p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INA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FD2674FCD59D4A9684CF84857BB4C4" ma:contentTypeVersion="0" ma:contentTypeDescription="Creare un nuovo documento." ma:contentTypeScope="" ma:versionID="253bb88fc461127adef7b8a225c79d1e">
  <xsd:schema xmlns:xsd="http://www.w3.org/2001/XMLSchema" xmlns:xs="http://www.w3.org/2001/XMLSchema" xmlns:p="http://schemas.microsoft.com/office/2006/metadata/properties" xmlns:ns2="c5c93f5b-72e3-4835-a497-6c21fbae4500" targetNamespace="http://schemas.microsoft.com/office/2006/metadata/properties" ma:root="true" ma:fieldsID="84fd74eab23370e72199805fb15437b4" ns2:_="">
    <xsd:import namespace="c5c93f5b-72e3-4835-a497-6c21fbae450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93f5b-72e3-4835-a497-6c21fbae450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9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C7C81526-E9E6-411A-8FA2-514B55F167E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62E2C4A-C136-4B35-8810-A92925AA45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A67FD-9A44-45E7-9DBD-56C1E2C91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93f5b-72e3-4835-a497-6c21fbae45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1438F65-D9B9-43F2-B2B4-06BC1F2DD9F4}">
  <ds:schemaRefs>
    <ds:schemaRef ds:uri="http://schemas.microsoft.com/office/2006/documentManagement/types"/>
    <ds:schemaRef ds:uri="http://purl.org/dc/terms/"/>
    <ds:schemaRef ds:uri="c5c93f5b-72e3-4835-a497-6c21fbae450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B079591E-0B2E-4EDB-974E-35BADCABCE7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30671</TotalTime>
  <Words>2549</Words>
  <Application>Microsoft Office PowerPoint</Application>
  <PresentationFormat>Widescreen</PresentationFormat>
  <Paragraphs>300</Paragraphs>
  <Slides>41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6" baseType="lpstr">
      <vt:lpstr>Calibri</vt:lpstr>
      <vt:lpstr>Verdana</vt:lpstr>
      <vt:lpstr>Comic Sans MS</vt:lpstr>
      <vt:lpstr>Arial</vt:lpstr>
      <vt:lpstr>Tema di Office</vt:lpstr>
      <vt:lpstr>IL RUOLO DELL'INAIL NELLA SALUTE E SICUREZZA SUL LAVORO: DALLA PREVENZIONE ALLA TUTELA    dott. Patrizio Rossi - Sovrintendente sanitario centrale   dott. Francesco Bonaccorso - Responsabile sanitario III settore Sovrintendenza Sanitaria Centrale   dott.ssa Elisa Saldutti - DM I settore III Sovrintendenza Sanitaria Centrale Inail    </vt:lpstr>
      <vt:lpstr>Tutela del lavoratore</vt:lpstr>
      <vt:lpstr>Presentazione standard di PowerPoint</vt:lpstr>
      <vt:lpstr>INAIL</vt:lpstr>
      <vt:lpstr>INAIL D.LGS. 81/08 art. 9</vt:lpstr>
      <vt:lpstr>INAIL D.LGS. 81/08 art. 9</vt:lpstr>
      <vt:lpstr>LA PREVENZIONE IN INAIL</vt:lpstr>
      <vt:lpstr>STRATEGIA DELLA PREVENZIONE</vt:lpstr>
      <vt:lpstr>Inail realizza e promuove un sistema integrato di tutela del lavoratore  e di sostegno alle imprese</vt:lpstr>
      <vt:lpstr>INFORMAZIONE</vt:lpstr>
      <vt:lpstr>FORMAZIONE</vt:lpstr>
      <vt:lpstr>SISTEMI DI GESTIONE DELLA SALUTE E SICUREZZA SUL LAVORO (SGSL)</vt:lpstr>
      <vt:lpstr>Presentazione standard di PowerPoint</vt:lpstr>
      <vt:lpstr>Presentazione standard di PowerPoint</vt:lpstr>
      <vt:lpstr>ATTIVITÀ SANITARIA IN AMBITO PREVENZIONALE INAIL</vt:lpstr>
      <vt:lpstr>Il medico competente </vt:lpstr>
      <vt:lpstr>Lavoro agile</vt:lpstr>
      <vt:lpstr>Presentazione standard di PowerPoint</vt:lpstr>
      <vt:lpstr>DENUNCE DI INFORTUNIO 2017-21 fonte open data Inail</vt:lpstr>
      <vt:lpstr>Presentazione standard di PowerPoint</vt:lpstr>
      <vt:lpstr>Presentazione standard di PowerPoint</vt:lpstr>
      <vt:lpstr> </vt:lpstr>
      <vt:lpstr>Presentazione standard di PowerPoint</vt:lpstr>
      <vt:lpstr>Infortunio sul lavoro</vt:lpstr>
      <vt:lpstr>Definizione di infortunio</vt:lpstr>
      <vt:lpstr>Definizione di infortunio</vt:lpstr>
      <vt:lpstr>Occasione di lavoro</vt:lpstr>
      <vt:lpstr>Malattie Professionali  </vt:lpstr>
      <vt:lpstr>Presentazione standard di PowerPoint</vt:lpstr>
      <vt:lpstr>La lesione – danno,  sia per infortuni sul lavoro, sia per malattie professionali </vt:lpstr>
      <vt:lpstr>L’indennizzo per la menomazione dell’integrità psicofisica Danno biologico eventi successivi al 25 luglio 2000 </vt:lpstr>
      <vt:lpstr>Ricaduta</vt:lpstr>
      <vt:lpstr>Recidiva </vt:lpstr>
      <vt:lpstr>Rendita </vt:lpstr>
      <vt:lpstr>COVID 19- DENUNCE</vt:lpstr>
      <vt:lpstr>COVID 19- CASI MORTALI</vt:lpstr>
      <vt:lpstr>Presentazione standard di PowerPoint</vt:lpstr>
      <vt:lpstr>Trattazione casi di infortunio da Covid 19</vt:lpstr>
      <vt:lpstr>Presentazione standard di PowerPoint</vt:lpstr>
      <vt:lpstr>Valutazione del rischio stress lavoro correlato</vt:lpstr>
      <vt:lpstr>Presentazione standard di PowerPoint</vt:lpstr>
    </vt:vector>
  </TitlesOfParts>
  <Company>inail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XF37090</dc:creator>
  <cp:lastModifiedBy>Bonaccorso Francesco</cp:lastModifiedBy>
  <cp:revision>444</cp:revision>
  <cp:lastPrinted>2022-10-25T11:52:22Z</cp:lastPrinted>
  <dcterms:created xsi:type="dcterms:W3CDTF">2006-11-17T11:14:33Z</dcterms:created>
  <dcterms:modified xsi:type="dcterms:W3CDTF">2022-10-26T12:01:01Z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MD7PVENXKWMA-7-384</vt:lpwstr>
  </property>
  <property fmtid="{D5CDD505-2E9C-101B-9397-08002B2CF9AE}" pid="3" name="_dlc_DocIdItemGuid">
    <vt:lpwstr>1bb641e1-8dda-4fca-8452-a588aaa8118a</vt:lpwstr>
  </property>
  <property fmtid="{D5CDD505-2E9C-101B-9397-08002B2CF9AE}" pid="4" name="_dlc_DocIdUrl">
    <vt:lpwstr>https://collaboration.inail.it/dc/dcprev/_layouts/DocIdRedir.aspx?ID=MD7PVENXKWMA-7-384, MD7PVENXKWMA-7-384</vt:lpwstr>
  </property>
</Properties>
</file>