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98" r:id="rId3"/>
    <p:sldId id="262" r:id="rId4"/>
    <p:sldId id="299" r:id="rId5"/>
    <p:sldId id="300" r:id="rId6"/>
    <p:sldId id="301" r:id="rId7"/>
    <p:sldId id="302" r:id="rId8"/>
    <p:sldId id="303" r:id="rId9"/>
    <p:sldId id="305" r:id="rId10"/>
    <p:sldId id="304" r:id="rId11"/>
    <p:sldId id="306" r:id="rId12"/>
    <p:sldId id="307" r:id="rId13"/>
    <p:sldId id="310" r:id="rId14"/>
    <p:sldId id="313" r:id="rId15"/>
    <p:sldId id="309" r:id="rId16"/>
    <p:sldId id="308" r:id="rId17"/>
    <p:sldId id="311" r:id="rId18"/>
    <p:sldId id="312" r:id="rId19"/>
    <p:sldId id="292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 autoAdjust="0"/>
  </p:normalViewPr>
  <p:slideViewPr>
    <p:cSldViewPr snapToGrid="0">
      <p:cViewPr varScale="1">
        <p:scale>
          <a:sx n="94" d="100"/>
          <a:sy n="94" d="100"/>
        </p:scale>
        <p:origin x="-230" y="-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>
                <a:alpha val="89000"/>
              </a:srgb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accent4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10/27/2022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DC92613-B8A6-6A30-FAA0-6A9F2262B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896805"/>
            <a:ext cx="11074399" cy="1373070"/>
          </a:xfrm>
        </p:spPr>
        <p:txBody>
          <a:bodyPr/>
          <a:lstStyle/>
          <a:p>
            <a:pPr algn="ctr"/>
            <a:r>
              <a:rPr lang="it-IT" sz="6000" dirty="0">
                <a:solidFill>
                  <a:schemeClr val="bg1"/>
                </a:solidFill>
              </a:rPr>
              <a:t>PROCURA DELLA REPUBBLICA</a:t>
            </a:r>
            <a:r>
              <a:rPr lang="it-IT" dirty="0">
                <a:solidFill>
                  <a:schemeClr val="bg1"/>
                </a:solidFill>
              </a:rPr>
              <a:t/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Presso il Tribunale Ordinario di Roma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85DE8B7-5427-6908-9824-A5CE80174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456" y="2870156"/>
            <a:ext cx="8144134" cy="1117687"/>
          </a:xfrm>
        </p:spPr>
        <p:txBody>
          <a:bodyPr>
            <a:normAutofit lnSpcReduction="10000"/>
          </a:bodyPr>
          <a:lstStyle/>
          <a:p>
            <a:pPr lvl="0" algn="ctr"/>
            <a:endParaRPr lang="it-IT" sz="16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lvl="0" algn="ctr"/>
            <a:r>
              <a:rPr lang="it-IT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Seminario SICUREZZA NEI LUOGHI </a:t>
            </a:r>
            <a:r>
              <a:rPr lang="it-IT" sz="16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DI</a:t>
            </a:r>
            <a:r>
              <a:rPr lang="it-IT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 LAVORO</a:t>
            </a:r>
            <a:r>
              <a:rPr lang="it-IT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/>
            </a:r>
            <a:br>
              <a:rPr lang="it-IT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</a:br>
            <a:r>
              <a:rPr lang="it-IT" sz="3600" dirty="0" smtClean="0">
                <a:solidFill>
                  <a:prstClr val="white"/>
                </a:solidFill>
              </a:rPr>
              <a:t>Esame di un caso concreto</a:t>
            </a:r>
            <a:endParaRPr lang="it-IT" sz="2400" dirty="0" smtClean="0"/>
          </a:p>
          <a:p>
            <a:pPr algn="ctr"/>
            <a:endParaRPr lang="it-IT" sz="3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0397936-868C-276B-4F8F-AA06EBA07FC4}"/>
              </a:ext>
            </a:extLst>
          </p:cNvPr>
          <p:cNvSpPr txBox="1"/>
          <p:nvPr/>
        </p:nvSpPr>
        <p:spPr>
          <a:xfrm>
            <a:off x="9255891" y="2951094"/>
            <a:ext cx="2827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U.P.G.</a:t>
            </a:r>
            <a:r>
              <a:rPr lang="it-IT" b="1" dirty="0" smtClean="0">
                <a:solidFill>
                  <a:schemeClr val="bg1"/>
                </a:solidFill>
              </a:rPr>
              <a:t> Viviana TODINI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Sezione di PG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</a:rPr>
              <a:t>Ispettorato Igiene e Lavoro</a:t>
            </a:r>
          </a:p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Procura di Roma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13F61AEE-55A9-3D16-20AD-CBBD74C51E65}"/>
              </a:ext>
            </a:extLst>
          </p:cNvPr>
          <p:cNvSpPr/>
          <p:nvPr/>
        </p:nvSpPr>
        <p:spPr>
          <a:xfrm>
            <a:off x="963375" y="5126985"/>
            <a:ext cx="10265250" cy="690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3307BA17-2708-5364-EC51-C1FCA0F4AB39}"/>
              </a:ext>
            </a:extLst>
          </p:cNvPr>
          <p:cNvSpPr txBox="1"/>
          <p:nvPr/>
        </p:nvSpPr>
        <p:spPr>
          <a:xfrm>
            <a:off x="963375" y="5209627"/>
            <a:ext cx="105494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Roma, </a:t>
            </a:r>
            <a:r>
              <a:rPr lang="it-IT" sz="32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28 ottobre 2022</a:t>
            </a:r>
            <a:endParaRPr lang="it-IT" sz="32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endParaRPr lang="it-IT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 descr="https://www.camerapenale-bologna.org/wp-content/uploads/2018/12/repubblica-390x224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7003" y="143435"/>
            <a:ext cx="1326550" cy="77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158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4"/>
            <a:ext cx="9224330" cy="3845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pPr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3"/>
            <a:ext cx="93786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REATI CONTESTATI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2800" b="1" u="sng" dirty="0" smtClean="0">
                <a:solidFill>
                  <a:schemeClr val="bg1"/>
                </a:solidFill>
              </a:rPr>
              <a:t>il sig. </a:t>
            </a:r>
            <a:r>
              <a:rPr lang="it-IT" sz="2800" b="1" u="sng" dirty="0" err="1" smtClean="0">
                <a:solidFill>
                  <a:schemeClr val="bg1"/>
                </a:solidFill>
              </a:rPr>
              <a:t>D.V.</a:t>
            </a:r>
            <a:r>
              <a:rPr lang="it-IT" sz="2800" b="1" dirty="0" smtClean="0">
                <a:solidFill>
                  <a:schemeClr val="bg1"/>
                </a:solidFill>
              </a:rPr>
              <a:t>	</a:t>
            </a:r>
            <a:r>
              <a:rPr lang="it-IT" sz="2000" b="1" dirty="0" smtClean="0"/>
              <a:t>direttore dei lavori in corso</a:t>
            </a:r>
          </a:p>
          <a:p>
            <a:endParaRPr lang="it-IT" sz="2000" dirty="0" smtClean="0"/>
          </a:p>
          <a:p>
            <a:pPr algn="just"/>
            <a:r>
              <a:rPr lang="it-IT" sz="2000" dirty="0" smtClean="0"/>
              <a:t>- </a:t>
            </a:r>
            <a:r>
              <a:rPr lang="it-IT" sz="2000" b="1" u="sng" dirty="0" err="1" smtClean="0"/>
              <a:t>art.</a:t>
            </a:r>
            <a:r>
              <a:rPr lang="it-IT" sz="2000" b="1" u="sng" dirty="0" smtClean="0"/>
              <a:t> 63 D.P.R. 164/56 </a:t>
            </a:r>
            <a:r>
              <a:rPr lang="it-IT" sz="2000" dirty="0" smtClean="0"/>
              <a:t>(per avere, durante la costruzione o il consolidamento del cornicione, omesso di adottare precauzioni per impedirne la caduta, ponendo armature provvisorie atte a sostenerlo fino al raggiungimento della completa stabilità)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3"/>
            <a:ext cx="937867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REATI CONTESTATI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it-IT" sz="2800" b="1" u="sng" dirty="0" smtClean="0">
                <a:solidFill>
                  <a:schemeClr val="bg1"/>
                </a:solidFill>
              </a:rPr>
              <a:t>il sig. D.C.</a:t>
            </a:r>
            <a:r>
              <a:rPr lang="it-IT" sz="2800" b="1" dirty="0" smtClean="0">
                <a:solidFill>
                  <a:schemeClr val="bg1"/>
                </a:solidFill>
              </a:rPr>
              <a:t>	</a:t>
            </a:r>
            <a:r>
              <a:rPr lang="it-IT" sz="2000" dirty="0" smtClean="0"/>
              <a:t>titolare della ditta di costruzione, datore di lavoro degli operai</a:t>
            </a:r>
          </a:p>
          <a:p>
            <a:pPr algn="just">
              <a:buFontTx/>
              <a:buChar char="-"/>
            </a:pPr>
            <a:endParaRPr lang="it-IT" sz="2000" dirty="0" smtClean="0"/>
          </a:p>
          <a:p>
            <a:pPr algn="just">
              <a:buFontTx/>
              <a:buChar char="-"/>
            </a:pPr>
            <a:r>
              <a:rPr lang="it-IT" sz="2000" b="1" u="sng" dirty="0" smtClean="0"/>
              <a:t>art. 64, comma 2, </a:t>
            </a:r>
            <a:r>
              <a:rPr lang="it-IT" sz="2000" b="1" u="sng" dirty="0" err="1" smtClean="0"/>
              <a:t>d.P.R.</a:t>
            </a:r>
            <a:r>
              <a:rPr lang="it-IT" sz="2000" b="1" u="sng" dirty="0" smtClean="0"/>
              <a:t> 164/56 </a:t>
            </a:r>
            <a:r>
              <a:rPr lang="it-IT" sz="2000" dirty="0" smtClean="0"/>
              <a:t>(per non aver fatto eseguire armature provvisorie del cornicione su progetto redatto da un architetto o da un ingegnere corredato dai relativi calcoli di </a:t>
            </a:r>
            <a:r>
              <a:rPr lang="it-IT" sz="2000" dirty="0" err="1" smtClean="0"/>
              <a:t>stabilità…</a:t>
            </a:r>
            <a:r>
              <a:rPr lang="it-IT" sz="2000" dirty="0" smtClean="0"/>
              <a:t>)</a:t>
            </a:r>
          </a:p>
          <a:p>
            <a:pPr algn="just">
              <a:buFontTx/>
              <a:buChar char="-"/>
            </a:pPr>
            <a:endParaRPr lang="it-IT" sz="800" dirty="0" smtClean="0"/>
          </a:p>
          <a:p>
            <a:pPr algn="just">
              <a:buFontTx/>
              <a:buChar char="-"/>
            </a:pPr>
            <a:r>
              <a:rPr lang="it-IT" sz="2000" b="1" u="sng" dirty="0" smtClean="0"/>
              <a:t>art. 8 d.lgs. 494/96 </a:t>
            </a:r>
            <a:r>
              <a:rPr lang="it-IT" sz="2000" dirty="0" smtClean="0"/>
              <a:t>(per non avere osservato durante l'esecuzione dell'opera le misure generali di tutela di cui all'art. 3 </a:t>
            </a:r>
            <a:r>
              <a:rPr lang="it-IT" sz="2000" dirty="0" err="1" smtClean="0"/>
              <a:t>digs</a:t>
            </a:r>
            <a:r>
              <a:rPr lang="it-IT" sz="2000" dirty="0" smtClean="0"/>
              <a:t>. 626/94…)</a:t>
            </a:r>
          </a:p>
          <a:p>
            <a:pPr algn="just">
              <a:buFontTx/>
              <a:buChar char="-"/>
            </a:pPr>
            <a:endParaRPr lang="it-IT" sz="800" dirty="0" smtClean="0"/>
          </a:p>
          <a:p>
            <a:pPr algn="just"/>
            <a:r>
              <a:rPr lang="it-IT" sz="2000" dirty="0" smtClean="0"/>
              <a:t>- </a:t>
            </a:r>
            <a:r>
              <a:rPr lang="it-IT" sz="2000" b="1" u="sng" dirty="0" err="1" smtClean="0"/>
              <a:t>art.</a:t>
            </a:r>
            <a:r>
              <a:rPr lang="it-IT" sz="2000" b="1" u="sng" dirty="0" smtClean="0"/>
              <a:t> 9 d.lgs. 494/96 </a:t>
            </a:r>
            <a:r>
              <a:rPr lang="it-IT" sz="2000" dirty="0" smtClean="0"/>
              <a:t>(per non aver redatto il piano operativo di sicurezza di cui all'art. 2, comma 1, lett. </a:t>
            </a:r>
            <a:r>
              <a:rPr lang="it-IT" sz="2000" i="1" dirty="0" err="1" smtClean="0"/>
              <a:t>f-ter</a:t>
            </a:r>
            <a:r>
              <a:rPr lang="it-IT" sz="2000" i="1" dirty="0" smtClean="0"/>
              <a:t> del medesimo </a:t>
            </a:r>
            <a:r>
              <a:rPr lang="it-IT" sz="2000" dirty="0" err="1" smtClean="0"/>
              <a:t>decreto…</a:t>
            </a:r>
            <a:r>
              <a:rPr lang="it-IT" sz="2000" dirty="0" smtClean="0"/>
              <a:t>)</a:t>
            </a:r>
            <a:endParaRPr lang="it-IT" sz="2000" dirty="0" smtClean="0">
              <a:solidFill>
                <a:schemeClr val="bg1"/>
              </a:solidFill>
            </a:endParaRPr>
          </a:p>
          <a:p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77430" y="3131619"/>
            <a:ext cx="937867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err="1" smtClean="0">
                <a:solidFill>
                  <a:schemeClr val="bg1"/>
                </a:solidFill>
              </a:rPr>
              <a:t>I°</a:t>
            </a:r>
            <a:r>
              <a:rPr lang="it-IT" sz="3200" b="1" u="sng" dirty="0" smtClean="0">
                <a:solidFill>
                  <a:schemeClr val="bg1"/>
                </a:solidFill>
              </a:rPr>
              <a:t> grado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400" dirty="0" smtClean="0"/>
              <a:t>I giudici di merito hanno ESCLUSO che abbia avuto incidenza sull'omicidio colposo la violazione delle </a:t>
            </a:r>
            <a:r>
              <a:rPr lang="it-IT" sz="2400" b="1" u="sng" dirty="0" smtClean="0"/>
              <a:t>norme specifiche </a:t>
            </a:r>
            <a:r>
              <a:rPr lang="it-IT" sz="2400" dirty="0" err="1" smtClean="0"/>
              <a:t>contestate…</a:t>
            </a:r>
            <a:endParaRPr lang="it-IT" sz="2000" dirty="0" smtClean="0">
              <a:solidFill>
                <a:schemeClr val="bg1"/>
              </a:solidFill>
            </a:endParaRPr>
          </a:p>
          <a:p>
            <a:pPr algn="ctr"/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12694" y="2500440"/>
            <a:ext cx="93786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err="1" smtClean="0"/>
              <a:t>…ma</a:t>
            </a:r>
            <a:r>
              <a:rPr lang="it-IT" sz="2400" dirty="0" smtClean="0"/>
              <a:t> ritenevano responsabili del crollo tutti gli imputati, in cooperazione tra loro, mettendo in rilievo le condotte </a:t>
            </a:r>
            <a:r>
              <a:rPr lang="it-IT" sz="2400" b="1" u="sng" dirty="0" smtClean="0"/>
              <a:t>negligenti, imperite e imprudenti di ciascuno</a:t>
            </a:r>
            <a:r>
              <a:rPr lang="it-IT" sz="2400" dirty="0" smtClean="0"/>
              <a:t> e ritenendo integrata la fattispecie di reato di cui </a:t>
            </a:r>
            <a:r>
              <a:rPr lang="it-IT" sz="2800" b="1" u="sng" dirty="0" smtClean="0">
                <a:solidFill>
                  <a:schemeClr val="bg1"/>
                </a:solidFill>
              </a:rPr>
              <a:t>all'art. 589, comma 2</a:t>
            </a:r>
            <a:r>
              <a:rPr lang="it-IT" sz="2400" dirty="0" smtClean="0"/>
              <a:t>, cod. </a:t>
            </a:r>
            <a:r>
              <a:rPr lang="it-IT" sz="2400" dirty="0" err="1" smtClean="0"/>
              <a:t>pen</a:t>
            </a:r>
            <a:r>
              <a:rPr lang="it-IT" sz="2400" dirty="0" smtClean="0"/>
              <a:t>. per violazione </a:t>
            </a:r>
            <a:r>
              <a:rPr lang="it-IT" sz="2800" b="1" dirty="0" smtClean="0">
                <a:solidFill>
                  <a:schemeClr val="bg1"/>
                </a:solidFill>
              </a:rPr>
              <a:t>dell'art. 2087 cod. civ.</a:t>
            </a:r>
            <a:r>
              <a:rPr lang="it-IT" sz="2400" dirty="0" smtClean="0"/>
              <a:t>, ascritto a tutti gli imputati</a:t>
            </a: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12694" y="2500440"/>
            <a:ext cx="93786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400" dirty="0" smtClean="0"/>
              <a:t>I</a:t>
            </a:r>
            <a:r>
              <a:rPr lang="it-IT" sz="2400" dirty="0" smtClean="0"/>
              <a:t>n particolare si osserva che </a:t>
            </a:r>
            <a:r>
              <a:rPr lang="it-IT" sz="2400" dirty="0" smtClean="0"/>
              <a:t>la </a:t>
            </a:r>
            <a:r>
              <a:rPr lang="it-IT" sz="2400" dirty="0" smtClean="0"/>
              <a:t>responsabilità è stata ravvisata </a:t>
            </a:r>
            <a:r>
              <a:rPr lang="it-IT" sz="2400" b="1" dirty="0" smtClean="0"/>
              <a:t>nonostante ci fossero dei professionisti 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incaricati </a:t>
            </a:r>
            <a:r>
              <a:rPr lang="it-IT" sz="2400" b="1" dirty="0" smtClean="0"/>
              <a:t>di seguire i lavori</a:t>
            </a:r>
            <a:endParaRPr lang="it-IT" sz="2400" b="1" dirty="0" smtClean="0"/>
          </a:p>
          <a:p>
            <a:pPr algn="ctr"/>
            <a:r>
              <a:rPr lang="it-IT" sz="2400" b="1" dirty="0" smtClean="0"/>
              <a:t>e</a:t>
            </a:r>
            <a:r>
              <a:rPr lang="it-IT" sz="2400" b="1" dirty="0" smtClean="0"/>
              <a:t> nonostante </a:t>
            </a:r>
            <a:r>
              <a:rPr lang="it-IT" sz="2400" b="1" dirty="0" smtClean="0"/>
              <a:t>il cornicione fosse stato </a:t>
            </a:r>
            <a:r>
              <a:rPr lang="it-IT" sz="2400" b="1" dirty="0" smtClean="0"/>
              <a:t>collocato in precedenza da </a:t>
            </a:r>
            <a:r>
              <a:rPr lang="it-IT" sz="2400" b="1" dirty="0" smtClean="0"/>
              <a:t>altro imprenditore</a:t>
            </a:r>
            <a:r>
              <a:rPr lang="it-IT" sz="2400" dirty="0" smtClean="0"/>
              <a:t>, per il principio dell’obbligo di </a:t>
            </a:r>
            <a:endParaRPr lang="it-IT" sz="2400" dirty="0" smtClean="0"/>
          </a:p>
          <a:p>
            <a:pPr algn="ctr"/>
            <a:r>
              <a:rPr lang="it-IT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valutare </a:t>
            </a:r>
            <a:r>
              <a:rPr lang="it-IT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 rischi</a:t>
            </a:r>
            <a:endParaRPr lang="it-IT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2000" dirty="0" smtClean="0">
              <a:solidFill>
                <a:schemeClr val="bg1"/>
              </a:solidFill>
            </a:endParaRPr>
          </a:p>
          <a:p>
            <a:pPr algn="ctr"/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72234" y="2330507"/>
            <a:ext cx="93786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err="1" smtClean="0">
                <a:solidFill>
                  <a:schemeClr val="bg1"/>
                </a:solidFill>
              </a:rPr>
              <a:t>II°</a:t>
            </a:r>
            <a:r>
              <a:rPr lang="it-IT" sz="3200" b="1" u="sng" dirty="0" smtClean="0">
                <a:solidFill>
                  <a:schemeClr val="bg1"/>
                </a:solidFill>
              </a:rPr>
              <a:t> grado</a:t>
            </a:r>
          </a:p>
          <a:p>
            <a:pPr algn="just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/>
              <a:t>Il Giudice di appello </a:t>
            </a:r>
            <a:r>
              <a:rPr lang="it-IT" sz="2400" b="1" u="sng" dirty="0" smtClean="0"/>
              <a:t>ribadisce tale impostazione</a:t>
            </a:r>
            <a:r>
              <a:rPr lang="it-IT" sz="2400" dirty="0" smtClean="0"/>
              <a:t>, recuperando tuttavia, tra i profili di colpa specifica, anche quello rappresentato dalla mancata installazione di </a:t>
            </a:r>
            <a:r>
              <a:rPr lang="it-IT" sz="2400" dirty="0" err="1" smtClean="0"/>
              <a:t>casseformi</a:t>
            </a:r>
            <a:r>
              <a:rPr lang="it-IT" sz="2400" dirty="0" smtClean="0"/>
              <a:t> di contenimento a protezione della incolumità </a:t>
            </a:r>
            <a:r>
              <a:rPr lang="it-IT" sz="2400" dirty="0" err="1" smtClean="0"/>
              <a:t>degi</a:t>
            </a:r>
            <a:r>
              <a:rPr lang="it-IT" sz="2400" dirty="0" smtClean="0"/>
              <a:t> operai (art. 64</a:t>
            </a:r>
          </a:p>
          <a:p>
            <a:pPr algn="just"/>
            <a:r>
              <a:rPr lang="it-IT" sz="2400" dirty="0" err="1" smtClean="0"/>
              <a:t>d.P.R.</a:t>
            </a:r>
            <a:r>
              <a:rPr lang="it-IT" sz="2400" dirty="0" smtClean="0"/>
              <a:t> 164/56) - negato dal primo giudice - che pone a carico del legale rappresentante dell'impresa edile, </a:t>
            </a:r>
            <a:r>
              <a:rPr lang="it-IT" sz="2400" dirty="0" err="1" smtClean="0"/>
              <a:t>Dutu</a:t>
            </a:r>
            <a:r>
              <a:rPr lang="it-IT" sz="2400" dirty="0" smtClean="0"/>
              <a:t> </a:t>
            </a:r>
            <a:r>
              <a:rPr lang="it-IT" sz="2400" dirty="0" err="1" smtClean="0"/>
              <a:t>Costantin</a:t>
            </a:r>
            <a:r>
              <a:rPr lang="it-IT" sz="2400" dirty="0" smtClean="0"/>
              <a:t>.</a:t>
            </a:r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3"/>
            <a:ext cx="937867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Corte Suprema di Cassazione</a:t>
            </a:r>
          </a:p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Sentenza n. 863/2020 - IV Sezione Penale</a:t>
            </a:r>
          </a:p>
          <a:p>
            <a:pPr algn="ctr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400" dirty="0" smtClean="0"/>
              <a:t>Rigetta i ricorsi specificando che: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in tema di infortuni sul lavoro, la responsabilità di colui che rivesta la qualifica </a:t>
            </a:r>
            <a:r>
              <a:rPr lang="it-IT" sz="2400" b="1" dirty="0" smtClean="0"/>
              <a:t>datoriale</a:t>
            </a:r>
            <a:r>
              <a:rPr lang="it-IT" sz="2400" dirty="0" smtClean="0"/>
              <a:t>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è necessariamente integrata dalla violazione di specifiche norme </a:t>
            </a:r>
            <a:r>
              <a:rPr lang="it-IT" sz="2400" dirty="0" smtClean="0"/>
              <a:t>in materia di prevenzione degli infortuni sul lavoro …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  <a:p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3"/>
            <a:ext cx="937867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Corte Suprema di Cassazione</a:t>
            </a:r>
          </a:p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Sentenza n. 863/2020 - IV Sezione Penale</a:t>
            </a:r>
          </a:p>
          <a:p>
            <a:pPr algn="just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… essendo sufficiente che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l'evento dannoso si sia verificato a causa dell'omessa adozione delle generali misure imposte </a:t>
            </a:r>
            <a:r>
              <a:rPr lang="it-IT" sz="2400" dirty="0" smtClean="0"/>
              <a:t>all'imprenditore ai sensi dell'art. 2087 cod. civ.</a:t>
            </a:r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bg1"/>
                </a:solidFill>
              </a:rPr>
              <a:t>	</a:t>
            </a:r>
            <a:endParaRPr lang="it-IT" u="sng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3"/>
            <a:ext cx="937867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Corte Suprema di Cassazione</a:t>
            </a:r>
          </a:p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Sentenza n. 863/2020 - IV Sezione Penale</a:t>
            </a:r>
          </a:p>
          <a:p>
            <a:pPr algn="just">
              <a:buNone/>
            </a:pPr>
            <a:endParaRPr lang="it-IT" b="1" dirty="0" smtClean="0">
              <a:solidFill>
                <a:schemeClr val="bg1"/>
              </a:solidFill>
            </a:endParaRP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err="1" smtClean="0"/>
              <a:t>…e</a:t>
            </a:r>
            <a:r>
              <a:rPr lang="it-IT" sz="2400" dirty="0" smtClean="0"/>
              <a:t> ribadendo sostanzialmente che “il soggetto investito di qualifica datoriale, e della conseguente posizione di garanzia derivante, è tenuto a valutare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smtClean="0"/>
              <a:t>presenti </a:t>
            </a:r>
            <a:r>
              <a:rPr lang="it-IT" sz="2400" dirty="0" smtClean="0"/>
              <a:t>nei luoghi di lavoro nei quali sono chiamati ad operare i dipendenti e ad adottare tutte le cautele per la loro eliminazione mediante appropriate </a:t>
            </a:r>
            <a:r>
              <a:rPr lang="it-IT" sz="2400" dirty="0" smtClean="0"/>
              <a:t>misure”</a:t>
            </a:r>
            <a:endParaRPr lang="it-IT" sz="2000" dirty="0" smtClean="0">
              <a:solidFill>
                <a:schemeClr val="bg1"/>
              </a:solidFill>
            </a:endParaRPr>
          </a:p>
          <a:p>
            <a:pPr algn="just"/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40B44AD-DB84-5E3B-239F-FDC9A8E8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28" y="3356470"/>
            <a:ext cx="9613861" cy="174151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000" dirty="0" smtClean="0"/>
              <a:t>Grazie per </a:t>
            </a:r>
            <a:r>
              <a:rPr lang="it-IT" sz="4000" dirty="0"/>
              <a:t>l’attenzione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33053" y="1075669"/>
            <a:ext cx="8392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Seminario SICUREZZA NEI LUOGHI </a:t>
            </a:r>
            <a:r>
              <a:rPr lang="it-IT" sz="32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DI</a:t>
            </a:r>
            <a:r>
              <a:rPr lang="it-IT" sz="32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 LAVORO</a:t>
            </a:r>
            <a:endParaRPr lang="it-IT" sz="3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0397936-868C-276B-4F8F-AA06EBA07FC4}"/>
              </a:ext>
            </a:extLst>
          </p:cNvPr>
          <p:cNvSpPr txBox="1"/>
          <p:nvPr/>
        </p:nvSpPr>
        <p:spPr>
          <a:xfrm>
            <a:off x="10511554" y="695915"/>
            <a:ext cx="1680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 smtClean="0">
                <a:solidFill>
                  <a:schemeClr val="bg1"/>
                </a:solidFill>
              </a:rPr>
              <a:t>U.P.G.</a:t>
            </a:r>
            <a:r>
              <a:rPr lang="it-IT" sz="12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1200" b="1" dirty="0" smtClean="0">
                <a:solidFill>
                  <a:schemeClr val="bg1"/>
                </a:solidFill>
              </a:rPr>
              <a:t>Viviana TODINI</a:t>
            </a:r>
          </a:p>
          <a:p>
            <a:pPr algn="ctr"/>
            <a:r>
              <a:rPr lang="it-IT" sz="1200" b="1" dirty="0" smtClean="0">
                <a:solidFill>
                  <a:schemeClr val="bg1"/>
                </a:solidFill>
              </a:rPr>
              <a:t>Sezione di PG</a:t>
            </a:r>
          </a:p>
          <a:p>
            <a:pPr algn="ctr"/>
            <a:r>
              <a:rPr lang="it-IT" sz="1200" b="1" dirty="0" smtClean="0">
                <a:solidFill>
                  <a:schemeClr val="bg1"/>
                </a:solidFill>
              </a:rPr>
              <a:t>Ispettorato Igiene e Lavoro</a:t>
            </a:r>
          </a:p>
          <a:p>
            <a:pPr algn="ctr"/>
            <a:r>
              <a:rPr lang="it-IT" sz="1200" b="1" dirty="0" smtClean="0">
                <a:solidFill>
                  <a:schemeClr val="bg1"/>
                </a:solidFill>
              </a:rPr>
              <a:t>Procura di Roma</a:t>
            </a:r>
            <a:endParaRPr lang="it-IT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70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3"/>
            <a:ext cx="9862173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1" y="2273861"/>
            <a:ext cx="1035780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Nel caso in esame, sono coinvolte le seguenti «figure»:</a:t>
            </a:r>
          </a:p>
          <a:p>
            <a:pPr algn="just">
              <a:buNone/>
            </a:pPr>
            <a:endParaRPr lang="it-IT" dirty="0" smtClean="0">
              <a:solidFill>
                <a:schemeClr val="bg1"/>
              </a:solidFill>
            </a:endParaRPr>
          </a:p>
          <a:p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-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sz="2400" b="1" u="sng" dirty="0" smtClean="0">
                <a:solidFill>
                  <a:schemeClr val="bg1"/>
                </a:solidFill>
              </a:rPr>
              <a:t>il sig. </a:t>
            </a:r>
            <a:r>
              <a:rPr lang="it-IT" sz="2400" b="1" u="sng" dirty="0" err="1" smtClean="0">
                <a:solidFill>
                  <a:schemeClr val="bg1"/>
                </a:solidFill>
              </a:rPr>
              <a:t>B.E.</a:t>
            </a:r>
            <a:r>
              <a:rPr lang="it-IT" sz="2400" b="1" dirty="0" smtClean="0">
                <a:solidFill>
                  <a:schemeClr val="bg1"/>
                </a:solidFill>
              </a:rPr>
              <a:t>	</a:t>
            </a:r>
            <a:r>
              <a:rPr lang="it-IT" b="1" dirty="0" smtClean="0"/>
              <a:t>committente dei lavori in corso sulle facciate di un fabbricato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</a:rPr>
              <a:t>-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sz="2400" b="1" u="sng" dirty="0" smtClean="0">
                <a:solidFill>
                  <a:schemeClr val="bg1"/>
                </a:solidFill>
              </a:rPr>
              <a:t>il sig. </a:t>
            </a:r>
            <a:r>
              <a:rPr lang="it-IT" sz="2400" b="1" u="sng" dirty="0" err="1" smtClean="0">
                <a:solidFill>
                  <a:schemeClr val="bg1"/>
                </a:solidFill>
              </a:rPr>
              <a:t>D.V.</a:t>
            </a:r>
            <a:r>
              <a:rPr lang="it-IT" sz="2400" b="1" dirty="0" smtClean="0">
                <a:solidFill>
                  <a:schemeClr val="bg1"/>
                </a:solidFill>
              </a:rPr>
              <a:t>	</a:t>
            </a:r>
            <a:r>
              <a:rPr lang="it-IT" b="1" dirty="0" smtClean="0"/>
              <a:t>direttore dei lavori in corso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FontTx/>
              <a:buChar char="-"/>
            </a:pPr>
            <a:r>
              <a:rPr lang="it-IT" sz="2400" b="1" u="sng" dirty="0" smtClean="0">
                <a:solidFill>
                  <a:schemeClr val="bg1"/>
                </a:solidFill>
              </a:rPr>
              <a:t>il sig. D.C.</a:t>
            </a:r>
            <a:r>
              <a:rPr lang="it-IT" sz="2400" b="1" dirty="0" smtClean="0">
                <a:solidFill>
                  <a:schemeClr val="bg1"/>
                </a:solidFill>
              </a:rPr>
              <a:t>	</a:t>
            </a:r>
            <a:r>
              <a:rPr lang="it-IT" b="1" dirty="0" smtClean="0"/>
              <a:t>titolare della ditta di costruzione, datore di lavoro degli operai presenti in 					cantiere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sz="2400" b="1" u="sng" dirty="0" smtClean="0">
                <a:solidFill>
                  <a:schemeClr val="bg1"/>
                </a:solidFill>
              </a:rPr>
              <a:t>i </a:t>
            </a:r>
            <a:r>
              <a:rPr lang="it-IT" sz="2400" b="1" u="sng" dirty="0" err="1" smtClean="0">
                <a:solidFill>
                  <a:schemeClr val="bg1"/>
                </a:solidFill>
              </a:rPr>
              <a:t>sigg.ri</a:t>
            </a:r>
            <a:r>
              <a:rPr lang="it-IT" sz="2400" b="1" u="sng" dirty="0" smtClean="0">
                <a:solidFill>
                  <a:schemeClr val="bg1"/>
                </a:solidFill>
              </a:rPr>
              <a:t> G.M., </a:t>
            </a:r>
            <a:r>
              <a:rPr lang="it-IT" sz="2400" b="1" u="sng" dirty="0" err="1" smtClean="0">
                <a:solidFill>
                  <a:schemeClr val="bg1"/>
                </a:solidFill>
              </a:rPr>
              <a:t>I.B.</a:t>
            </a:r>
            <a:r>
              <a:rPr lang="it-IT" sz="2400" b="1" u="sng" dirty="0" smtClean="0">
                <a:solidFill>
                  <a:schemeClr val="bg1"/>
                </a:solidFill>
              </a:rPr>
              <a:t>, </a:t>
            </a:r>
            <a:r>
              <a:rPr lang="it-IT" sz="2400" b="1" u="sng" dirty="0" err="1" smtClean="0">
                <a:solidFill>
                  <a:schemeClr val="bg1"/>
                </a:solidFill>
              </a:rPr>
              <a:t>I.D.</a:t>
            </a:r>
            <a:r>
              <a:rPr lang="it-IT" sz="2400" b="1" dirty="0" smtClean="0">
                <a:solidFill>
                  <a:schemeClr val="bg1"/>
                </a:solidFill>
              </a:rPr>
              <a:t>	</a:t>
            </a:r>
            <a:r>
              <a:rPr lang="it-IT" b="1" dirty="0" smtClean="0"/>
              <a:t>tutti e tre operai dipendenti della ditta del sig. D.C.</a:t>
            </a:r>
          </a:p>
          <a:p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54314" y="639271"/>
            <a:ext cx="1238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Sentenza 863/202 Cassazione – IV Sez. Penale </a:t>
            </a:r>
            <a:endParaRPr lang="it-IT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1" y="2273861"/>
            <a:ext cx="1035780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FATTI OCCORSI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Durante le lavorazioni svolte da tre operai su un ponteggio collocato </a:t>
            </a: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sulla facciata di un edificio </a:t>
            </a:r>
          </a:p>
          <a:p>
            <a:pPr algn="ctr">
              <a:buNone/>
            </a:pPr>
            <a:r>
              <a:rPr lang="it-IT" sz="2800" b="1" dirty="0" smtClean="0">
                <a:solidFill>
                  <a:schemeClr val="bg1"/>
                </a:solidFill>
              </a:rPr>
              <a:t>il CORNICIONE 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realizzato precedentemente da altra impresa </a:t>
            </a:r>
          </a:p>
          <a:p>
            <a:pPr algn="ctr"/>
            <a:r>
              <a:rPr lang="it-IT" sz="2400" dirty="0" smtClean="0">
                <a:solidFill>
                  <a:schemeClr val="bg1"/>
                </a:solidFill>
              </a:rPr>
              <a:t>lungo il perimetro del fabbricato </a:t>
            </a:r>
          </a:p>
          <a:p>
            <a:pPr algn="ctr">
              <a:buNone/>
            </a:pPr>
            <a:r>
              <a:rPr lang="it-IT" sz="2800" b="1" u="sng" dirty="0" smtClean="0">
                <a:solidFill>
                  <a:schemeClr val="bg1"/>
                </a:solidFill>
              </a:rPr>
              <a:t>CROLLA </a:t>
            </a: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e precipita sul ponteggio ove i tre lavoratori suddetti stavano operando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1" y="2273861"/>
            <a:ext cx="1035780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FATTI OCCORSI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I lavoratori </a:t>
            </a:r>
            <a:r>
              <a:rPr lang="it-IT" sz="2400" dirty="0" err="1" smtClean="0">
                <a:solidFill>
                  <a:schemeClr val="bg1"/>
                </a:solidFill>
              </a:rPr>
              <a:t>G.M</a:t>
            </a:r>
            <a:r>
              <a:rPr lang="it-IT" sz="2400" dirty="0" smtClean="0">
                <a:solidFill>
                  <a:schemeClr val="bg1"/>
                </a:solidFill>
              </a:rPr>
              <a:t> e </a:t>
            </a:r>
            <a:r>
              <a:rPr lang="it-IT" sz="2400" dirty="0" err="1" smtClean="0">
                <a:solidFill>
                  <a:schemeClr val="bg1"/>
                </a:solidFill>
              </a:rPr>
              <a:t>I.B.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800" b="1" dirty="0" smtClean="0">
                <a:solidFill>
                  <a:schemeClr val="bg1"/>
                </a:solidFill>
              </a:rPr>
              <a:t>MUOIONO SUL COLPO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2400" dirty="0" smtClean="0">
                <a:solidFill>
                  <a:schemeClr val="bg1"/>
                </a:solidFill>
              </a:rPr>
              <a:t>Il lavoratore </a:t>
            </a:r>
            <a:r>
              <a:rPr lang="it-IT" sz="2400" dirty="0" err="1" smtClean="0">
                <a:solidFill>
                  <a:schemeClr val="bg1"/>
                </a:solidFill>
              </a:rPr>
              <a:t>I.D.</a:t>
            </a:r>
            <a:r>
              <a:rPr lang="it-IT" sz="2400" dirty="0" smtClean="0">
                <a:solidFill>
                  <a:schemeClr val="bg1"/>
                </a:solidFill>
              </a:rPr>
              <a:t> riporta </a:t>
            </a:r>
            <a:r>
              <a:rPr lang="it-IT" sz="2800" b="1" dirty="0" smtClean="0">
                <a:solidFill>
                  <a:schemeClr val="bg1"/>
                </a:solidFill>
              </a:rPr>
              <a:t>LESIONI GRAVISSIME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1" y="2273861"/>
            <a:ext cx="10357805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FATTI OCCORSI</a:t>
            </a:r>
          </a:p>
          <a:p>
            <a:pPr algn="ctr">
              <a:buNone/>
            </a:pPr>
            <a:endParaRPr lang="it-IT" sz="11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it-IT" sz="2800" dirty="0" smtClean="0">
                <a:solidFill>
                  <a:schemeClr val="bg1"/>
                </a:solidFill>
              </a:rPr>
              <a:t>Nel corso delle indagini svolte, viene accertato che il crollo del cornicione in cemento armato è avvenuto</a:t>
            </a:r>
          </a:p>
          <a:p>
            <a:pPr algn="ctr"/>
            <a:r>
              <a:rPr lang="it-IT" sz="2800" dirty="0" smtClean="0"/>
              <a:t>in ragione </a:t>
            </a:r>
            <a:r>
              <a:rPr lang="it-IT" sz="2800" b="1" u="sng" dirty="0" smtClean="0">
                <a:solidFill>
                  <a:schemeClr val="bg1"/>
                </a:solidFill>
              </a:rPr>
              <a:t>dell'inadeguato ancoraggio</a:t>
            </a:r>
            <a:r>
              <a:rPr lang="it-IT" sz="2800" dirty="0" smtClean="0"/>
              <a:t> </a:t>
            </a:r>
          </a:p>
          <a:p>
            <a:pPr algn="ctr"/>
            <a:r>
              <a:rPr lang="it-IT" sz="2800" dirty="0" smtClean="0"/>
              <a:t>a causa della insufficiente lunghezza delle barre in ferro di fissaggio,che, penetrando sul solo cordolo preesistente, </a:t>
            </a:r>
            <a:r>
              <a:rPr lang="it-IT" sz="2800" b="1" u="sng" dirty="0" smtClean="0"/>
              <a:t>non raggiungevano la struttura</a:t>
            </a:r>
          </a:p>
          <a:p>
            <a:pPr algn="ctr"/>
            <a:r>
              <a:rPr lang="it-IT" sz="2800" b="1" u="sng" dirty="0" smtClean="0"/>
              <a:t>muraria in modo da assicurarne la stabilità</a:t>
            </a:r>
            <a:r>
              <a:rPr lang="it-IT" sz="2800" dirty="0" smtClean="0"/>
              <a:t>.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1"/>
            <a:ext cx="937867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FATTI OCCORSI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dirty="0" smtClean="0"/>
              <a:t>Il progetto depositato prevedeva la</a:t>
            </a:r>
          </a:p>
          <a:p>
            <a:pPr algn="ctr"/>
            <a:r>
              <a:rPr lang="it-IT" sz="2800" dirty="0" smtClean="0"/>
              <a:t>realizzazione di un </a:t>
            </a:r>
            <a:r>
              <a:rPr lang="it-IT" sz="2800" b="1" u="sng" dirty="0" smtClean="0"/>
              <a:t>cornicione in cartongesso</a:t>
            </a:r>
            <a:r>
              <a:rPr lang="it-IT" sz="2800" dirty="0" smtClean="0"/>
              <a:t>, di un </a:t>
            </a:r>
            <a:r>
              <a:rPr lang="it-IT" sz="2800" b="1" dirty="0" smtClean="0"/>
              <a:t>peso notevolmente inferiore </a:t>
            </a:r>
            <a:r>
              <a:rPr lang="it-IT" sz="2800" dirty="0" smtClean="0"/>
              <a:t>a quello realizzato. </a:t>
            </a:r>
          </a:p>
          <a:p>
            <a:pPr algn="ctr"/>
            <a:endParaRPr lang="it-IT" dirty="0" smtClean="0"/>
          </a:p>
          <a:p>
            <a:pPr algn="ctr"/>
            <a:r>
              <a:rPr lang="it-IT" sz="2800" dirty="0" smtClean="0"/>
              <a:t>Tale iniziale progetto era stato poi abbandonato per dar luogo al diverso manufatto crollato, </a:t>
            </a:r>
          </a:p>
          <a:p>
            <a:pPr algn="ctr"/>
            <a:r>
              <a:rPr lang="it-IT" sz="2800" b="1" u="sng" dirty="0" smtClean="0">
                <a:solidFill>
                  <a:schemeClr val="bg1"/>
                </a:solidFill>
              </a:rPr>
              <a:t>secondo un nuovo progetto mai ritrovato</a:t>
            </a:r>
            <a:r>
              <a:rPr lang="it-IT" sz="2800" dirty="0" smtClean="0"/>
              <a:t>.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1"/>
            <a:ext cx="93786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FATTI OCCORSI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ctr"/>
            <a:r>
              <a:rPr lang="it-IT" sz="2800" dirty="0" smtClean="0"/>
              <a:t>Il cornicione in cemento armato fu collocato </a:t>
            </a:r>
          </a:p>
          <a:p>
            <a:pPr algn="ctr"/>
            <a:r>
              <a:rPr lang="it-IT" sz="2800" dirty="0" smtClean="0"/>
              <a:t>in cima all'edificio</a:t>
            </a:r>
          </a:p>
          <a:p>
            <a:pPr algn="ctr"/>
            <a:r>
              <a:rPr lang="it-IT" sz="2800" dirty="0" smtClean="0"/>
              <a:t> </a:t>
            </a:r>
          </a:p>
          <a:p>
            <a:pPr algn="ctr"/>
            <a:r>
              <a:rPr lang="it-IT" sz="2800" b="1" u="sng" dirty="0" smtClean="0">
                <a:solidFill>
                  <a:schemeClr val="bg1"/>
                </a:solidFill>
              </a:rPr>
              <a:t>in assenza di calcoli e verifiche progettuali</a:t>
            </a:r>
          </a:p>
          <a:p>
            <a:pPr algn="ctr"/>
            <a:r>
              <a:rPr lang="it-IT" sz="2800" b="1" u="sng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2800" b="1" dirty="0" smtClean="0"/>
              <a:t>volte ad accertare che le strutture preesistenti</a:t>
            </a:r>
          </a:p>
          <a:p>
            <a:pPr algn="ctr"/>
            <a:r>
              <a:rPr lang="it-IT" sz="2800" b="1" dirty="0" smtClean="0"/>
              <a:t>fossero idonee a sopportarne il peso</a:t>
            </a:r>
            <a:r>
              <a:rPr lang="it-IT" sz="2800" dirty="0" smtClean="0"/>
              <a:t>.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5062" y="2273861"/>
            <a:ext cx="93786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REATI CONTESTATI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/>
              <a:t>Quanto alle singole posizioni, oltre a profili di </a:t>
            </a:r>
            <a:r>
              <a:rPr lang="it-IT" sz="2000" b="1" dirty="0" smtClean="0"/>
              <a:t>colpa generica</a:t>
            </a:r>
            <a:r>
              <a:rPr lang="it-IT" sz="2000" dirty="0" smtClean="0"/>
              <a:t>, erano contestati agli imputati, in relazione alla fattispecie di cui all'art. 589 cod. </a:t>
            </a:r>
            <a:r>
              <a:rPr lang="it-IT" sz="2000" dirty="0" err="1" smtClean="0"/>
              <a:t>pen</a:t>
            </a:r>
            <a:r>
              <a:rPr lang="it-IT" sz="2000" dirty="0" smtClean="0"/>
              <a:t>.,</a:t>
            </a:r>
            <a:r>
              <a:rPr lang="it-IT" sz="2800" b="1" dirty="0" smtClean="0">
                <a:solidFill>
                  <a:schemeClr val="bg1"/>
                </a:solidFill>
              </a:rPr>
              <a:t>profili di colpa specifica</a:t>
            </a:r>
            <a:r>
              <a:rPr lang="it-IT" sz="2000" dirty="0" smtClean="0"/>
              <a:t>, per </a:t>
            </a:r>
            <a:r>
              <a:rPr lang="it-IT" sz="2000" b="1" dirty="0" smtClean="0"/>
              <a:t>violazione di talune norme nella materia della disciplina antinfortunistica</a:t>
            </a:r>
            <a:r>
              <a:rPr lang="it-IT" sz="2000" dirty="0" smtClean="0"/>
              <a:t> </a:t>
            </a:r>
            <a:r>
              <a:rPr lang="it-IT" sz="2800" b="1" dirty="0" smtClean="0">
                <a:solidFill>
                  <a:schemeClr val="bg1"/>
                </a:solidFill>
              </a:rPr>
              <a:t>e dell'art. 2087 cod. civ.</a:t>
            </a:r>
            <a:r>
              <a:rPr lang="it-IT" sz="2000" dirty="0" smtClean="0"/>
              <a:t>, quest'ultimo contestato a tutti gli imputati, in seguito alla integrazione del capo di imputazione operata dal P.M. nel corso del giudizio, ai sensi dell'art. 517 cod. proc. </a:t>
            </a:r>
            <a:r>
              <a:rPr lang="it-IT" sz="2000" dirty="0" err="1" smtClean="0"/>
              <a:t>pen</a:t>
            </a:r>
            <a:r>
              <a:rPr lang="it-IT" sz="2000" dirty="0" smtClean="0"/>
              <a:t>.</a:t>
            </a:r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2" y="2336873"/>
            <a:ext cx="9224330" cy="416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it-IT" dirty="0">
                <a:solidFill>
                  <a:schemeClr val="bg1"/>
                </a:solidFill>
              </a:rPr>
              <a:t>	</a:t>
            </a:r>
            <a:endParaRPr lang="it-IT" u="sng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1246" y="2160574"/>
            <a:ext cx="937867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3200" b="1" u="sng" dirty="0" smtClean="0">
                <a:solidFill>
                  <a:schemeClr val="bg1"/>
                </a:solidFill>
              </a:rPr>
              <a:t>I REATI CONTESTATI</a:t>
            </a:r>
          </a:p>
          <a:p>
            <a:pPr algn="ctr">
              <a:buNone/>
            </a:pPr>
            <a:endParaRPr lang="it-IT" sz="2800" b="1" dirty="0" smtClean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/>
              <a:t>Nello specifico, ai tre soggetti furono contestati:</a:t>
            </a:r>
          </a:p>
          <a:p>
            <a:pPr algn="just"/>
            <a:endParaRPr lang="it-IT" sz="2000" dirty="0" smtClean="0"/>
          </a:p>
          <a:p>
            <a:pPr algn="just">
              <a:buFontTx/>
              <a:buChar char="-"/>
            </a:pPr>
            <a:r>
              <a:rPr lang="it-IT" sz="2400" b="1" u="sng" dirty="0" smtClean="0">
                <a:solidFill>
                  <a:schemeClr val="bg1"/>
                </a:solidFill>
              </a:rPr>
              <a:t>Al sig. </a:t>
            </a:r>
            <a:r>
              <a:rPr lang="it-IT" sz="2400" b="1" u="sng" dirty="0" err="1" smtClean="0">
                <a:solidFill>
                  <a:schemeClr val="bg1"/>
                </a:solidFill>
              </a:rPr>
              <a:t>B.E.</a:t>
            </a:r>
            <a:r>
              <a:rPr lang="it-IT" sz="2400" b="1" dirty="0" smtClean="0">
                <a:solidFill>
                  <a:schemeClr val="bg1"/>
                </a:solidFill>
              </a:rPr>
              <a:t>	</a:t>
            </a:r>
            <a:r>
              <a:rPr lang="it-IT" sz="2000" b="1" dirty="0" smtClean="0"/>
              <a:t>committente e </a:t>
            </a:r>
            <a:r>
              <a:rPr lang="it-IT" sz="2000" b="1" dirty="0" err="1" smtClean="0"/>
              <a:t>resp.le</a:t>
            </a:r>
            <a:r>
              <a:rPr lang="it-IT" sz="2000" b="1" dirty="0" smtClean="0"/>
              <a:t> dei lavori </a:t>
            </a:r>
          </a:p>
          <a:p>
            <a:pPr algn="just">
              <a:buFontTx/>
              <a:buChar char="-"/>
            </a:pPr>
            <a:endParaRPr lang="it-IT" sz="1200" dirty="0" smtClean="0"/>
          </a:p>
          <a:p>
            <a:pPr algn="just">
              <a:buFontTx/>
              <a:buChar char="-"/>
            </a:pPr>
            <a:r>
              <a:rPr lang="it-IT" sz="2000" b="1" u="sng" dirty="0" smtClean="0"/>
              <a:t>art. 3 del d.lgs. 494/96 </a:t>
            </a:r>
            <a:r>
              <a:rPr lang="it-IT" sz="2000" dirty="0" smtClean="0"/>
              <a:t>(per aver omesso di attenersi alle misure generali di tutela di cui all'art. 3 d.lgs. 626/94, di valutare i documenti di cui all'art. 4, comma 1, del medesimo decreto; di verificare l'idoneità tecnico professionale dell'impresa </a:t>
            </a:r>
            <a:r>
              <a:rPr lang="it-IT" sz="2000" dirty="0" err="1" smtClean="0"/>
              <a:t>esecutrice…</a:t>
            </a:r>
            <a:r>
              <a:rPr lang="it-IT" sz="2000" dirty="0" smtClean="0"/>
              <a:t>)</a:t>
            </a:r>
          </a:p>
          <a:p>
            <a:pPr algn="just"/>
            <a:r>
              <a:rPr lang="it-IT" sz="2000" dirty="0" smtClean="0"/>
              <a:t>- </a:t>
            </a:r>
            <a:r>
              <a:rPr lang="it-IT" sz="2000" b="1" u="sng" dirty="0" smtClean="0"/>
              <a:t>art. 64, comma 2, </a:t>
            </a:r>
            <a:r>
              <a:rPr lang="it-IT" sz="2000" b="1" u="sng" dirty="0" err="1" smtClean="0"/>
              <a:t>d.P.R.</a:t>
            </a:r>
            <a:r>
              <a:rPr lang="it-IT" sz="2000" b="1" u="sng" dirty="0" smtClean="0"/>
              <a:t> 164/56 </a:t>
            </a:r>
            <a:r>
              <a:rPr lang="it-IT" sz="2000" dirty="0" smtClean="0"/>
              <a:t>(per non aver fatto eseguire le armature provvisorie del cornicione su progetto redatto da un architetto o da un ingegnere corredato dai relativi calcoli di </a:t>
            </a:r>
            <a:r>
              <a:rPr lang="it-IT" sz="2000" dirty="0" err="1" smtClean="0"/>
              <a:t>stabilità…</a:t>
            </a:r>
            <a:r>
              <a:rPr lang="it-IT" sz="2000" dirty="0" smtClean="0"/>
              <a:t>)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11935" y="76806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Seminario SICUREZZA NEI LUOGHI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DI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Times New Roman" panose="02020603050405020304" pitchFamily="18" charset="0"/>
              </a:rPr>
              <a:t> LAVORO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Esame di un caso concreto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935</Words>
  <Application>Microsoft Office PowerPoint</Application>
  <PresentationFormat>Personalizzato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Berlino</vt:lpstr>
      <vt:lpstr>PROCURA DELLA REPUBBLICA Presso il Tribunale Ordinario di Roma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PROCURA DELLA REPUBBLICA Presso il Tribunale Ordinario di Roma</dc:title>
  <dc:creator>Simone Cerasa</dc:creator>
  <cp:lastModifiedBy>v.todini</cp:lastModifiedBy>
  <cp:revision>129</cp:revision>
  <cp:lastPrinted>2022-05-23T11:36:02Z</cp:lastPrinted>
  <dcterms:created xsi:type="dcterms:W3CDTF">2022-05-15T19:09:46Z</dcterms:created>
  <dcterms:modified xsi:type="dcterms:W3CDTF">2022-10-27T07:42:20Z</dcterms:modified>
</cp:coreProperties>
</file>