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7428" r:id="rId5"/>
    <p:sldId id="2147469999" r:id="rId6"/>
    <p:sldId id="2147470002" r:id="rId7"/>
    <p:sldId id="2147470011" r:id="rId8"/>
    <p:sldId id="2147470006" r:id="rId9"/>
    <p:sldId id="2147470012" r:id="rId10"/>
    <p:sldId id="2147470007" r:id="rId11"/>
    <p:sldId id="214747000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gela Coscarella" initials="MC" lastIdx="1" clrIdx="0">
    <p:extLst>
      <p:ext uri="{19B8F6BF-5375-455C-9EA6-DF929625EA0E}">
        <p15:presenceInfo xmlns:p15="http://schemas.microsoft.com/office/powerpoint/2012/main" userId="S::mariangela.coscarella@cdp.it::1536f3cb-43bd-4a8f-b4e0-3064926e587e" providerId="AD"/>
      </p:ext>
    </p:extLst>
  </p:cmAuthor>
  <p:cmAuthor id="2" name="MZ" initials="MZ" lastIdx="1" clrIdx="1">
    <p:extLst>
      <p:ext uri="{19B8F6BF-5375-455C-9EA6-DF929625EA0E}">
        <p15:presenceInfo xmlns:p15="http://schemas.microsoft.com/office/powerpoint/2012/main" userId="M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5DDE4"/>
    <a:srgbClr val="FFF2CC"/>
    <a:srgbClr val="18908A"/>
    <a:srgbClr val="D7F6EC"/>
    <a:srgbClr val="FFBE7E"/>
    <a:srgbClr val="00CC99"/>
    <a:srgbClr val="104C3E"/>
    <a:srgbClr val="5F85B1"/>
    <a:srgbClr val="3B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4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6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8FE63-C3F4-4E81-BF09-3040D8A71CA1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942E8-8B22-4128-B9E4-D2B3501A64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5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8846">
              <a:defRPr/>
            </a:pPr>
            <a:fld id="{6A4A935D-C1AC-460E-BC01-E548704ABB2B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458846">
                <a:defRPr/>
              </a:pPr>
              <a:t>1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518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E3F16-6E69-9942-9AD8-73437ECEED7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70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126974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iapositiva think-cell" r:id="rId4" imgW="352" imgH="355" progId="TCLayout.ActiveDocument.1">
                  <p:embed/>
                </p:oleObj>
              </mc:Choice>
              <mc:Fallback>
                <p:oleObj name="Diapositiva think-cell" r:id="rId4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7536873" y="24999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E5D51E-4D22-8049-A6A9-68BD341C05F6}"/>
              </a:ext>
            </a:extLst>
          </p:cNvPr>
          <p:cNvSpPr txBox="1"/>
          <p:nvPr userDrawn="1"/>
        </p:nvSpPr>
        <p:spPr>
          <a:xfrm>
            <a:off x="6805535" y="30180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622C4D-F38B-4F5C-A0DB-E1517418DF31}"/>
              </a:ext>
            </a:extLst>
          </p:cNvPr>
          <p:cNvSpPr txBox="1"/>
          <p:nvPr userDrawn="1"/>
        </p:nvSpPr>
        <p:spPr>
          <a:xfrm>
            <a:off x="7536873" y="324504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660546-0960-410D-BBFA-28A1CBC973B2}"/>
              </a:ext>
            </a:extLst>
          </p:cNvPr>
          <p:cNvSpPr txBox="1"/>
          <p:nvPr userDrawn="1"/>
        </p:nvSpPr>
        <p:spPr>
          <a:xfrm>
            <a:off x="2021133" y="352249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1A5A9F-E1AE-44C3-93C6-10D394357B4F}"/>
              </a:ext>
            </a:extLst>
          </p:cNvPr>
          <p:cNvSpPr txBox="1"/>
          <p:nvPr userDrawn="1"/>
        </p:nvSpPr>
        <p:spPr>
          <a:xfrm>
            <a:off x="6891413" y="5074204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2D900C-E37F-439E-BD05-7F3FB1138EA5}"/>
              </a:ext>
            </a:extLst>
          </p:cNvPr>
          <p:cNvSpPr txBox="1"/>
          <p:nvPr userDrawn="1"/>
        </p:nvSpPr>
        <p:spPr>
          <a:xfrm>
            <a:off x="7087148" y="489385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33" y="1557867"/>
            <a:ext cx="9144000" cy="295275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6400">
                <a:latin typeface="+mn-lt"/>
                <a:ea typeface="+mn-ea"/>
                <a:cs typeface="+mn-cs"/>
                <a:sym typeface="+mn-lt"/>
              </a:defRPr>
            </a:lvl1pPr>
            <a:lvl2pPr>
              <a:defRPr sz="6400"/>
            </a:lvl2pPr>
            <a:lvl3pPr>
              <a:defRPr sz="6400"/>
            </a:lvl3pPr>
            <a:lvl4pPr>
              <a:defRPr sz="6400"/>
            </a:lvl4pPr>
            <a:lvl5pPr>
              <a:defRPr sz="64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1FF1AC-B944-425D-A97C-9742A6022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12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1 10"/>
          <p:cNvCxnSpPr/>
          <p:nvPr userDrawn="1"/>
        </p:nvCxnSpPr>
        <p:spPr bwMode="auto">
          <a:xfrm>
            <a:off x="480485" y="6119813"/>
            <a:ext cx="112310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11"/>
          <p:cNvCxnSpPr/>
          <p:nvPr userDrawn="1"/>
        </p:nvCxnSpPr>
        <p:spPr bwMode="auto">
          <a:xfrm flipV="1">
            <a:off x="4457700" y="2765424"/>
            <a:ext cx="0" cy="1440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23926" y="2880000"/>
            <a:ext cx="6240693" cy="6930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70824" y="3761766"/>
            <a:ext cx="6240693" cy="462061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9" name="Picture 2" descr="Note legali">
            <a:extLst>
              <a:ext uri="{FF2B5EF4-FFF2-40B4-BE49-F238E27FC236}">
                <a16:creationId xmlns:a16="http://schemas.microsoft.com/office/drawing/2014/main" id="{DDD9FC95-D2A2-4935-B7EC-16880D74E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725" y="2271394"/>
            <a:ext cx="2428059" cy="2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RONAVIRUS - MINISTERO SALUTE - IMMUNODEPRESSI - Raam.it">
            <a:extLst>
              <a:ext uri="{FF2B5EF4-FFF2-40B4-BE49-F238E27FC236}">
                <a16:creationId xmlns:a16="http://schemas.microsoft.com/office/drawing/2014/main" id="{4D0D5909-70E0-4EBF-A521-0A5FD085D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2" y="5957561"/>
            <a:ext cx="1889760" cy="9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3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13381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iapositiva think-cell" r:id="rId4" imgW="352" imgH="355" progId="TCLayout.ActiveDocument.1">
                  <p:embed/>
                </p:oleObj>
              </mc:Choice>
              <mc:Fallback>
                <p:oleObj name="Diapositiva think-cell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11200992" y="4629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480ACB-784B-6E44-9A41-6C0CA71DF68F}"/>
              </a:ext>
            </a:extLst>
          </p:cNvPr>
          <p:cNvSpPr txBox="1"/>
          <p:nvPr userDrawn="1"/>
        </p:nvSpPr>
        <p:spPr>
          <a:xfrm>
            <a:off x="2061237" y="645562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255" y="4610915"/>
            <a:ext cx="9144000" cy="454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0" i="0">
                <a:solidFill>
                  <a:srgbClr val="415064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55" y="1560391"/>
            <a:ext cx="9144000" cy="294851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5867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it-IT" dirty="0"/>
              <a:t>Titolo del divisore</a:t>
            </a:r>
          </a:p>
        </p:txBody>
      </p:sp>
    </p:spTree>
    <p:extLst>
      <p:ext uri="{BB962C8B-B14F-4D97-AF65-F5344CB8AC3E}">
        <p14:creationId xmlns:p14="http://schemas.microsoft.com/office/powerpoint/2010/main" val="359156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677493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iapositiva think-cell" r:id="rId5" imgW="352" imgH="355" progId="TCLayout.ActiveDocument.1">
                  <p:embed/>
                </p:oleObj>
              </mc:Choice>
              <mc:Fallback>
                <p:oleObj name="Diapositiva think-cell" r:id="rId5" imgW="352" imgH="35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5867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68020"/>
            <a:ext cx="8593667" cy="355259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che può essere facoltativo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1409528"/>
            <a:ext cx="11523133" cy="4612389"/>
          </a:xfrm>
        </p:spPr>
        <p:txBody>
          <a:bodyPr vert="horz"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5867" b="0" i="0" baseline="0">
                <a:solidFill>
                  <a:srgbClr val="41506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Call-out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con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evidenziare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chiave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risaltare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r>
              <a:rPr lang="en-US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375040-6597-3645-B37F-9898121C930A}"/>
              </a:ext>
            </a:extLst>
          </p:cNvPr>
          <p:cNvSpPr txBox="1"/>
          <p:nvPr userDrawn="1"/>
        </p:nvSpPr>
        <p:spPr>
          <a:xfrm>
            <a:off x="9886604" y="52093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4433" y="6297858"/>
            <a:ext cx="1344083" cy="2449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>
              <a:defRPr sz="800" b="0" i="0">
                <a:solidFill>
                  <a:srgbClr val="415064"/>
                </a:solidFill>
                <a:sym typeface="+mn-lt"/>
              </a:defRPr>
            </a:lvl1pPr>
          </a:lstStyle>
          <a:p>
            <a:pPr lvl="0"/>
            <a:fld id="{DFCF27A5-1A5B-48D3-A060-2758FFBB1ADD}" type="slidenum">
              <a:rPr lang="en-US" sz="1067" smtClean="0">
                <a:latin typeface="+mn-lt"/>
                <a:ea typeface="+mn-ea"/>
                <a:cs typeface="+mn-cs"/>
                <a:sym typeface="+mn-lt"/>
              </a:rPr>
              <a:pPr lvl="0"/>
              <a:t>‹N›</a:t>
            </a:fld>
            <a:endParaRPr lang="en-US" sz="1067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26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ua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589382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Diapositiva think-cell" r:id="rId5" imgW="352" imgH="355" progId="TCLayout.ActiveDocument.1">
                  <p:embed/>
                </p:oleObj>
              </mc:Choice>
              <mc:Fallback>
                <p:oleObj name="Diapositiva think-cell" r:id="rId5" imgW="352" imgH="35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4434" y="357718"/>
            <a:ext cx="11523133" cy="38311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400" b="1" dirty="0">
                <a:solidFill>
                  <a:srgbClr val="415064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4433" y="6524757"/>
            <a:ext cx="1344083" cy="2449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>
              <a:defRPr sz="800" b="0" i="0">
                <a:solidFill>
                  <a:srgbClr val="415064"/>
                </a:solidFill>
                <a:sym typeface="+mn-lt"/>
              </a:defRPr>
            </a:lvl1pPr>
          </a:lstStyle>
          <a:p>
            <a:pPr lvl="0"/>
            <a:fld id="{DFCF27A5-1A5B-48D3-A060-2758FFBB1ADD}" type="slidenum">
              <a:rPr lang="en-US" sz="1067" smtClean="0">
                <a:latin typeface="+mn-lt"/>
                <a:ea typeface="+mn-ea"/>
                <a:cs typeface="+mn-cs"/>
                <a:sym typeface="+mn-lt"/>
              </a:rPr>
              <a:pPr lvl="0"/>
              <a:t>‹N›</a:t>
            </a:fld>
            <a:endParaRPr lang="en-US" sz="1067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4" descr="CORONAVIRUS - MINISTERO SALUTE - IMMUNODEPRESSI - Raam.it">
            <a:extLst>
              <a:ext uri="{FF2B5EF4-FFF2-40B4-BE49-F238E27FC236}">
                <a16:creationId xmlns:a16="http://schemas.microsoft.com/office/drawing/2014/main" id="{F687A7C0-4E00-46B0-B49D-D38BB52DD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2" y="6013820"/>
            <a:ext cx="194466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0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00562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iapositiva think-cell" r:id="rId5" imgW="352" imgH="355" progId="TCLayout.ActiveDocument.1">
                  <p:embed/>
                </p:oleObj>
              </mc:Choice>
              <mc:Fallback>
                <p:oleObj name="Diapositiva think-cell" r:id="rId5" imgW="352" imgH="35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sz="1867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3" y="1536000"/>
            <a:ext cx="11523135" cy="4485917"/>
          </a:xfrm>
        </p:spPr>
        <p:txBody>
          <a:bodyPr vert="horz"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 baseline="0">
                <a:solidFill>
                  <a:srgbClr val="41506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175761E-24CE-4844-82D4-75637B8A2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3" y="797859"/>
            <a:ext cx="8593667" cy="383116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4433" y="6297858"/>
            <a:ext cx="1344083" cy="2449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>
              <a:defRPr sz="800" b="0" i="0">
                <a:solidFill>
                  <a:srgbClr val="415064"/>
                </a:solidFill>
                <a:sym typeface="+mn-lt"/>
              </a:defRPr>
            </a:lvl1pPr>
          </a:lstStyle>
          <a:p>
            <a:pPr lvl="0"/>
            <a:fld id="{DFCF27A5-1A5B-48D3-A060-2758FFBB1ADD}" type="slidenum">
              <a:rPr lang="en-US" sz="1067" smtClean="0">
                <a:latin typeface="+mn-lt"/>
                <a:ea typeface="+mn-ea"/>
                <a:cs typeface="+mn-cs"/>
                <a:sym typeface="+mn-lt"/>
              </a:rPr>
              <a:pPr lvl="0"/>
              <a:t>‹N›</a:t>
            </a:fld>
            <a:endParaRPr lang="en-US" sz="1067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Picture 4" descr="CORONAVIRUS - MINISTERO SALUTE - IMMUNODEPRESSI - Raam.it">
            <a:extLst>
              <a:ext uri="{FF2B5EF4-FFF2-40B4-BE49-F238E27FC236}">
                <a16:creationId xmlns:a16="http://schemas.microsoft.com/office/drawing/2014/main" id="{316327AA-EC8D-408F-8DAE-A933708A8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2" y="6013820"/>
            <a:ext cx="194466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3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30001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Diapositiva think-cell" r:id="rId5" imgW="352" imgH="355" progId="TCLayout.ActiveDocument.1">
                  <p:embed/>
                </p:oleObj>
              </mc:Choice>
              <mc:Fallback>
                <p:oleObj name="Diapositiva think-cell" r:id="rId5" imgW="352" imgH="35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sz="1867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AFC5C4D4-844B-3246-BF2B-2C65138A4F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1919" y="1536000"/>
            <a:ext cx="7105648" cy="44858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84876A4-1888-8F43-9CCB-82F4F96E61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5" y="1536001"/>
            <a:ext cx="4224867" cy="4612388"/>
          </a:xfrm>
        </p:spPr>
        <p:txBody>
          <a:bodyPr vert="horz"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1867" b="0" i="0">
                <a:solidFill>
                  <a:srgbClr val="41506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8483"/>
            <a:ext cx="8593667" cy="3741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34433" y="6297858"/>
            <a:ext cx="1344083" cy="2449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>
              <a:defRPr sz="800" b="0" i="0">
                <a:solidFill>
                  <a:srgbClr val="415064"/>
                </a:solidFill>
                <a:sym typeface="+mn-lt"/>
              </a:defRPr>
            </a:lvl1pPr>
          </a:lstStyle>
          <a:p>
            <a:pPr lvl="0"/>
            <a:fld id="{DFCF27A5-1A5B-48D3-A060-2758FFBB1ADD}" type="slidenum">
              <a:rPr lang="en-US" sz="1067" smtClean="0">
                <a:latin typeface="+mn-lt"/>
                <a:ea typeface="+mn-ea"/>
                <a:cs typeface="+mn-cs"/>
                <a:sym typeface="+mn-lt"/>
              </a:rPr>
              <a:pPr lvl="0"/>
              <a:t>‹N›</a:t>
            </a:fld>
            <a:endParaRPr lang="en-US" sz="1067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5" name="Picture 4" descr="CORONAVIRUS - MINISTERO SALUTE - IMMUNODEPRESSI - Raam.it">
            <a:extLst>
              <a:ext uri="{FF2B5EF4-FFF2-40B4-BE49-F238E27FC236}">
                <a16:creationId xmlns:a16="http://schemas.microsoft.com/office/drawing/2014/main" id="{0A814489-8AAE-4284-BDAA-56D097F674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2" y="6013820"/>
            <a:ext cx="194466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9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1098">
          <p15:clr>
            <a:srgbClr val="FBAE40"/>
          </p15:clr>
        </p15:guide>
        <p15:guide id="4" orient="horz" pos="3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857741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Diapositiva think-cell" r:id="rId5" imgW="352" imgH="355" progId="TCLayout.ActiveDocument.1">
                  <p:embed/>
                </p:oleObj>
              </mc:Choice>
              <mc:Fallback>
                <p:oleObj name="Diapositiva think-cell" r:id="rId5" imgW="352" imgH="35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sz="1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4433" y="357719"/>
            <a:ext cx="8593667" cy="383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11178139" y="638475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11556732" y="643609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11659403" y="6429676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2079057" y="218172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 fontScale="25000" lnSpcReduction="20000"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FAAFC5-54F6-9742-BD30-879CAD9043DE}"/>
              </a:ext>
            </a:extLst>
          </p:cNvPr>
          <p:cNvSpPr txBox="1"/>
          <p:nvPr userDrawn="1"/>
        </p:nvSpPr>
        <p:spPr>
          <a:xfrm>
            <a:off x="8462434" y="3429000"/>
            <a:ext cx="3395133" cy="2285337"/>
          </a:xfrm>
          <a:prstGeom prst="rect">
            <a:avLst/>
          </a:prstGeom>
        </p:spPr>
        <p:txBody>
          <a:bodyPr vert="horz" wrap="none" lIns="121920" tIns="60960" rIns="121920" bIns="60960" rtlCol="0" anchor="b">
            <a:normAutofit/>
          </a:bodyPr>
          <a:lstStyle/>
          <a:p>
            <a:pPr algn="l"/>
            <a:endParaRPr lang="it-IT" sz="2400" b="0" i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8D3918C-AFCD-BE45-91EF-0A71B59A63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4" y="1532965"/>
            <a:ext cx="2734733" cy="4488953"/>
          </a:xfrm>
        </p:spPr>
        <p:txBody>
          <a:bodyPr vert="horz"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1200" b="0" i="0" baseline="0">
                <a:solidFill>
                  <a:srgbClr val="41506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29" name="Segnaposto grafico 6">
            <a:extLst>
              <a:ext uri="{FF2B5EF4-FFF2-40B4-BE49-F238E27FC236}">
                <a16:creationId xmlns:a16="http://schemas.microsoft.com/office/drawing/2014/main" id="{DED5EDC1-16F0-9F46-B506-5B93001190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4433" y="1532965"/>
            <a:ext cx="8593667" cy="451780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E8AB886-2251-41A3-A27B-74264F3E9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7984"/>
            <a:ext cx="8593667" cy="374649"/>
          </a:xfrm>
        </p:spPr>
        <p:txBody>
          <a:bodyPr lIns="0" tIns="0" rIns="0" bIns="0"/>
          <a:lstStyle>
            <a:lvl1pPr marL="0" indent="0">
              <a:buNone/>
              <a:defRPr lang="it-IT" sz="213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34433" y="6297858"/>
            <a:ext cx="1344083" cy="2449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>
              <a:defRPr sz="800" b="0" i="0">
                <a:solidFill>
                  <a:srgbClr val="415064"/>
                </a:solidFill>
                <a:sym typeface="+mn-lt"/>
              </a:defRPr>
            </a:lvl1pPr>
          </a:lstStyle>
          <a:p>
            <a:pPr lvl="0"/>
            <a:fld id="{DFCF27A5-1A5B-48D3-A060-2758FFBB1ADD}" type="slidenum">
              <a:rPr lang="en-US" sz="1067" smtClean="0">
                <a:latin typeface="+mn-lt"/>
                <a:ea typeface="+mn-ea"/>
                <a:cs typeface="+mn-cs"/>
                <a:sym typeface="+mn-lt"/>
              </a:rPr>
              <a:pPr lvl="0"/>
              <a:t>‹N›</a:t>
            </a:fld>
            <a:endParaRPr lang="en-US" sz="1067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4" descr="CORONAVIRUS - MINISTERO SALUTE - IMMUNODEPRESSI - Raam.it">
            <a:extLst>
              <a:ext uri="{FF2B5EF4-FFF2-40B4-BE49-F238E27FC236}">
                <a16:creationId xmlns:a16="http://schemas.microsoft.com/office/drawing/2014/main" id="{B8EC8B3A-F518-4B08-B35F-A1A8CD78F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2" y="6013820"/>
            <a:ext cx="194466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3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F8B9-7ABB-4D85-A940-4512AEA9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4BE7B-0739-458F-8A40-33F1B185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FE33F-F5B8-47A0-A492-36D7C22D0D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5" name="Picture 4" descr="CORONAVIRUS - MINISTERO SALUTE - IMMUNODEPRESSI - Raam.it">
            <a:extLst>
              <a:ext uri="{FF2B5EF4-FFF2-40B4-BE49-F238E27FC236}">
                <a16:creationId xmlns:a16="http://schemas.microsoft.com/office/drawing/2014/main" id="{BD9EB622-A74B-41F9-A471-087F2075FB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2" y="6013820"/>
            <a:ext cx="194466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5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vuota con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34433" y="357718"/>
            <a:ext cx="8593667" cy="383116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05133DB-4C96-5745-8EE0-AA29526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433" y="6297858"/>
            <a:ext cx="1344083" cy="244916"/>
          </a:xfrm>
        </p:spPr>
        <p:txBody>
          <a:bodyPr lIns="0" tIns="0" rIns="0" bIns="0" anchor="b" anchorCtr="0">
            <a:noAutofit/>
          </a:bodyPr>
          <a:lstStyle>
            <a:lvl1pPr algn="l">
              <a:defRPr sz="1067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433" y="798483"/>
            <a:ext cx="8593667" cy="3741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133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7" name="Picture 4" descr="CORONAVIRUS - MINISTERO SALUTE - IMMUNODEPRESSI - Raam.it">
            <a:extLst>
              <a:ext uri="{FF2B5EF4-FFF2-40B4-BE49-F238E27FC236}">
                <a16:creationId xmlns:a16="http://schemas.microsoft.com/office/drawing/2014/main" id="{FCED72D8-C34C-41ED-846B-34D19A531B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2" y="6013820"/>
            <a:ext cx="194466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8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orient="horz" pos="373">
          <p15:clr>
            <a:srgbClr val="FBAE40"/>
          </p15:clr>
        </p15:guide>
        <p15:guide id="3" orient="horz" pos="1098">
          <p15:clr>
            <a:srgbClr val="FBAE40"/>
          </p15:clr>
        </p15:guide>
        <p15:guide id="4" orient="horz" pos="3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82826404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iapositiva think-cell" r:id="rId15" imgW="352" imgH="355" progId="TCLayout.ActiveDocument.1">
                  <p:embed/>
                </p:oleObj>
              </mc:Choice>
              <mc:Fallback>
                <p:oleObj name="Diapositiva think-cell" r:id="rId1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41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4" r:id="rId9"/>
    <p:sldLayoutId id="2147483675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orient="horz" pos="3072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E62C21E-61FE-4901-9E60-B646931DE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101" y="1819925"/>
            <a:ext cx="6385736" cy="332024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defRPr/>
            </a:pPr>
            <a:r>
              <a:rPr lang="it-IT" sz="24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Governance Investimenti CIS</a:t>
            </a:r>
            <a:br>
              <a:rPr lang="it-IT" sz="24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br>
              <a:rPr lang="it-IT" sz="24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</a:br>
            <a:r>
              <a:rPr lang="it-IT" sz="1600" dirty="0">
                <a:solidFill>
                  <a:srgbClr val="0B3066"/>
                </a:solidFill>
                <a:latin typeface="Calibri"/>
                <a:cs typeface="Calibri"/>
              </a:rPr>
              <a:t>Roma,</a:t>
            </a:r>
            <a:r>
              <a:rPr lang="it-IT" sz="1600" i="1" dirty="0">
                <a:latin typeface="Calibri"/>
                <a:cs typeface="Calibri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Calibri"/>
                <a:cs typeface="Calibri"/>
              </a:rPr>
              <a:t>23 giugno 2022</a:t>
            </a:r>
            <a:endParaRPr lang="it-IT" sz="14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38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1ECCD03E-E282-461D-B9AB-7B410BEB1840}"/>
              </a:ext>
            </a:extLst>
          </p:cNvPr>
          <p:cNvSpPr/>
          <p:nvPr/>
        </p:nvSpPr>
        <p:spPr>
          <a:xfrm>
            <a:off x="2211674" y="1150831"/>
            <a:ext cx="9466220" cy="514702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 err="1"/>
          </a:p>
        </p:txBody>
      </p:sp>
      <p:sp>
        <p:nvSpPr>
          <p:cNvPr id="10" name="Segnaposto contenuto 24">
            <a:extLst>
              <a:ext uri="{FF2B5EF4-FFF2-40B4-BE49-F238E27FC236}">
                <a16:creationId xmlns:a16="http://schemas.microsoft.com/office/drawing/2014/main" id="{C21A71CF-6A99-4910-838D-0597DEDF1717}"/>
              </a:ext>
            </a:extLst>
          </p:cNvPr>
          <p:cNvSpPr txBox="1">
            <a:spLocks/>
          </p:cNvSpPr>
          <p:nvPr/>
        </p:nvSpPr>
        <p:spPr>
          <a:xfrm>
            <a:off x="2226064" y="3180703"/>
            <a:ext cx="9451830" cy="244374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400" b="1" dirty="0"/>
              <a:t>Componente 2:</a:t>
            </a:r>
          </a:p>
          <a:p>
            <a:pPr marL="179388" lvl="1" indent="0" defTabSz="1308327">
              <a:buClr>
                <a:schemeClr val="tx1"/>
              </a:buClr>
              <a:buNone/>
            </a:pPr>
            <a:r>
              <a:rPr lang="it-IT" sz="1200" dirty="0"/>
              <a:t>1.1.1 Ammodernamento del parco tecnologico e digitale ospedaliero (Digitalizzazione DEA I e II) e Digitalizzazione - Rafforzamento strutturale SSN </a:t>
            </a:r>
          </a:p>
          <a:p>
            <a:pPr marL="179388" lvl="1" indent="0" defTabSz="1308327">
              <a:buClr>
                <a:schemeClr val="tx1"/>
              </a:buClr>
              <a:buNone/>
            </a:pPr>
            <a:r>
              <a:rPr lang="it-IT" sz="1200" dirty="0"/>
              <a:t>1.1.2 Ammodernamento del parco tecnologico e digitale ospedaliero (Grandi apparecchiature)</a:t>
            </a:r>
          </a:p>
          <a:p>
            <a:pPr marL="179388" lvl="1" indent="0" defTabSz="1308327">
              <a:buClr>
                <a:schemeClr val="tx1"/>
              </a:buClr>
              <a:buNone/>
            </a:pPr>
            <a:r>
              <a:rPr lang="it-IT" sz="1200" dirty="0"/>
              <a:t>1.2 Verso un ospedale sicuro e sostenibile</a:t>
            </a:r>
          </a:p>
          <a:p>
            <a:pPr marL="179388" lvl="1" indent="0" defTabSz="1308327">
              <a:buClr>
                <a:schemeClr val="tx1"/>
              </a:buClr>
              <a:buNone/>
            </a:pPr>
            <a:r>
              <a:rPr lang="it-IT" sz="1200" dirty="0"/>
              <a:t>1.3.1 Rafforzamento dell'infrastruttura tecnologica e degli strumenti per la raccolta, l’elaborazione, l’analisi dei dati e la simulazione (FSE) (b) “Adozione e utilizzo FSE da parte delle Regioni”</a:t>
            </a:r>
          </a:p>
          <a:p>
            <a:pPr marL="179388" lvl="1" indent="0" defTabSz="1308327">
              <a:buClr>
                <a:schemeClr val="tx1"/>
              </a:buClr>
              <a:buNone/>
            </a:pPr>
            <a:r>
              <a:rPr lang="it-IT" sz="1200" dirty="0"/>
              <a:t>1.3.2 Rafforzamento dell'infrastruttura tecnologica e degli strumenti per la raccolta, l’elaborazione, l’analisi dei dati e la simulazione (Potenziamento, modello predittivo, SDK…)</a:t>
            </a:r>
          </a:p>
          <a:p>
            <a:pPr marL="179388" lvl="1" indent="0" defTabSz="1308327">
              <a:buClr>
                <a:schemeClr val="tx1"/>
              </a:buClr>
              <a:buNone/>
            </a:pPr>
            <a:r>
              <a:rPr lang="it-IT" sz="1200" dirty="0"/>
              <a:t>2.2 Sviluppo delle competenze tecniche-professionali, digitali e manageriali del personale del sistema sanitario </a:t>
            </a:r>
          </a:p>
          <a:p>
            <a:pPr marL="179388" lvl="1" indent="0" defTabSz="1308327">
              <a:buClr>
                <a:schemeClr val="tx1"/>
              </a:buClr>
              <a:buNone/>
            </a:pPr>
            <a:r>
              <a:rPr lang="it-IT" sz="1200" i="1" dirty="0"/>
              <a:t>Sub investimento (2.2 a e 2.2b)</a:t>
            </a:r>
          </a:p>
        </p:txBody>
      </p:sp>
      <p:cxnSp>
        <p:nvCxnSpPr>
          <p:cNvPr id="9" name="Connettore 1 78">
            <a:extLst>
              <a:ext uri="{FF2B5EF4-FFF2-40B4-BE49-F238E27FC236}">
                <a16:creationId xmlns:a16="http://schemas.microsoft.com/office/drawing/2014/main" id="{249C1C9D-1320-44C6-94EE-45AAE51E8899}"/>
              </a:ext>
            </a:extLst>
          </p:cNvPr>
          <p:cNvCxnSpPr>
            <a:cxnSpLocks/>
          </p:cNvCxnSpPr>
          <p:nvPr/>
        </p:nvCxnSpPr>
        <p:spPr>
          <a:xfrm>
            <a:off x="2740551" y="3224368"/>
            <a:ext cx="7330267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BF67E93-494D-4D66-9DB8-55E5038FEF1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Le Linee di Investimento oggetto di CIS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A889BDF-2AB8-4CE3-AA4B-9293C49A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Segnaposto contenuto 24">
            <a:extLst>
              <a:ext uri="{FF2B5EF4-FFF2-40B4-BE49-F238E27FC236}">
                <a16:creationId xmlns:a16="http://schemas.microsoft.com/office/drawing/2014/main" id="{45B2A3A7-4DB4-4C16-9296-77E3081CD5D7}"/>
              </a:ext>
            </a:extLst>
          </p:cNvPr>
          <p:cNvSpPr txBox="1">
            <a:spLocks/>
          </p:cNvSpPr>
          <p:nvPr/>
        </p:nvSpPr>
        <p:spPr>
          <a:xfrm>
            <a:off x="2327784" y="1522294"/>
            <a:ext cx="9350110" cy="169892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400" b="1" dirty="0"/>
              <a:t>Componente 1:</a:t>
            </a:r>
          </a:p>
          <a:p>
            <a:pPr marL="357188" lvl="1" indent="-273050" defTabSz="1308327">
              <a:buClr>
                <a:schemeClr val="tx1"/>
              </a:buClr>
              <a:buNone/>
            </a:pPr>
            <a:r>
              <a:rPr lang="it-IT" sz="1200" dirty="0"/>
              <a:t>1.1 Case della Comunità e presa in carico della persona</a:t>
            </a:r>
          </a:p>
          <a:p>
            <a:pPr marL="357188" lvl="1" indent="-273050" defTabSz="1308327">
              <a:buClr>
                <a:schemeClr val="tx1"/>
              </a:buClr>
              <a:buNone/>
            </a:pPr>
            <a:r>
              <a:rPr lang="it-IT" sz="1200" dirty="0"/>
              <a:t>1.2.2 Centrali operative territoriali (COT):</a:t>
            </a:r>
          </a:p>
          <a:p>
            <a:pPr marL="357188" lvl="2" indent="0" defTabSz="1308327">
              <a:buClr>
                <a:schemeClr val="tx1"/>
              </a:buClr>
              <a:buNone/>
            </a:pPr>
            <a:r>
              <a:rPr lang="it-IT" i="1" dirty="0"/>
              <a:t>Di cui COT</a:t>
            </a:r>
          </a:p>
          <a:p>
            <a:pPr marL="357188" lvl="2" indent="0" defTabSz="1308327">
              <a:buClr>
                <a:schemeClr val="tx1"/>
              </a:buClr>
              <a:buNone/>
            </a:pPr>
            <a:r>
              <a:rPr lang="it-IT" i="1" dirty="0"/>
              <a:t>Di cui interconnessione aziendale</a:t>
            </a:r>
          </a:p>
          <a:p>
            <a:pPr marL="357188" lvl="2" indent="0" defTabSz="1308327">
              <a:buClr>
                <a:schemeClr val="tx1"/>
              </a:buClr>
              <a:buNone/>
            </a:pPr>
            <a:r>
              <a:rPr lang="it-IT" i="1" dirty="0"/>
              <a:t>Di cui Device</a:t>
            </a:r>
          </a:p>
          <a:p>
            <a:pPr marL="357188" lvl="2" indent="-273050" defTabSz="1308327">
              <a:buClr>
                <a:schemeClr val="tx1"/>
              </a:buClr>
              <a:buNone/>
            </a:pPr>
            <a:r>
              <a:rPr lang="it-IT" dirty="0"/>
              <a:t>1.3 Rafforzamento dell'assistenza sanitaria intermedia e delle sue strutture (Ospedali di Comunità)</a:t>
            </a:r>
          </a:p>
        </p:txBody>
      </p:sp>
      <p:sp>
        <p:nvSpPr>
          <p:cNvPr id="11" name="Rettangolo con due angoli in diagonale arrotondati 10">
            <a:extLst>
              <a:ext uri="{FF2B5EF4-FFF2-40B4-BE49-F238E27FC236}">
                <a16:creationId xmlns:a16="http://schemas.microsoft.com/office/drawing/2014/main" id="{F329920C-91B1-43B6-8CBD-5605E282FC6D}"/>
              </a:ext>
            </a:extLst>
          </p:cNvPr>
          <p:cNvSpPr/>
          <p:nvPr/>
        </p:nvSpPr>
        <p:spPr>
          <a:xfrm>
            <a:off x="2327783" y="1193349"/>
            <a:ext cx="2343751" cy="327372"/>
          </a:xfrm>
          <a:prstGeom prst="round2DiagRect">
            <a:avLst/>
          </a:prstGeom>
          <a:solidFill>
            <a:srgbClr val="40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PNRR Missione 6</a:t>
            </a:r>
          </a:p>
        </p:txBody>
      </p:sp>
      <p:sp>
        <p:nvSpPr>
          <p:cNvPr id="13" name="Segnaposto contenuto 24">
            <a:extLst>
              <a:ext uri="{FF2B5EF4-FFF2-40B4-BE49-F238E27FC236}">
                <a16:creationId xmlns:a16="http://schemas.microsoft.com/office/drawing/2014/main" id="{9B27BBAC-899F-4ECB-BC14-1199B7D1BE29}"/>
              </a:ext>
            </a:extLst>
          </p:cNvPr>
          <p:cNvSpPr txBox="1">
            <a:spLocks/>
          </p:cNvSpPr>
          <p:nvPr/>
        </p:nvSpPr>
        <p:spPr>
          <a:xfrm>
            <a:off x="1792944" y="6005893"/>
            <a:ext cx="4495761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0" defTabSz="1308327">
              <a:buClr>
                <a:schemeClr val="tx1"/>
              </a:buClr>
              <a:buNone/>
            </a:pPr>
            <a:r>
              <a:rPr lang="it-IT" sz="1200" dirty="0"/>
              <a:t>2 Verso un ospedale sicuro e sostenibile</a:t>
            </a:r>
          </a:p>
        </p:txBody>
      </p:sp>
      <p:sp>
        <p:nvSpPr>
          <p:cNvPr id="15" name="Rettangolo con due angoli in diagonale arrotondati 14">
            <a:extLst>
              <a:ext uri="{FF2B5EF4-FFF2-40B4-BE49-F238E27FC236}">
                <a16:creationId xmlns:a16="http://schemas.microsoft.com/office/drawing/2014/main" id="{CE49DCDD-1DB3-43D3-987F-58C79B0972F0}"/>
              </a:ext>
            </a:extLst>
          </p:cNvPr>
          <p:cNvSpPr/>
          <p:nvPr/>
        </p:nvSpPr>
        <p:spPr>
          <a:xfrm>
            <a:off x="2327783" y="5687567"/>
            <a:ext cx="2343751" cy="327372"/>
          </a:xfrm>
          <a:prstGeom prst="round2DiagRect">
            <a:avLst/>
          </a:prstGeom>
          <a:solidFill>
            <a:srgbClr val="40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PNC Missione 6</a:t>
            </a:r>
          </a:p>
        </p:txBody>
      </p:sp>
      <p:sp>
        <p:nvSpPr>
          <p:cNvPr id="18" name="Rettangolo con due angoli in diagonale arrotondati 17">
            <a:extLst>
              <a:ext uri="{FF2B5EF4-FFF2-40B4-BE49-F238E27FC236}">
                <a16:creationId xmlns:a16="http://schemas.microsoft.com/office/drawing/2014/main" id="{C8BE40DF-3EA5-48EB-83E1-7E9426D239EB}"/>
              </a:ext>
            </a:extLst>
          </p:cNvPr>
          <p:cNvSpPr/>
          <p:nvPr/>
        </p:nvSpPr>
        <p:spPr>
          <a:xfrm rot="16200000">
            <a:off x="-1039249" y="3192520"/>
            <a:ext cx="3964298" cy="862627"/>
          </a:xfrm>
          <a:prstGeom prst="round2DiagRect">
            <a:avLst/>
          </a:prstGeom>
          <a:solidFill>
            <a:srgbClr val="40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Contratto Istituzionale di Sviluppo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CIS</a:t>
            </a:r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F8799EBA-E2CD-46FF-8A51-1928EB147F06}"/>
              </a:ext>
            </a:extLst>
          </p:cNvPr>
          <p:cNvSpPr/>
          <p:nvPr/>
        </p:nvSpPr>
        <p:spPr>
          <a:xfrm rot="16200000">
            <a:off x="-740786" y="3394185"/>
            <a:ext cx="5067460" cy="459294"/>
          </a:xfrm>
          <a:prstGeom prst="triangle">
            <a:avLst/>
          </a:prstGeom>
          <a:solidFill>
            <a:srgbClr val="D5D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 err="1"/>
          </a:p>
        </p:txBody>
      </p:sp>
    </p:spTree>
    <p:extLst>
      <p:ext uri="{BB962C8B-B14F-4D97-AF65-F5344CB8AC3E}">
        <p14:creationId xmlns:p14="http://schemas.microsoft.com/office/powerpoint/2010/main" val="311338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4FF2B821-E573-4CAC-BDED-2EB6475F3A4A}"/>
              </a:ext>
            </a:extLst>
          </p:cNvPr>
          <p:cNvSpPr/>
          <p:nvPr/>
        </p:nvSpPr>
        <p:spPr>
          <a:xfrm>
            <a:off x="874873" y="1253367"/>
            <a:ext cx="1101761" cy="504901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 err="1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A07410D-CC42-4994-AB39-850FED11EAF8}"/>
              </a:ext>
            </a:extLst>
          </p:cNvPr>
          <p:cNvSpPr/>
          <p:nvPr/>
        </p:nvSpPr>
        <p:spPr>
          <a:xfrm>
            <a:off x="234522" y="2747776"/>
            <a:ext cx="11722955" cy="16732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 err="1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AFCFB70-61F9-8945-9839-0FAB6E89F11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Il percorso verso la sottoscrizione dei CIS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28C426-FDCE-4E43-8F22-B63B9771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3</a:t>
            </a:fld>
            <a:endParaRPr lang="it-IT" dirty="0"/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27034A9F-7C62-F34D-AA34-D8F1B427EAD1}"/>
              </a:ext>
            </a:extLst>
          </p:cNvPr>
          <p:cNvCxnSpPr>
            <a:cxnSpLocks/>
          </p:cNvCxnSpPr>
          <p:nvPr/>
        </p:nvCxnSpPr>
        <p:spPr>
          <a:xfrm>
            <a:off x="2837467" y="1310219"/>
            <a:ext cx="3096000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contenuto 24">
            <a:extLst>
              <a:ext uri="{FF2B5EF4-FFF2-40B4-BE49-F238E27FC236}">
                <a16:creationId xmlns:a16="http://schemas.microsoft.com/office/drawing/2014/main" id="{C69BF64A-D414-C641-957E-F1525E7AF34A}"/>
              </a:ext>
            </a:extLst>
          </p:cNvPr>
          <p:cNvSpPr txBox="1">
            <a:spLocks/>
          </p:cNvSpPr>
          <p:nvPr/>
        </p:nvSpPr>
        <p:spPr>
          <a:xfrm>
            <a:off x="2828156" y="1330761"/>
            <a:ext cx="3179956" cy="123110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200" b="1" dirty="0"/>
              <a:t>Component 1</a:t>
            </a:r>
            <a:r>
              <a:rPr lang="it-IT" sz="1200" dirty="0"/>
              <a:t>: Compilazione da parte delle Regioni all’interno del portale </a:t>
            </a:r>
            <a:r>
              <a:rPr lang="it-IT" sz="1200" dirty="0" err="1"/>
              <a:t>Agenas</a:t>
            </a:r>
            <a:r>
              <a:rPr lang="it-IT" sz="1200" dirty="0"/>
              <a:t> delle schede intervento allegate ai Piani Operativi contenenti le informazioni anagrafiche e finanziarie, le modalità attuative, il cronoprogramma e M&amp;T stabiliti </a:t>
            </a:r>
          </a:p>
        </p:txBody>
      </p:sp>
      <p:sp>
        <p:nvSpPr>
          <p:cNvPr id="65" name="Rettangolo con due angoli in diagonale arrotondati 64">
            <a:extLst>
              <a:ext uri="{FF2B5EF4-FFF2-40B4-BE49-F238E27FC236}">
                <a16:creationId xmlns:a16="http://schemas.microsoft.com/office/drawing/2014/main" id="{8350364C-2895-8C43-8943-20F178A655A2}"/>
              </a:ext>
            </a:extLst>
          </p:cNvPr>
          <p:cNvSpPr/>
          <p:nvPr/>
        </p:nvSpPr>
        <p:spPr>
          <a:xfrm>
            <a:off x="334434" y="1618133"/>
            <a:ext cx="2188425" cy="862627"/>
          </a:xfrm>
          <a:prstGeom prst="round2DiagRect">
            <a:avLst/>
          </a:prstGeom>
          <a:solidFill>
            <a:srgbClr val="40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Compilazione Schede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Intervento</a:t>
            </a:r>
          </a:p>
        </p:txBody>
      </p:sp>
      <p:sp>
        <p:nvSpPr>
          <p:cNvPr id="29" name="Segnaposto contenuto 24">
            <a:extLst>
              <a:ext uri="{FF2B5EF4-FFF2-40B4-BE49-F238E27FC236}">
                <a16:creationId xmlns:a16="http://schemas.microsoft.com/office/drawing/2014/main" id="{1579A117-D4B9-6541-99AE-AC8CDD5DF2E8}"/>
              </a:ext>
            </a:extLst>
          </p:cNvPr>
          <p:cNvSpPr txBox="1">
            <a:spLocks/>
          </p:cNvSpPr>
          <p:nvPr/>
        </p:nvSpPr>
        <p:spPr>
          <a:xfrm>
            <a:off x="2916558" y="714684"/>
            <a:ext cx="2818955" cy="61555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08327">
              <a:buClr>
                <a:schemeClr val="tx1"/>
              </a:buClr>
              <a:buNone/>
            </a:pPr>
            <a:r>
              <a:rPr lang="it-IT" b="1" dirty="0"/>
              <a:t>Descrizione attività soggetto attuatore</a:t>
            </a:r>
          </a:p>
        </p:txBody>
      </p:sp>
      <p:sp>
        <p:nvSpPr>
          <p:cNvPr id="70" name="Rettangolo con due angoli in diagonale arrotondati 69">
            <a:extLst>
              <a:ext uri="{FF2B5EF4-FFF2-40B4-BE49-F238E27FC236}">
                <a16:creationId xmlns:a16="http://schemas.microsoft.com/office/drawing/2014/main" id="{17252C7A-61A4-474A-B820-2EF68A8DB67C}"/>
              </a:ext>
            </a:extLst>
          </p:cNvPr>
          <p:cNvSpPr/>
          <p:nvPr/>
        </p:nvSpPr>
        <p:spPr>
          <a:xfrm>
            <a:off x="334434" y="4637500"/>
            <a:ext cx="2188425" cy="862627"/>
          </a:xfrm>
          <a:prstGeom prst="round2DiagRect">
            <a:avLst/>
          </a:prstGeom>
          <a:solidFill>
            <a:srgbClr val="40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Sottoscrizione dei CIS</a:t>
            </a:r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0ED76CCA-FD20-A440-A699-1430D7924789}"/>
              </a:ext>
            </a:extLst>
          </p:cNvPr>
          <p:cNvCxnSpPr>
            <a:cxnSpLocks/>
          </p:cNvCxnSpPr>
          <p:nvPr/>
        </p:nvCxnSpPr>
        <p:spPr>
          <a:xfrm>
            <a:off x="2837467" y="5635026"/>
            <a:ext cx="3096000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>
            <a:extLst>
              <a:ext uri="{FF2B5EF4-FFF2-40B4-BE49-F238E27FC236}">
                <a16:creationId xmlns:a16="http://schemas.microsoft.com/office/drawing/2014/main" id="{41238FBE-C728-B14F-9DDC-2FBEA546BB1F}"/>
              </a:ext>
            </a:extLst>
          </p:cNvPr>
          <p:cNvCxnSpPr>
            <a:cxnSpLocks/>
          </p:cNvCxnSpPr>
          <p:nvPr/>
        </p:nvCxnSpPr>
        <p:spPr>
          <a:xfrm>
            <a:off x="2912112" y="4502744"/>
            <a:ext cx="3096000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>
            <a:extLst>
              <a:ext uri="{FF2B5EF4-FFF2-40B4-BE49-F238E27FC236}">
                <a16:creationId xmlns:a16="http://schemas.microsoft.com/office/drawing/2014/main" id="{8D2D4C31-496F-4141-91A6-AD903F8AA470}"/>
              </a:ext>
            </a:extLst>
          </p:cNvPr>
          <p:cNvCxnSpPr>
            <a:cxnSpLocks/>
          </p:cNvCxnSpPr>
          <p:nvPr/>
        </p:nvCxnSpPr>
        <p:spPr>
          <a:xfrm>
            <a:off x="2837467" y="2653528"/>
            <a:ext cx="3096000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tangolo con due angoli in diagonale arrotondati 25">
            <a:extLst>
              <a:ext uri="{FF2B5EF4-FFF2-40B4-BE49-F238E27FC236}">
                <a16:creationId xmlns:a16="http://schemas.microsoft.com/office/drawing/2014/main" id="{1155C327-CB1F-47F2-AC56-65239F1DBD66}"/>
              </a:ext>
            </a:extLst>
          </p:cNvPr>
          <p:cNvSpPr/>
          <p:nvPr/>
        </p:nvSpPr>
        <p:spPr>
          <a:xfrm>
            <a:off x="334434" y="3095748"/>
            <a:ext cx="2188425" cy="862627"/>
          </a:xfrm>
          <a:prstGeom prst="round2DiagRect">
            <a:avLst/>
          </a:prstGeom>
          <a:solidFill>
            <a:srgbClr val="40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Presentazione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cs typeface="Arial"/>
              </a:rPr>
              <a:t>Piani Operativi</a:t>
            </a:r>
          </a:p>
        </p:txBody>
      </p:sp>
      <p:sp>
        <p:nvSpPr>
          <p:cNvPr id="28" name="Segnaposto contenuto 24">
            <a:extLst>
              <a:ext uri="{FF2B5EF4-FFF2-40B4-BE49-F238E27FC236}">
                <a16:creationId xmlns:a16="http://schemas.microsoft.com/office/drawing/2014/main" id="{3A52002B-3D06-4D1F-AD2B-9A615BDFBD2C}"/>
              </a:ext>
            </a:extLst>
          </p:cNvPr>
          <p:cNvSpPr txBox="1">
            <a:spLocks/>
          </p:cNvSpPr>
          <p:nvPr/>
        </p:nvSpPr>
        <p:spPr>
          <a:xfrm>
            <a:off x="2828156" y="4711879"/>
            <a:ext cx="3412846" cy="6771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200" dirty="0"/>
              <a:t>Sottoscrizione da parte delle Regioni e del MINSAL dei 21 Contratti Istituzionali di Sviluppo</a:t>
            </a:r>
          </a:p>
        </p:txBody>
      </p:sp>
      <p:sp>
        <p:nvSpPr>
          <p:cNvPr id="30" name="Segnaposto contenuto 24">
            <a:extLst>
              <a:ext uri="{FF2B5EF4-FFF2-40B4-BE49-F238E27FC236}">
                <a16:creationId xmlns:a16="http://schemas.microsoft.com/office/drawing/2014/main" id="{94660863-A832-419C-99CD-10AB0F2847BD}"/>
              </a:ext>
            </a:extLst>
          </p:cNvPr>
          <p:cNvSpPr txBox="1">
            <a:spLocks/>
          </p:cNvSpPr>
          <p:nvPr/>
        </p:nvSpPr>
        <p:spPr>
          <a:xfrm>
            <a:off x="2828156" y="3075799"/>
            <a:ext cx="3096000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200" b="1" dirty="0"/>
              <a:t>Component 1 e Component 2: </a:t>
            </a:r>
            <a:r>
              <a:rPr lang="it-IT" sz="1200" dirty="0"/>
              <a:t>Predisposizione da parte delle Regioni del Piano Operativo allegato al CIS che elenca il dettaglio degli interventi</a:t>
            </a:r>
          </a:p>
        </p:txBody>
      </p:sp>
      <p:cxnSp>
        <p:nvCxnSpPr>
          <p:cNvPr id="31" name="Connettore 1 41">
            <a:extLst>
              <a:ext uri="{FF2B5EF4-FFF2-40B4-BE49-F238E27FC236}">
                <a16:creationId xmlns:a16="http://schemas.microsoft.com/office/drawing/2014/main" id="{E3A66351-4A52-4019-9C5A-E986A67557D2}"/>
              </a:ext>
            </a:extLst>
          </p:cNvPr>
          <p:cNvCxnSpPr>
            <a:cxnSpLocks/>
          </p:cNvCxnSpPr>
          <p:nvPr/>
        </p:nvCxnSpPr>
        <p:spPr>
          <a:xfrm>
            <a:off x="6233809" y="1310219"/>
            <a:ext cx="3096000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egnaposto contenuto 24">
            <a:extLst>
              <a:ext uri="{FF2B5EF4-FFF2-40B4-BE49-F238E27FC236}">
                <a16:creationId xmlns:a16="http://schemas.microsoft.com/office/drawing/2014/main" id="{AFD8364D-5C61-40F5-9CBC-A6E2312D7FA9}"/>
              </a:ext>
            </a:extLst>
          </p:cNvPr>
          <p:cNvSpPr txBox="1">
            <a:spLocks/>
          </p:cNvSpPr>
          <p:nvPr/>
        </p:nvSpPr>
        <p:spPr>
          <a:xfrm>
            <a:off x="6149832" y="1273176"/>
            <a:ext cx="3547807" cy="137883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200" dirty="0"/>
              <a:t>Febbraio-Marzo 2022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Predisposizione direttive operative e check list 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Predisposizione e condivisione FAQ con il Servizio Centrale PNRR 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Incontri con Regioni e AGENAS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Incontri CDP/Invitalia e GSE</a:t>
            </a:r>
          </a:p>
        </p:txBody>
      </p:sp>
      <p:cxnSp>
        <p:nvCxnSpPr>
          <p:cNvPr id="37" name="Connettore 1 72">
            <a:extLst>
              <a:ext uri="{FF2B5EF4-FFF2-40B4-BE49-F238E27FC236}">
                <a16:creationId xmlns:a16="http://schemas.microsoft.com/office/drawing/2014/main" id="{5A0CAF67-4ED7-4103-99EB-75A9256099DF}"/>
              </a:ext>
            </a:extLst>
          </p:cNvPr>
          <p:cNvCxnSpPr>
            <a:cxnSpLocks/>
          </p:cNvCxnSpPr>
          <p:nvPr/>
        </p:nvCxnSpPr>
        <p:spPr>
          <a:xfrm>
            <a:off x="6233809" y="5635026"/>
            <a:ext cx="3096000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76">
            <a:extLst>
              <a:ext uri="{FF2B5EF4-FFF2-40B4-BE49-F238E27FC236}">
                <a16:creationId xmlns:a16="http://schemas.microsoft.com/office/drawing/2014/main" id="{6F3E270D-7FA0-4B75-80C6-A959520D13CF}"/>
              </a:ext>
            </a:extLst>
          </p:cNvPr>
          <p:cNvCxnSpPr>
            <a:cxnSpLocks/>
          </p:cNvCxnSpPr>
          <p:nvPr/>
        </p:nvCxnSpPr>
        <p:spPr>
          <a:xfrm>
            <a:off x="6308454" y="4502744"/>
            <a:ext cx="3096000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78">
            <a:extLst>
              <a:ext uri="{FF2B5EF4-FFF2-40B4-BE49-F238E27FC236}">
                <a16:creationId xmlns:a16="http://schemas.microsoft.com/office/drawing/2014/main" id="{AD6B8011-91D9-4C6A-B6E1-97366B4A5D14}"/>
              </a:ext>
            </a:extLst>
          </p:cNvPr>
          <p:cNvCxnSpPr>
            <a:cxnSpLocks/>
          </p:cNvCxnSpPr>
          <p:nvPr/>
        </p:nvCxnSpPr>
        <p:spPr>
          <a:xfrm>
            <a:off x="6233809" y="2653528"/>
            <a:ext cx="3096000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egnaposto contenuto 24">
            <a:extLst>
              <a:ext uri="{FF2B5EF4-FFF2-40B4-BE49-F238E27FC236}">
                <a16:creationId xmlns:a16="http://schemas.microsoft.com/office/drawing/2014/main" id="{D0B7DCD6-DC42-407A-9F1E-365967878896}"/>
              </a:ext>
            </a:extLst>
          </p:cNvPr>
          <p:cNvSpPr txBox="1">
            <a:spLocks/>
          </p:cNvSpPr>
          <p:nvPr/>
        </p:nvSpPr>
        <p:spPr>
          <a:xfrm>
            <a:off x="8721145" y="879514"/>
            <a:ext cx="3999613" cy="36933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08327">
              <a:buClr>
                <a:schemeClr val="tx1"/>
              </a:buClr>
              <a:buNone/>
            </a:pPr>
            <a:r>
              <a:rPr lang="it-IT" b="1" dirty="0"/>
              <a:t>Filiera delle verifiche</a:t>
            </a:r>
          </a:p>
        </p:txBody>
      </p:sp>
      <p:cxnSp>
        <p:nvCxnSpPr>
          <p:cNvPr id="50" name="Connettore 1 78">
            <a:extLst>
              <a:ext uri="{FF2B5EF4-FFF2-40B4-BE49-F238E27FC236}">
                <a16:creationId xmlns:a16="http://schemas.microsoft.com/office/drawing/2014/main" id="{5CA30A0E-4223-4C1E-B2C9-D6F25912D24F}"/>
              </a:ext>
            </a:extLst>
          </p:cNvPr>
          <p:cNvCxnSpPr>
            <a:cxnSpLocks/>
          </p:cNvCxnSpPr>
          <p:nvPr/>
        </p:nvCxnSpPr>
        <p:spPr>
          <a:xfrm>
            <a:off x="9732788" y="2653528"/>
            <a:ext cx="2079767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78">
            <a:extLst>
              <a:ext uri="{FF2B5EF4-FFF2-40B4-BE49-F238E27FC236}">
                <a16:creationId xmlns:a16="http://schemas.microsoft.com/office/drawing/2014/main" id="{82CD21B5-16C4-4943-BF02-4AA93846BC35}"/>
              </a:ext>
            </a:extLst>
          </p:cNvPr>
          <p:cNvCxnSpPr>
            <a:cxnSpLocks/>
          </p:cNvCxnSpPr>
          <p:nvPr/>
        </p:nvCxnSpPr>
        <p:spPr>
          <a:xfrm>
            <a:off x="9732788" y="1310219"/>
            <a:ext cx="2079767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78">
            <a:extLst>
              <a:ext uri="{FF2B5EF4-FFF2-40B4-BE49-F238E27FC236}">
                <a16:creationId xmlns:a16="http://schemas.microsoft.com/office/drawing/2014/main" id="{8EAE9EA4-AA49-4E67-8938-218D4815275D}"/>
              </a:ext>
            </a:extLst>
          </p:cNvPr>
          <p:cNvCxnSpPr>
            <a:cxnSpLocks/>
          </p:cNvCxnSpPr>
          <p:nvPr/>
        </p:nvCxnSpPr>
        <p:spPr>
          <a:xfrm>
            <a:off x="9732788" y="4502744"/>
            <a:ext cx="2079767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78">
            <a:extLst>
              <a:ext uri="{FF2B5EF4-FFF2-40B4-BE49-F238E27FC236}">
                <a16:creationId xmlns:a16="http://schemas.microsoft.com/office/drawing/2014/main" id="{A384B490-B8B4-4710-B57A-B1DEAE3AA8F8}"/>
              </a:ext>
            </a:extLst>
          </p:cNvPr>
          <p:cNvCxnSpPr>
            <a:cxnSpLocks/>
          </p:cNvCxnSpPr>
          <p:nvPr/>
        </p:nvCxnSpPr>
        <p:spPr>
          <a:xfrm>
            <a:off x="9732788" y="5635026"/>
            <a:ext cx="2079767" cy="0"/>
          </a:xfrm>
          <a:prstGeom prst="line">
            <a:avLst/>
          </a:prstGeom>
          <a:ln w="6350" cap="rnd" cmpd="sng">
            <a:solidFill>
              <a:srgbClr val="3B536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Segnaposto contenuto 24">
            <a:extLst>
              <a:ext uri="{FF2B5EF4-FFF2-40B4-BE49-F238E27FC236}">
                <a16:creationId xmlns:a16="http://schemas.microsoft.com/office/drawing/2014/main" id="{D9C89BB0-A7CF-4893-852C-60B42E8A4CB1}"/>
              </a:ext>
            </a:extLst>
          </p:cNvPr>
          <p:cNvSpPr txBox="1">
            <a:spLocks/>
          </p:cNvSpPr>
          <p:nvPr/>
        </p:nvSpPr>
        <p:spPr>
          <a:xfrm>
            <a:off x="9732788" y="1605574"/>
            <a:ext cx="2459212" cy="71404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200" dirty="0"/>
              <a:t>Aprile 2022: Verifica selezione delle operazioni 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Ricevibilità (soggetto idoneo)</a:t>
            </a:r>
          </a:p>
        </p:txBody>
      </p:sp>
      <p:sp>
        <p:nvSpPr>
          <p:cNvPr id="39" name="Segnaposto contenuto 24">
            <a:extLst>
              <a:ext uri="{FF2B5EF4-FFF2-40B4-BE49-F238E27FC236}">
                <a16:creationId xmlns:a16="http://schemas.microsoft.com/office/drawing/2014/main" id="{BA65EAC4-B71A-4252-96A8-2CB92167C638}"/>
              </a:ext>
            </a:extLst>
          </p:cNvPr>
          <p:cNvSpPr txBox="1">
            <a:spLocks/>
          </p:cNvSpPr>
          <p:nvPr/>
        </p:nvSpPr>
        <p:spPr>
          <a:xfrm>
            <a:off x="6382257" y="714684"/>
            <a:ext cx="2818955" cy="61555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08327">
              <a:buClr>
                <a:schemeClr val="tx1"/>
              </a:buClr>
              <a:buNone/>
            </a:pPr>
            <a:r>
              <a:rPr lang="it-IT" b="1" dirty="0"/>
              <a:t>Descrizione attività UMPNRR</a:t>
            </a:r>
          </a:p>
        </p:txBody>
      </p:sp>
      <p:sp>
        <p:nvSpPr>
          <p:cNvPr id="48" name="Segnaposto contenuto 24">
            <a:extLst>
              <a:ext uri="{FF2B5EF4-FFF2-40B4-BE49-F238E27FC236}">
                <a16:creationId xmlns:a16="http://schemas.microsoft.com/office/drawing/2014/main" id="{432C86C1-CAFB-4116-8AC1-12E49AA9118C}"/>
              </a:ext>
            </a:extLst>
          </p:cNvPr>
          <p:cNvSpPr txBox="1">
            <a:spLocks/>
          </p:cNvSpPr>
          <p:nvPr/>
        </p:nvSpPr>
        <p:spPr>
          <a:xfrm>
            <a:off x="6308454" y="2837268"/>
            <a:ext cx="3389185" cy="152657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200" dirty="0"/>
              <a:t>Aprile-Maggio 2022 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Predisposizione direttive operative per compilazione e trasmissione dati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Monitoraggio in itinere tramite il cruscotto AGENAS 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Incontri </a:t>
            </a:r>
            <a:r>
              <a:rPr lang="it-IT" sz="1200" dirty="0" err="1"/>
              <a:t>one-to-one</a:t>
            </a:r>
            <a:r>
              <a:rPr lang="it-IT" sz="1200" dirty="0"/>
              <a:t> con Regioni per risoluzione specificità </a:t>
            </a:r>
          </a:p>
        </p:txBody>
      </p:sp>
      <p:sp>
        <p:nvSpPr>
          <p:cNvPr id="49" name="Segnaposto contenuto 24">
            <a:extLst>
              <a:ext uri="{FF2B5EF4-FFF2-40B4-BE49-F238E27FC236}">
                <a16:creationId xmlns:a16="http://schemas.microsoft.com/office/drawing/2014/main" id="{44EDD6A8-F182-4D8D-906B-98D2FF596540}"/>
              </a:ext>
            </a:extLst>
          </p:cNvPr>
          <p:cNvSpPr txBox="1">
            <a:spLocks/>
          </p:cNvSpPr>
          <p:nvPr/>
        </p:nvSpPr>
        <p:spPr>
          <a:xfrm>
            <a:off x="9732788" y="2877866"/>
            <a:ext cx="2459212" cy="137883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8327">
              <a:buClr>
                <a:schemeClr val="tx1"/>
              </a:buClr>
              <a:buNone/>
            </a:pPr>
            <a:r>
              <a:rPr lang="it-IT" sz="1200" dirty="0"/>
              <a:t>Aprile-Maggio 2022: Verifica selezione delle operazioni 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Ammissibilità siti idonei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Milestone &amp; Target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Tagging clima e digitale </a:t>
            </a:r>
          </a:p>
          <a:p>
            <a:pPr defTabSz="1308327">
              <a:buClr>
                <a:schemeClr val="tx1"/>
              </a:buClr>
            </a:pPr>
            <a:r>
              <a:rPr lang="it-IT" sz="1200" dirty="0"/>
              <a:t>Coerenza finanziaria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83888942-86D7-4548-B51D-5CE56883DEAB}"/>
              </a:ext>
            </a:extLst>
          </p:cNvPr>
          <p:cNvSpPr txBox="1"/>
          <p:nvPr/>
        </p:nvSpPr>
        <p:spPr>
          <a:xfrm>
            <a:off x="8008506" y="4625089"/>
            <a:ext cx="4129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1308327">
              <a:buClr>
                <a:schemeClr val="tx1"/>
              </a:buClr>
              <a:buNone/>
            </a:pPr>
            <a:r>
              <a:rPr lang="it-IT" dirty="0"/>
              <a:t>Sottoscritti tutti i 21 CIS in anticipo rispetto alla scadenza della milestone europea </a:t>
            </a: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AA1C1A9C-8740-4A18-AAA4-7987BF42693F}"/>
              </a:ext>
            </a:extLst>
          </p:cNvPr>
          <p:cNvGrpSpPr/>
          <p:nvPr/>
        </p:nvGrpSpPr>
        <p:grpSpPr>
          <a:xfrm>
            <a:off x="7471025" y="4601587"/>
            <a:ext cx="615194" cy="954313"/>
            <a:chOff x="345701" y="1300143"/>
            <a:chExt cx="744382" cy="1397211"/>
          </a:xfrm>
        </p:grpSpPr>
        <p:grpSp>
          <p:nvGrpSpPr>
            <p:cNvPr id="56" name="Group 212">
              <a:extLst>
                <a:ext uri="{FF2B5EF4-FFF2-40B4-BE49-F238E27FC236}">
                  <a16:creationId xmlns:a16="http://schemas.microsoft.com/office/drawing/2014/main" id="{8A6F3B8B-785E-403E-B62D-05E7C97A8C82}"/>
                </a:ext>
              </a:extLst>
            </p:cNvPr>
            <p:cNvGrpSpPr/>
            <p:nvPr/>
          </p:nvGrpSpPr>
          <p:grpSpPr>
            <a:xfrm rot="16200000">
              <a:off x="549266" y="2361235"/>
              <a:ext cx="337253" cy="334986"/>
              <a:chOff x="5908263" y="3280833"/>
              <a:chExt cx="354012" cy="378112"/>
            </a:xfrm>
            <a:solidFill>
              <a:srgbClr val="B9CDE5"/>
            </a:solidFill>
          </p:grpSpPr>
          <p:sp>
            <p:nvSpPr>
              <p:cNvPr id="75" name="Oval 213">
                <a:extLst>
                  <a:ext uri="{FF2B5EF4-FFF2-40B4-BE49-F238E27FC236}">
                    <a16:creationId xmlns:a16="http://schemas.microsoft.com/office/drawing/2014/main" id="{8C4B79E6-B781-42D3-8F96-498B882F8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9582" y="3376816"/>
                <a:ext cx="171375" cy="1861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id-ID" ker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0BE42517-D395-4AAA-84F1-49BB24224C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8263" y="3280833"/>
                <a:ext cx="354012" cy="378112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id-ID" ker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7" name="Circle">
              <a:extLst>
                <a:ext uri="{FF2B5EF4-FFF2-40B4-BE49-F238E27FC236}">
                  <a16:creationId xmlns:a16="http://schemas.microsoft.com/office/drawing/2014/main" id="{C905C852-8381-43AA-B082-B6CB3A751978}"/>
                </a:ext>
              </a:extLst>
            </p:cNvPr>
            <p:cNvSpPr/>
            <p:nvPr/>
          </p:nvSpPr>
          <p:spPr>
            <a:xfrm>
              <a:off x="643292" y="2462669"/>
              <a:ext cx="149200" cy="149200"/>
            </a:xfrm>
            <a:prstGeom prst="ellipse">
              <a:avLst/>
            </a:prstGeom>
            <a:solidFill>
              <a:srgbClr val="58595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0712F85E-309C-44C2-B90C-26ACB2460878}"/>
                </a:ext>
              </a:extLst>
            </p:cNvPr>
            <p:cNvSpPr/>
            <p:nvPr/>
          </p:nvSpPr>
          <p:spPr>
            <a:xfrm>
              <a:off x="345701" y="1300143"/>
              <a:ext cx="744382" cy="125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3" h="21007" extrusionOk="0">
                  <a:moveTo>
                    <a:pt x="18831" y="8792"/>
                  </a:moveTo>
                  <a:cubicBezTo>
                    <a:pt x="20675" y="6253"/>
                    <a:pt x="19621" y="3090"/>
                    <a:pt x="15736" y="1217"/>
                  </a:cubicBezTo>
                  <a:cubicBezTo>
                    <a:pt x="12312" y="-406"/>
                    <a:pt x="7438" y="-406"/>
                    <a:pt x="3948" y="1217"/>
                  </a:cubicBezTo>
                  <a:cubicBezTo>
                    <a:pt x="63" y="3048"/>
                    <a:pt x="-925" y="6211"/>
                    <a:pt x="853" y="8792"/>
                  </a:cubicBezTo>
                  <a:lnTo>
                    <a:pt x="8492" y="20445"/>
                  </a:lnTo>
                  <a:cubicBezTo>
                    <a:pt x="8953" y="21194"/>
                    <a:pt x="10665" y="21194"/>
                    <a:pt x="11126" y="20445"/>
                  </a:cubicBezTo>
                  <a:lnTo>
                    <a:pt x="18831" y="8792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72" name="Circle">
              <a:extLst>
                <a:ext uri="{FF2B5EF4-FFF2-40B4-BE49-F238E27FC236}">
                  <a16:creationId xmlns:a16="http://schemas.microsoft.com/office/drawing/2014/main" id="{DA7B88DC-8714-438C-BCE4-EDF496D86513}"/>
                </a:ext>
              </a:extLst>
            </p:cNvPr>
            <p:cNvSpPr/>
            <p:nvPr/>
          </p:nvSpPr>
          <p:spPr>
            <a:xfrm>
              <a:off x="419493" y="1374743"/>
              <a:ext cx="596800" cy="59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pic>
          <p:nvPicPr>
            <p:cNvPr id="74" name="Graphic 232" descr="Bullseye with solid fill">
              <a:extLst>
                <a:ext uri="{FF2B5EF4-FFF2-40B4-BE49-F238E27FC236}">
                  <a16:creationId xmlns:a16="http://schemas.microsoft.com/office/drawing/2014/main" id="{EBC753D2-EB12-4CDC-BEF6-06C023C3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7421" y="1412671"/>
              <a:ext cx="520943" cy="520943"/>
            </a:xfrm>
            <a:prstGeom prst="rect">
              <a:avLst/>
            </a:prstGeom>
          </p:spPr>
        </p:pic>
      </p:grpSp>
      <p:sp>
        <p:nvSpPr>
          <p:cNvPr id="78" name="TextBox 202">
            <a:extLst>
              <a:ext uri="{FF2B5EF4-FFF2-40B4-BE49-F238E27FC236}">
                <a16:creationId xmlns:a16="http://schemas.microsoft.com/office/drawing/2014/main" id="{885B7AC9-EDCD-4FBE-8FFA-9BDD87B7DB69}"/>
              </a:ext>
            </a:extLst>
          </p:cNvPr>
          <p:cNvSpPr txBox="1"/>
          <p:nvPr/>
        </p:nvSpPr>
        <p:spPr>
          <a:xfrm>
            <a:off x="7131089" y="5591213"/>
            <a:ext cx="136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it-IT" sz="16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Maggio 2022</a:t>
            </a:r>
          </a:p>
        </p:txBody>
      </p:sp>
    </p:spTree>
    <p:extLst>
      <p:ext uri="{BB962C8B-B14F-4D97-AF65-F5344CB8AC3E}">
        <p14:creationId xmlns:p14="http://schemas.microsoft.com/office/powerpoint/2010/main" val="330645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70">
            <a:extLst>
              <a:ext uri="{FF2B5EF4-FFF2-40B4-BE49-F238E27FC236}">
                <a16:creationId xmlns:a16="http://schemas.microsoft.com/office/drawing/2014/main" id="{5D12A882-4ACC-4D08-BBBC-C60776ECA23A}"/>
              </a:ext>
            </a:extLst>
          </p:cNvPr>
          <p:cNvSpPr/>
          <p:nvPr/>
        </p:nvSpPr>
        <p:spPr>
          <a:xfrm>
            <a:off x="155768" y="1073733"/>
            <a:ext cx="4301681" cy="4943444"/>
          </a:xfrm>
          <a:prstGeom prst="rect">
            <a:avLst/>
          </a:prstGeom>
          <a:solidFill>
            <a:srgbClr val="99E8CE">
              <a:alpha val="39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ctangle 21">
            <a:extLst>
              <a:ext uri="{FF2B5EF4-FFF2-40B4-BE49-F238E27FC236}">
                <a16:creationId xmlns:a16="http://schemas.microsoft.com/office/drawing/2014/main" id="{579B7F93-DC6B-4069-A163-75F7563A1DCE}"/>
              </a:ext>
            </a:extLst>
          </p:cNvPr>
          <p:cNvSpPr/>
          <p:nvPr/>
        </p:nvSpPr>
        <p:spPr>
          <a:xfrm>
            <a:off x="218724" y="1207191"/>
            <a:ext cx="3546667" cy="2748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617FDF-E17F-460D-A2AC-D7E49F98D0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4433" y="357717"/>
            <a:ext cx="11115390" cy="438217"/>
          </a:xfrm>
        </p:spPr>
        <p:txBody>
          <a:bodyPr/>
          <a:lstStyle/>
          <a:p>
            <a:r>
              <a:rPr lang="it-IT"/>
              <a:t>Il cambio di paradigma nel processo di attuazione degli investimenti PNRR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7ACE58D-B7AB-4E9D-B28A-A88F13C8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7" name="Rettangolo con due angoli in diagonale arrotondati 46">
            <a:extLst>
              <a:ext uri="{FF2B5EF4-FFF2-40B4-BE49-F238E27FC236}">
                <a16:creationId xmlns:a16="http://schemas.microsoft.com/office/drawing/2014/main" id="{34C5C56E-BF5F-4A37-A939-33F4A79AAB53}"/>
              </a:ext>
            </a:extLst>
          </p:cNvPr>
          <p:cNvSpPr/>
          <p:nvPr/>
        </p:nvSpPr>
        <p:spPr>
          <a:xfrm>
            <a:off x="5959383" y="5530246"/>
            <a:ext cx="2647995" cy="486931"/>
          </a:xfrm>
          <a:prstGeom prst="round2DiagRect">
            <a:avLst/>
          </a:prstGeom>
          <a:solidFill>
            <a:srgbClr val="40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600" b="1">
                <a:solidFill>
                  <a:schemeClr val="bg1"/>
                </a:solidFill>
                <a:cs typeface="Arial"/>
              </a:rPr>
              <a:t>Obiettivi trasversali</a:t>
            </a:r>
          </a:p>
        </p:txBody>
      </p:sp>
      <p:sp>
        <p:nvSpPr>
          <p:cNvPr id="48" name="Callout: Line with Border and Accent Bar 1">
            <a:extLst>
              <a:ext uri="{FF2B5EF4-FFF2-40B4-BE49-F238E27FC236}">
                <a16:creationId xmlns:a16="http://schemas.microsoft.com/office/drawing/2014/main" id="{74B3D64B-1EB8-4EBA-A92C-720DB6571E1E}"/>
              </a:ext>
            </a:extLst>
          </p:cNvPr>
          <p:cNvSpPr/>
          <p:nvPr/>
        </p:nvSpPr>
        <p:spPr bwMode="auto">
          <a:xfrm>
            <a:off x="9137160" y="5425592"/>
            <a:ext cx="1570048" cy="276999"/>
          </a:xfrm>
          <a:prstGeom prst="accentBorderCallout1">
            <a:avLst>
              <a:gd name="adj1" fmla="val 18750"/>
              <a:gd name="adj2" fmla="val -2368"/>
              <a:gd name="adj3" fmla="val 67053"/>
              <a:gd name="adj4" fmla="val -3019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ACA0"/>
            </a:solidFill>
            <a:prstDash val="solid"/>
            <a:round/>
            <a:headEnd type="none" w="med" len="med"/>
            <a:tailEnd type="diamond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 "/>
                <a:ea typeface="Segoe UI Historic" panose="020B0502040204020203" pitchFamily="34" charset="0"/>
                <a:cs typeface="Segoe UI Historic" panose="020B0502040204020203" pitchFamily="34" charset="0"/>
              </a:rPr>
              <a:t>733,9</a:t>
            </a:r>
            <a:r>
              <a:rPr kumimoji="0" lang="it-IT" sz="1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 "/>
                <a:ea typeface="Segoe UI Historic" panose="020B0502040204020203" pitchFamily="34" charset="0"/>
                <a:cs typeface="Segoe UI Historic" panose="020B0502040204020203" pitchFamily="34" charset="0"/>
              </a:rPr>
              <a:t> €/mln</a:t>
            </a:r>
          </a:p>
        </p:txBody>
      </p:sp>
      <p:sp>
        <p:nvSpPr>
          <p:cNvPr id="49" name="Callout: Line with Border and Accent Bar 1">
            <a:extLst>
              <a:ext uri="{FF2B5EF4-FFF2-40B4-BE49-F238E27FC236}">
                <a16:creationId xmlns:a16="http://schemas.microsoft.com/office/drawing/2014/main" id="{45709AC4-7979-4B08-8784-492A9AF504E8}"/>
              </a:ext>
            </a:extLst>
          </p:cNvPr>
          <p:cNvSpPr/>
          <p:nvPr/>
        </p:nvSpPr>
        <p:spPr bwMode="auto">
          <a:xfrm>
            <a:off x="9140990" y="6026450"/>
            <a:ext cx="1570048" cy="276999"/>
          </a:xfrm>
          <a:prstGeom prst="accentBorderCallout1">
            <a:avLst>
              <a:gd name="adj1" fmla="val 18750"/>
              <a:gd name="adj2" fmla="val -2368"/>
              <a:gd name="adj3" fmla="val -21232"/>
              <a:gd name="adj4" fmla="val -322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ACA0"/>
            </a:solidFill>
            <a:prstDash val="solid"/>
            <a:round/>
            <a:headEnd type="none" w="med" len="med"/>
            <a:tailEnd type="diamond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>
                <a:latin typeface="Segoe UI "/>
                <a:ea typeface="Segoe UI Historic" panose="020B0502040204020203" pitchFamily="34" charset="0"/>
                <a:cs typeface="Segoe UI Historic" panose="020B0502040204020203" pitchFamily="34" charset="0"/>
              </a:rPr>
              <a:t>1.850</a:t>
            </a:r>
            <a:r>
              <a:rPr kumimoji="0" lang="it-IT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 "/>
                <a:ea typeface="Segoe UI Historic" panose="020B0502040204020203" pitchFamily="34" charset="0"/>
                <a:cs typeface="Segoe UI Historic" panose="020B0502040204020203" pitchFamily="34" charset="0"/>
              </a:rPr>
              <a:t>,1</a:t>
            </a:r>
            <a:r>
              <a: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 "/>
                <a:ea typeface="Segoe UI Historic" panose="020B0502040204020203" pitchFamily="34" charset="0"/>
                <a:cs typeface="Segoe UI Historic" panose="020B0502040204020203" pitchFamily="34" charset="0"/>
              </a:rPr>
              <a:t> €/mln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C1B0767-7E3A-4B86-8162-447AF36D1843}"/>
              </a:ext>
            </a:extLst>
          </p:cNvPr>
          <p:cNvSpPr txBox="1"/>
          <p:nvPr/>
        </p:nvSpPr>
        <p:spPr>
          <a:xfrm>
            <a:off x="9101913" y="5803896"/>
            <a:ext cx="1463501" cy="1373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it-IT" sz="1200" b="1" i="1"/>
              <a:t>Tag </a:t>
            </a:r>
            <a:r>
              <a:rPr lang="it-IT" sz="1200" b="1" i="1" err="1"/>
              <a:t>digital</a:t>
            </a:r>
            <a:endParaRPr lang="it-IT" sz="700" b="1" i="1"/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776F3579-D3F3-4632-9D0E-1C3F3045DF17}"/>
              </a:ext>
            </a:extLst>
          </p:cNvPr>
          <p:cNvGrpSpPr/>
          <p:nvPr/>
        </p:nvGrpSpPr>
        <p:grpSpPr>
          <a:xfrm>
            <a:off x="222363" y="1505171"/>
            <a:ext cx="3875015" cy="4033164"/>
            <a:chOff x="263652" y="1281353"/>
            <a:chExt cx="4262523" cy="4436483"/>
          </a:xfrm>
        </p:grpSpPr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5FAE42A0-8824-4F90-B1A2-4CC1AA72552A}"/>
                </a:ext>
              </a:extLst>
            </p:cNvPr>
            <p:cNvSpPr txBox="1"/>
            <p:nvPr/>
          </p:nvSpPr>
          <p:spPr>
            <a:xfrm>
              <a:off x="263652" y="1281353"/>
              <a:ext cx="3765747" cy="2378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just"/>
              <a:r>
                <a:rPr lang="it-IT" sz="1400" dirty="0"/>
                <a:t>Il PNRR è il primo programma di investimenti, nel quadro dei programmi europei, ad essere </a:t>
              </a:r>
              <a:r>
                <a:rPr lang="it-IT" sz="1400" b="1" i="1" dirty="0"/>
                <a:t>“performance </a:t>
              </a:r>
              <a:r>
                <a:rPr lang="it-IT" sz="1400" b="1" i="1" dirty="0" err="1"/>
                <a:t>based</a:t>
              </a:r>
              <a:r>
                <a:rPr lang="it-IT" sz="1400" b="1" i="1" dirty="0"/>
                <a:t>”</a:t>
              </a:r>
              <a:r>
                <a:rPr lang="it-IT" sz="1400" dirty="0"/>
                <a:t>, commisurato, pertanto, alla </a:t>
              </a:r>
              <a:r>
                <a:rPr lang="it-IT" sz="1400" b="1" dirty="0"/>
                <a:t>realizzazione degli interventi </a:t>
              </a:r>
              <a:r>
                <a:rPr lang="it-IT" sz="1400" dirty="0"/>
                <a:t>e non basato esclusivamente sulla capacità di spesa dei soggetti attuatori. Le amministrazioni regionali si trovano pertanto ad affrontare una sfida importante, in termini di </a:t>
              </a:r>
              <a:r>
                <a:rPr lang="it-IT" sz="1400" b="1" dirty="0"/>
                <a:t>dimensione e complessità degli interventi.</a:t>
              </a:r>
            </a:p>
          </p:txBody>
        </p:sp>
        <p:sp>
          <p:nvSpPr>
            <p:cNvPr id="44" name="Triangolo isoscele 43">
              <a:extLst>
                <a:ext uri="{FF2B5EF4-FFF2-40B4-BE49-F238E27FC236}">
                  <a16:creationId xmlns:a16="http://schemas.microsoft.com/office/drawing/2014/main" id="{A1C543D8-1E8B-427E-97AA-E5DBC13DB653}"/>
                </a:ext>
              </a:extLst>
            </p:cNvPr>
            <p:cNvSpPr/>
            <p:nvPr/>
          </p:nvSpPr>
          <p:spPr>
            <a:xfrm rot="10800000">
              <a:off x="946466" y="4226755"/>
              <a:ext cx="2860450" cy="459294"/>
            </a:xfrm>
            <a:prstGeom prst="triangle">
              <a:avLst/>
            </a:prstGeom>
            <a:solidFill>
              <a:srgbClr val="D5D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200" err="1"/>
            </a:p>
          </p:txBody>
        </p:sp>
        <p:sp>
          <p:nvSpPr>
            <p:cNvPr id="45" name="Rettangolo con due angoli in diagonale arrotondati 44">
              <a:extLst>
                <a:ext uri="{FF2B5EF4-FFF2-40B4-BE49-F238E27FC236}">
                  <a16:creationId xmlns:a16="http://schemas.microsoft.com/office/drawing/2014/main" id="{FC498241-882D-40ED-852B-30C16FCF59F0}"/>
                </a:ext>
              </a:extLst>
            </p:cNvPr>
            <p:cNvSpPr/>
            <p:nvPr/>
          </p:nvSpPr>
          <p:spPr>
            <a:xfrm>
              <a:off x="288841" y="4855209"/>
              <a:ext cx="3901340" cy="862627"/>
            </a:xfrm>
            <a:prstGeom prst="round2DiagRect">
              <a:avLst/>
            </a:prstGeom>
            <a:solidFill>
              <a:srgbClr val="4053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it-IT" sz="1600" b="1">
                  <a:solidFill>
                    <a:schemeClr val="bg1"/>
                  </a:solidFill>
                  <a:cs typeface="Arial"/>
                </a:rPr>
                <a:t>Necessaria 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  <a:cs typeface="Arial"/>
                </a:rPr>
                <a:t> Governance Gestionale ed Attuativa </a:t>
              </a:r>
            </a:p>
            <a:p>
              <a:pPr algn="ctr"/>
              <a:r>
                <a:rPr lang="it-IT" sz="1600" b="1">
                  <a:solidFill>
                    <a:schemeClr val="bg1"/>
                  </a:solidFill>
                  <a:cs typeface="Arial"/>
                </a:rPr>
                <a:t>attraverso il ruolo dell’UMPNRR</a:t>
              </a:r>
            </a:p>
          </p:txBody>
        </p:sp>
        <p:sp>
          <p:nvSpPr>
            <p:cNvPr id="52" name="Triangolo isoscele 51">
              <a:extLst>
                <a:ext uri="{FF2B5EF4-FFF2-40B4-BE49-F238E27FC236}">
                  <a16:creationId xmlns:a16="http://schemas.microsoft.com/office/drawing/2014/main" id="{66874901-8852-4787-B339-4851711BD199}"/>
                </a:ext>
              </a:extLst>
            </p:cNvPr>
            <p:cNvSpPr/>
            <p:nvPr/>
          </p:nvSpPr>
          <p:spPr>
            <a:xfrm rot="5400000">
              <a:off x="3417375" y="2909596"/>
              <a:ext cx="2019600" cy="198000"/>
            </a:xfrm>
            <a:prstGeom prst="triangle">
              <a:avLst/>
            </a:prstGeom>
            <a:solidFill>
              <a:srgbClr val="D5D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200"/>
            </a:p>
          </p:txBody>
        </p: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4AE0C617-7896-4901-B15A-6AD95111E359}"/>
              </a:ext>
            </a:extLst>
          </p:cNvPr>
          <p:cNvSpPr txBox="1"/>
          <p:nvPr/>
        </p:nvSpPr>
        <p:spPr>
          <a:xfrm rot="16200000">
            <a:off x="2443351" y="3077923"/>
            <a:ext cx="3960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DIMENSIONAMENTO INTERVENTI</a:t>
            </a:r>
          </a:p>
        </p:txBody>
      </p:sp>
      <p:grpSp>
        <p:nvGrpSpPr>
          <p:cNvPr id="55" name="Group 15">
            <a:extLst>
              <a:ext uri="{FF2B5EF4-FFF2-40B4-BE49-F238E27FC236}">
                <a16:creationId xmlns:a16="http://schemas.microsoft.com/office/drawing/2014/main" id="{2F614EBD-2344-4596-87A3-7E90CE3F4304}"/>
              </a:ext>
            </a:extLst>
          </p:cNvPr>
          <p:cNvGrpSpPr/>
          <p:nvPr/>
        </p:nvGrpSpPr>
        <p:grpSpPr>
          <a:xfrm>
            <a:off x="5728065" y="5308514"/>
            <a:ext cx="450000" cy="450549"/>
            <a:chOff x="3753522" y="3507925"/>
            <a:chExt cx="838651" cy="819590"/>
          </a:xfrm>
          <a:solidFill>
            <a:srgbClr val="2CB6AB"/>
          </a:solidFill>
        </p:grpSpPr>
        <p:sp>
          <p:nvSpPr>
            <p:cNvPr id="56" name="Diamond 14">
              <a:extLst>
                <a:ext uri="{FF2B5EF4-FFF2-40B4-BE49-F238E27FC236}">
                  <a16:creationId xmlns:a16="http://schemas.microsoft.com/office/drawing/2014/main" id="{70D8A0B9-04D5-4FAC-8C2F-0296FA344443}"/>
                </a:ext>
              </a:extLst>
            </p:cNvPr>
            <p:cNvSpPr/>
            <p:nvPr/>
          </p:nvSpPr>
          <p:spPr>
            <a:xfrm>
              <a:off x="3753522" y="3507925"/>
              <a:ext cx="838651" cy="819590"/>
            </a:xfrm>
            <a:prstGeom prst="diamond">
              <a:avLst/>
            </a:prstGeom>
            <a:grpFill/>
            <a:ln w="19050">
              <a:solidFill>
                <a:srgbClr val="2CB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7" name="Graphic 12" descr="Target outline">
              <a:extLst>
                <a:ext uri="{FF2B5EF4-FFF2-40B4-BE49-F238E27FC236}">
                  <a16:creationId xmlns:a16="http://schemas.microsoft.com/office/drawing/2014/main" id="{559F1577-335E-4261-937A-09DF260B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64410" y="3609283"/>
              <a:ext cx="616874" cy="616874"/>
            </a:xfrm>
            <a:prstGeom prst="rect">
              <a:avLst/>
            </a:prstGeom>
          </p:spPr>
        </p:pic>
      </p:grpSp>
      <p:cxnSp>
        <p:nvCxnSpPr>
          <p:cNvPr id="62" name="Straight Connector 32">
            <a:extLst>
              <a:ext uri="{FF2B5EF4-FFF2-40B4-BE49-F238E27FC236}">
                <a16:creationId xmlns:a16="http://schemas.microsoft.com/office/drawing/2014/main" id="{FEF201FD-3F0E-449F-8D4B-9C20A57D2327}"/>
              </a:ext>
            </a:extLst>
          </p:cNvPr>
          <p:cNvCxnSpPr>
            <a:cxnSpLocks/>
          </p:cNvCxnSpPr>
          <p:nvPr/>
        </p:nvCxnSpPr>
        <p:spPr>
          <a:xfrm flipH="1" flipV="1">
            <a:off x="1170521" y="1266185"/>
            <a:ext cx="1814777" cy="0"/>
          </a:xfrm>
          <a:prstGeom prst="line">
            <a:avLst/>
          </a:prstGeom>
          <a:ln w="28575">
            <a:solidFill>
              <a:srgbClr val="D5D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Google Shape;1236;p181">
            <a:extLst>
              <a:ext uri="{FF2B5EF4-FFF2-40B4-BE49-F238E27FC236}">
                <a16:creationId xmlns:a16="http://schemas.microsoft.com/office/drawing/2014/main" id="{941AA97B-9171-4A0C-8A8D-7DD451F83A96}"/>
              </a:ext>
            </a:extLst>
          </p:cNvPr>
          <p:cNvSpPr txBox="1"/>
          <p:nvPr/>
        </p:nvSpPr>
        <p:spPr>
          <a:xfrm>
            <a:off x="10893755" y="1160209"/>
            <a:ext cx="1080000" cy="376835"/>
          </a:xfrm>
          <a:prstGeom prst="rect">
            <a:avLst/>
          </a:prstGeom>
          <a:solidFill>
            <a:srgbClr val="D5D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3"/>
              <a:buFont typeface="Arial"/>
              <a:buNone/>
              <a:tabLst/>
              <a:defRPr/>
            </a:pPr>
            <a:r>
              <a:rPr kumimoji="0" lang="en-GB" sz="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Interventi</a:t>
            </a:r>
            <a:r>
              <a:rPr kumimoji="0" lang="en-GB" sz="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richiesti</a:t>
            </a:r>
            <a:endParaRPr kumimoji="0" sz="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1238;p181">
            <a:extLst>
              <a:ext uri="{FF2B5EF4-FFF2-40B4-BE49-F238E27FC236}">
                <a16:creationId xmlns:a16="http://schemas.microsoft.com/office/drawing/2014/main" id="{4A0332F5-9135-418F-A680-F76E6F70562F}"/>
              </a:ext>
            </a:extLst>
          </p:cNvPr>
          <p:cNvSpPr txBox="1"/>
          <p:nvPr/>
        </p:nvSpPr>
        <p:spPr>
          <a:xfrm>
            <a:off x="4692144" y="1679577"/>
            <a:ext cx="1944000" cy="819530"/>
          </a:xfrm>
          <a:prstGeom prst="rect">
            <a:avLst/>
          </a:prstGeom>
          <a:solidFill>
            <a:srgbClr val="D7F6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  <a:tabLst/>
              <a:defRPr/>
            </a:pPr>
            <a:r>
              <a:rPr lang="en-GB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Reti di prossimità, strutture e telemedicina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Google Shape;1239;p181">
            <a:extLst>
              <a:ext uri="{FF2B5EF4-FFF2-40B4-BE49-F238E27FC236}">
                <a16:creationId xmlns:a16="http://schemas.microsoft.com/office/drawing/2014/main" id="{27A67F39-CDAE-4EEA-AC37-6F65AC9709B2}"/>
              </a:ext>
            </a:extLst>
          </p:cNvPr>
          <p:cNvSpPr txBox="1"/>
          <p:nvPr/>
        </p:nvSpPr>
        <p:spPr>
          <a:xfrm>
            <a:off x="6666085" y="1680013"/>
            <a:ext cx="1842059" cy="2160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86400" tIns="24000" rIns="504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Case della comunità</a:t>
            </a:r>
            <a:endParaRPr kumimoji="0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5" name="Google Shape;1240;p181">
            <a:extLst>
              <a:ext uri="{FF2B5EF4-FFF2-40B4-BE49-F238E27FC236}">
                <a16:creationId xmlns:a16="http://schemas.microsoft.com/office/drawing/2014/main" id="{A5B61DCC-85C4-4BFE-9CCC-06D9722CD273}"/>
              </a:ext>
            </a:extLst>
          </p:cNvPr>
          <p:cNvSpPr txBox="1"/>
          <p:nvPr/>
        </p:nvSpPr>
        <p:spPr>
          <a:xfrm>
            <a:off x="6666086" y="1981560"/>
            <a:ext cx="1842058" cy="2160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86400" tIns="24000" rIns="504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Centrali Operative Territoriali</a:t>
            </a:r>
          </a:p>
        </p:txBody>
      </p:sp>
      <p:sp>
        <p:nvSpPr>
          <p:cNvPr id="86" name="Google Shape;1241;p181">
            <a:extLst>
              <a:ext uri="{FF2B5EF4-FFF2-40B4-BE49-F238E27FC236}">
                <a16:creationId xmlns:a16="http://schemas.microsoft.com/office/drawing/2014/main" id="{772FBC34-50FE-4D3E-8ECF-F814C916C42C}"/>
              </a:ext>
            </a:extLst>
          </p:cNvPr>
          <p:cNvSpPr txBox="1"/>
          <p:nvPr/>
        </p:nvSpPr>
        <p:spPr>
          <a:xfrm>
            <a:off x="6666086" y="2283107"/>
            <a:ext cx="1842058" cy="2160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86400" tIns="24000" rIns="504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Ospedali di Comunità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1" name="Google Shape;1258;p181">
            <a:extLst>
              <a:ext uri="{FF2B5EF4-FFF2-40B4-BE49-F238E27FC236}">
                <a16:creationId xmlns:a16="http://schemas.microsoft.com/office/drawing/2014/main" id="{03475BF6-CC0A-4E8B-A644-561CEC90E478}"/>
              </a:ext>
            </a:extLst>
          </p:cNvPr>
          <p:cNvSpPr txBox="1"/>
          <p:nvPr/>
        </p:nvSpPr>
        <p:spPr>
          <a:xfrm>
            <a:off x="6666086" y="4221699"/>
            <a:ext cx="1843200" cy="5904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86400" tIns="24000" rIns="504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Ospedale sicuro e sostenibile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2" name="Google Shape;1262;p181">
            <a:extLst>
              <a:ext uri="{FF2B5EF4-FFF2-40B4-BE49-F238E27FC236}">
                <a16:creationId xmlns:a16="http://schemas.microsoft.com/office/drawing/2014/main" id="{607BDFD3-12E1-47B3-A3B8-565794F49B8A}"/>
              </a:ext>
            </a:extLst>
          </p:cNvPr>
          <p:cNvSpPr txBox="1"/>
          <p:nvPr/>
        </p:nvSpPr>
        <p:spPr>
          <a:xfrm>
            <a:off x="4692144" y="4221672"/>
            <a:ext cx="1944000" cy="590455"/>
          </a:xfrm>
          <a:prstGeom prst="rect">
            <a:avLst/>
          </a:prstGeom>
          <a:solidFill>
            <a:srgbClr val="D7F6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PNC - Piano Nazionale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Complementare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3" name="Google Shape;1273;p181">
            <a:extLst>
              <a:ext uri="{FF2B5EF4-FFF2-40B4-BE49-F238E27FC236}">
                <a16:creationId xmlns:a16="http://schemas.microsoft.com/office/drawing/2014/main" id="{B5F3A707-C3CD-4EDA-BE7E-AD85D5C76377}"/>
              </a:ext>
            </a:extLst>
          </p:cNvPr>
          <p:cNvSpPr/>
          <p:nvPr/>
        </p:nvSpPr>
        <p:spPr>
          <a:xfrm>
            <a:off x="8531539" y="1160209"/>
            <a:ext cx="1080000" cy="3768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3"/>
              <a:buFont typeface="Arial"/>
              <a:buNone/>
              <a:tabLst/>
              <a:defRPr/>
            </a:pPr>
            <a:r>
              <a:rPr lang="it-IT" sz="8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it-IT" sz="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mporto</a:t>
            </a:r>
            <a:r>
              <a:rPr kumimoji="0" lang="it-IT" sz="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richiesto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33"/>
              <a:buFont typeface="Arial"/>
              <a:buNone/>
              <a:tabLst/>
              <a:defRPr/>
            </a:pPr>
            <a:r>
              <a:rPr lang="it-IT" sz="800" b="1" i="1" dirty="0">
                <a:latin typeface="Arial" panose="020B0604020202020204" pitchFamily="34" charset="0"/>
                <a:cs typeface="Arial" panose="020B0604020202020204" pitchFamily="34" charset="0"/>
              </a:rPr>
              <a:t>[€/mln]</a:t>
            </a:r>
            <a:endParaRPr kumimoji="0" lang="it-IT" sz="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1274;p181">
            <a:extLst>
              <a:ext uri="{FF2B5EF4-FFF2-40B4-BE49-F238E27FC236}">
                <a16:creationId xmlns:a16="http://schemas.microsoft.com/office/drawing/2014/main" id="{FA5FC470-FC37-470C-997D-508E15FA1FC2}"/>
              </a:ext>
            </a:extLst>
          </p:cNvPr>
          <p:cNvSpPr/>
          <p:nvPr/>
        </p:nvSpPr>
        <p:spPr>
          <a:xfrm>
            <a:off x="10909823" y="1678100"/>
            <a:ext cx="1080000" cy="216000"/>
          </a:xfrm>
          <a:prstGeom prst="rect">
            <a:avLst/>
          </a:prstGeom>
          <a:solidFill>
            <a:srgbClr val="D5D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1.430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Google Shape;1285;p181">
            <a:extLst>
              <a:ext uri="{FF2B5EF4-FFF2-40B4-BE49-F238E27FC236}">
                <a16:creationId xmlns:a16="http://schemas.microsoft.com/office/drawing/2014/main" id="{597F3771-DBE9-4D41-9AE3-781F3EBB551B}"/>
              </a:ext>
            </a:extLst>
          </p:cNvPr>
          <p:cNvSpPr/>
          <p:nvPr/>
        </p:nvSpPr>
        <p:spPr>
          <a:xfrm>
            <a:off x="10893755" y="4221699"/>
            <a:ext cx="1080000" cy="5904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Google Shape;1290;p181">
            <a:extLst>
              <a:ext uri="{FF2B5EF4-FFF2-40B4-BE49-F238E27FC236}">
                <a16:creationId xmlns:a16="http://schemas.microsoft.com/office/drawing/2014/main" id="{B18AABF6-2CAD-49F2-A8AF-E23B5ADE7088}"/>
              </a:ext>
            </a:extLst>
          </p:cNvPr>
          <p:cNvSpPr txBox="1"/>
          <p:nvPr/>
        </p:nvSpPr>
        <p:spPr>
          <a:xfrm>
            <a:off x="8824250" y="1866015"/>
            <a:ext cx="764828" cy="2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eorgia"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1200" dirty="0">
                <a:solidFill>
                  <a:schemeClr val="bg1"/>
                </a:solidFill>
              </a:rPr>
              <a:t>204,5</a:t>
            </a:r>
            <a:r>
              <a:rPr lang="en-GB" sz="1200" dirty="0">
                <a:solidFill>
                  <a:schemeClr val="bg1"/>
                </a:solidFill>
                <a:sym typeface="Arial"/>
              </a:rPr>
              <a:t> </a:t>
            </a:r>
            <a:endParaRPr sz="12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02" name="Google Shape;1291;p181">
            <a:extLst>
              <a:ext uri="{FF2B5EF4-FFF2-40B4-BE49-F238E27FC236}">
                <a16:creationId xmlns:a16="http://schemas.microsoft.com/office/drawing/2014/main" id="{A6CF5F5A-AC78-4088-BBE3-4956C7FCD997}"/>
              </a:ext>
            </a:extLst>
          </p:cNvPr>
          <p:cNvSpPr txBox="1"/>
          <p:nvPr/>
        </p:nvSpPr>
        <p:spPr>
          <a:xfrm>
            <a:off x="8824250" y="2090323"/>
            <a:ext cx="764828" cy="2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eorgia"/>
              <a:buNone/>
              <a:tabLst/>
              <a:defRPr/>
            </a:pP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999,9</a:t>
            </a:r>
            <a:endParaRPr kumimoji="0" sz="10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Google Shape;1307;p181">
            <a:extLst>
              <a:ext uri="{FF2B5EF4-FFF2-40B4-BE49-F238E27FC236}">
                <a16:creationId xmlns:a16="http://schemas.microsoft.com/office/drawing/2014/main" id="{90A9D6B8-738C-43C8-AEB8-A27FA7F02F08}"/>
              </a:ext>
            </a:extLst>
          </p:cNvPr>
          <p:cNvSpPr/>
          <p:nvPr/>
        </p:nvSpPr>
        <p:spPr>
          <a:xfrm>
            <a:off x="9715686" y="1160209"/>
            <a:ext cx="1080000" cy="37683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3"/>
              <a:buFont typeface="Arial"/>
              <a:buNone/>
              <a:tabLst/>
              <a:defRPr/>
            </a:pPr>
            <a:r>
              <a:rPr kumimoji="0" lang="en-GB" sz="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Cofinanziamento</a:t>
            </a:r>
            <a:endParaRPr kumimoji="0" lang="en-GB" sz="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33"/>
              <a:buFont typeface="Arial"/>
              <a:buNone/>
              <a:tabLst/>
              <a:defRPr/>
            </a:pPr>
            <a:r>
              <a:rPr lang="it-IT" sz="800" b="1" i="1" dirty="0">
                <a:latin typeface="Arial" panose="020B0604020202020204" pitchFamily="34" charset="0"/>
                <a:cs typeface="Arial" panose="020B0604020202020204" pitchFamily="34" charset="0"/>
              </a:rPr>
              <a:t>[€/mln]</a:t>
            </a:r>
            <a:endParaRPr kumimoji="0" lang="it-IT" sz="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Google Shape;1310;p181">
            <a:extLst>
              <a:ext uri="{FF2B5EF4-FFF2-40B4-BE49-F238E27FC236}">
                <a16:creationId xmlns:a16="http://schemas.microsoft.com/office/drawing/2014/main" id="{959AAF1E-81ED-4A11-8D48-5C9660273158}"/>
              </a:ext>
            </a:extLst>
          </p:cNvPr>
          <p:cNvSpPr/>
          <p:nvPr/>
        </p:nvSpPr>
        <p:spPr>
          <a:xfrm>
            <a:off x="9715686" y="2283107"/>
            <a:ext cx="1080000" cy="21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88,7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Google Shape;1319;p181">
            <a:extLst>
              <a:ext uri="{FF2B5EF4-FFF2-40B4-BE49-F238E27FC236}">
                <a16:creationId xmlns:a16="http://schemas.microsoft.com/office/drawing/2014/main" id="{71326C49-044E-44CF-9BFF-432D3A85A35D}"/>
              </a:ext>
            </a:extLst>
          </p:cNvPr>
          <p:cNvSpPr/>
          <p:nvPr/>
        </p:nvSpPr>
        <p:spPr>
          <a:xfrm>
            <a:off x="9715685" y="4221699"/>
            <a:ext cx="1080000" cy="5904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Google Shape;1290;p181">
            <a:extLst>
              <a:ext uri="{FF2B5EF4-FFF2-40B4-BE49-F238E27FC236}">
                <a16:creationId xmlns:a16="http://schemas.microsoft.com/office/drawing/2014/main" id="{ED629371-1095-4D0D-A7C0-B0137C833FA5}"/>
              </a:ext>
            </a:extLst>
          </p:cNvPr>
          <p:cNvSpPr txBox="1"/>
          <p:nvPr/>
        </p:nvSpPr>
        <p:spPr>
          <a:xfrm>
            <a:off x="8824250" y="1658061"/>
            <a:ext cx="764828" cy="2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eorgia"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1200" dirty="0">
                <a:solidFill>
                  <a:schemeClr val="bg1"/>
                </a:solidFill>
              </a:rPr>
              <a:t>1.999</a:t>
            </a:r>
            <a:endParaRPr sz="12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19" name="Google Shape;1271;p181">
            <a:extLst>
              <a:ext uri="{FF2B5EF4-FFF2-40B4-BE49-F238E27FC236}">
                <a16:creationId xmlns:a16="http://schemas.microsoft.com/office/drawing/2014/main" id="{12E110A3-82D9-429D-9FDF-0E4D4F830928}"/>
              </a:ext>
            </a:extLst>
          </p:cNvPr>
          <p:cNvSpPr/>
          <p:nvPr/>
        </p:nvSpPr>
        <p:spPr>
          <a:xfrm>
            <a:off x="8531539" y="2569490"/>
            <a:ext cx="1080000" cy="26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tabLst/>
              <a:defRPr/>
            </a:pPr>
            <a:r>
              <a:rPr lang="en-GB" sz="1100" b="1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3.204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sz="11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0" name="Google Shape;1272;p181">
            <a:extLst>
              <a:ext uri="{FF2B5EF4-FFF2-40B4-BE49-F238E27FC236}">
                <a16:creationId xmlns:a16="http://schemas.microsoft.com/office/drawing/2014/main" id="{39109CF1-A522-4924-BAB2-4144452AA6A4}"/>
              </a:ext>
            </a:extLst>
          </p:cNvPr>
          <p:cNvSpPr txBox="1"/>
          <p:nvPr/>
        </p:nvSpPr>
        <p:spPr>
          <a:xfrm>
            <a:off x="4692144" y="2568627"/>
            <a:ext cx="3816000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24000" rIns="1219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TOTALE RISORSE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1" name="Google Shape;1324;p181">
            <a:extLst>
              <a:ext uri="{FF2B5EF4-FFF2-40B4-BE49-F238E27FC236}">
                <a16:creationId xmlns:a16="http://schemas.microsoft.com/office/drawing/2014/main" id="{25ABF270-A09E-41EF-B33F-19AE7B105B76}"/>
              </a:ext>
            </a:extLst>
          </p:cNvPr>
          <p:cNvSpPr/>
          <p:nvPr/>
        </p:nvSpPr>
        <p:spPr>
          <a:xfrm>
            <a:off x="9715686" y="2577479"/>
            <a:ext cx="1080000" cy="26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462,9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Google Shape;1271;p181">
            <a:extLst>
              <a:ext uri="{FF2B5EF4-FFF2-40B4-BE49-F238E27FC236}">
                <a16:creationId xmlns:a16="http://schemas.microsoft.com/office/drawing/2014/main" id="{381D9648-762C-49C7-934C-1B98202B54E4}"/>
              </a:ext>
            </a:extLst>
          </p:cNvPr>
          <p:cNvSpPr/>
          <p:nvPr/>
        </p:nvSpPr>
        <p:spPr>
          <a:xfrm>
            <a:off x="8531539" y="3860040"/>
            <a:ext cx="1080000" cy="26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3.278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11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Google Shape;1324;p181">
            <a:extLst>
              <a:ext uri="{FF2B5EF4-FFF2-40B4-BE49-F238E27FC236}">
                <a16:creationId xmlns:a16="http://schemas.microsoft.com/office/drawing/2014/main" id="{75DA1862-8453-43B4-BE5E-9595E8223D0D}"/>
              </a:ext>
            </a:extLst>
          </p:cNvPr>
          <p:cNvSpPr/>
          <p:nvPr/>
        </p:nvSpPr>
        <p:spPr>
          <a:xfrm>
            <a:off x="9715685" y="3860040"/>
            <a:ext cx="1080000" cy="26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133,1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4" name="Google Shape;1324;p181">
            <a:extLst>
              <a:ext uri="{FF2B5EF4-FFF2-40B4-BE49-F238E27FC236}">
                <a16:creationId xmlns:a16="http://schemas.microsoft.com/office/drawing/2014/main" id="{729D3C34-38E6-41CB-82E9-A644E033CA9E}"/>
              </a:ext>
            </a:extLst>
          </p:cNvPr>
          <p:cNvSpPr/>
          <p:nvPr/>
        </p:nvSpPr>
        <p:spPr>
          <a:xfrm>
            <a:off x="10893755" y="2580512"/>
            <a:ext cx="1080000" cy="26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algn="ctr">
              <a:buClr>
                <a:srgbClr val="000000"/>
              </a:buClr>
              <a:buSzPts val="1333"/>
            </a:pPr>
            <a:r>
              <a:rPr lang="it-IT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2.475</a:t>
            </a:r>
            <a:endParaRPr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5" name="Google Shape;1324;p181">
            <a:extLst>
              <a:ext uri="{FF2B5EF4-FFF2-40B4-BE49-F238E27FC236}">
                <a16:creationId xmlns:a16="http://schemas.microsoft.com/office/drawing/2014/main" id="{A0FB16EE-3DAE-46EB-A9A8-680FEE137DFB}"/>
              </a:ext>
            </a:extLst>
          </p:cNvPr>
          <p:cNvSpPr/>
          <p:nvPr/>
        </p:nvSpPr>
        <p:spPr>
          <a:xfrm>
            <a:off x="10893755" y="3860040"/>
            <a:ext cx="1080000" cy="26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algn="ctr">
              <a:buClr>
                <a:srgbClr val="000000"/>
              </a:buClr>
              <a:buSzPts val="1333"/>
            </a:pPr>
            <a:r>
              <a:rPr lang="it-IT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3.533</a:t>
            </a:r>
            <a:endParaRPr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6" name="Google Shape;1272;p181">
            <a:extLst>
              <a:ext uri="{FF2B5EF4-FFF2-40B4-BE49-F238E27FC236}">
                <a16:creationId xmlns:a16="http://schemas.microsoft.com/office/drawing/2014/main" id="{8D497E2A-BB6E-4CF0-BA7C-24422D928C66}"/>
              </a:ext>
            </a:extLst>
          </p:cNvPr>
          <p:cNvSpPr txBox="1"/>
          <p:nvPr/>
        </p:nvSpPr>
        <p:spPr>
          <a:xfrm>
            <a:off x="4692144" y="3860052"/>
            <a:ext cx="3816000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24000" rIns="1219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TOTALE RISORSE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5FDB8F35-E25A-4F28-8C94-65D003232DAC}"/>
              </a:ext>
            </a:extLst>
          </p:cNvPr>
          <p:cNvSpPr txBox="1"/>
          <p:nvPr/>
        </p:nvSpPr>
        <p:spPr>
          <a:xfrm>
            <a:off x="9101913" y="5229919"/>
            <a:ext cx="1463501" cy="1373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it-IT" sz="1200" b="1" i="1" dirty="0"/>
              <a:t>Tag green</a:t>
            </a:r>
            <a:endParaRPr lang="it-IT" sz="700" b="1" i="1" dirty="0"/>
          </a:p>
        </p:txBody>
      </p:sp>
      <p:sp>
        <p:nvSpPr>
          <p:cNvPr id="137" name="Google Shape;1308;p181">
            <a:extLst>
              <a:ext uri="{FF2B5EF4-FFF2-40B4-BE49-F238E27FC236}">
                <a16:creationId xmlns:a16="http://schemas.microsoft.com/office/drawing/2014/main" id="{F86E3C8E-9E40-4D95-A1A4-47EE82BCF19E}"/>
              </a:ext>
            </a:extLst>
          </p:cNvPr>
          <p:cNvSpPr/>
          <p:nvPr/>
        </p:nvSpPr>
        <p:spPr>
          <a:xfrm>
            <a:off x="9701416" y="1678100"/>
            <a:ext cx="1080000" cy="21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360,6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Google Shape;1309;p181">
            <a:extLst>
              <a:ext uri="{FF2B5EF4-FFF2-40B4-BE49-F238E27FC236}">
                <a16:creationId xmlns:a16="http://schemas.microsoft.com/office/drawing/2014/main" id="{F67A6D81-796C-41B4-BC63-95FB0B8B4D2B}"/>
              </a:ext>
            </a:extLst>
          </p:cNvPr>
          <p:cNvSpPr/>
          <p:nvPr/>
        </p:nvSpPr>
        <p:spPr>
          <a:xfrm>
            <a:off x="9701416" y="1980604"/>
            <a:ext cx="1080000" cy="21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13,6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Google Shape;1319;p181">
            <a:extLst>
              <a:ext uri="{FF2B5EF4-FFF2-40B4-BE49-F238E27FC236}">
                <a16:creationId xmlns:a16="http://schemas.microsoft.com/office/drawing/2014/main" id="{89DC15ED-C526-46AA-B79E-DA300105C1E8}"/>
              </a:ext>
            </a:extLst>
          </p:cNvPr>
          <p:cNvSpPr/>
          <p:nvPr/>
        </p:nvSpPr>
        <p:spPr>
          <a:xfrm>
            <a:off x="9715684" y="4221699"/>
            <a:ext cx="1080000" cy="590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Google Shape;1275;p181">
            <a:extLst>
              <a:ext uri="{FF2B5EF4-FFF2-40B4-BE49-F238E27FC236}">
                <a16:creationId xmlns:a16="http://schemas.microsoft.com/office/drawing/2014/main" id="{D9A14A57-4AC5-40ED-86C6-E3A088ED0CB3}"/>
              </a:ext>
            </a:extLst>
          </p:cNvPr>
          <p:cNvSpPr/>
          <p:nvPr/>
        </p:nvSpPr>
        <p:spPr>
          <a:xfrm>
            <a:off x="10909823" y="1980603"/>
            <a:ext cx="1080000" cy="216000"/>
          </a:xfrm>
          <a:prstGeom prst="rect">
            <a:avLst/>
          </a:prstGeom>
          <a:solidFill>
            <a:srgbClr val="D5D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611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Google Shape;1276;p181">
            <a:extLst>
              <a:ext uri="{FF2B5EF4-FFF2-40B4-BE49-F238E27FC236}">
                <a16:creationId xmlns:a16="http://schemas.microsoft.com/office/drawing/2014/main" id="{7DD5A26C-5D6D-4066-B3C3-ECFFCF3EC154}"/>
              </a:ext>
            </a:extLst>
          </p:cNvPr>
          <p:cNvSpPr/>
          <p:nvPr/>
        </p:nvSpPr>
        <p:spPr>
          <a:xfrm>
            <a:off x="10893755" y="2283107"/>
            <a:ext cx="1080000" cy="216000"/>
          </a:xfrm>
          <a:prstGeom prst="rect">
            <a:avLst/>
          </a:prstGeom>
          <a:solidFill>
            <a:srgbClr val="D5D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434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1285;p181">
            <a:extLst>
              <a:ext uri="{FF2B5EF4-FFF2-40B4-BE49-F238E27FC236}">
                <a16:creationId xmlns:a16="http://schemas.microsoft.com/office/drawing/2014/main" id="{0E5A8414-D1C7-4DF7-834C-1E1133A62679}"/>
              </a:ext>
            </a:extLst>
          </p:cNvPr>
          <p:cNvSpPr/>
          <p:nvPr/>
        </p:nvSpPr>
        <p:spPr>
          <a:xfrm>
            <a:off x="10893755" y="4221268"/>
            <a:ext cx="1080000" cy="590400"/>
          </a:xfrm>
          <a:prstGeom prst="rect">
            <a:avLst/>
          </a:prstGeom>
          <a:solidFill>
            <a:srgbClr val="D5D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Google Shape;1308;p181">
            <a:extLst>
              <a:ext uri="{FF2B5EF4-FFF2-40B4-BE49-F238E27FC236}">
                <a16:creationId xmlns:a16="http://schemas.microsoft.com/office/drawing/2014/main" id="{CCA41105-F6F7-408C-87BA-74DF6C8FDC7E}"/>
              </a:ext>
            </a:extLst>
          </p:cNvPr>
          <p:cNvSpPr/>
          <p:nvPr/>
        </p:nvSpPr>
        <p:spPr>
          <a:xfrm>
            <a:off x="8531539" y="1678100"/>
            <a:ext cx="1080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1.999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Google Shape;1308;p181">
            <a:extLst>
              <a:ext uri="{FF2B5EF4-FFF2-40B4-BE49-F238E27FC236}">
                <a16:creationId xmlns:a16="http://schemas.microsoft.com/office/drawing/2014/main" id="{54BE648E-837D-4AD4-AA46-2D0D9163A6D2}"/>
              </a:ext>
            </a:extLst>
          </p:cNvPr>
          <p:cNvSpPr/>
          <p:nvPr/>
        </p:nvSpPr>
        <p:spPr>
          <a:xfrm>
            <a:off x="8531539" y="1981560"/>
            <a:ext cx="1080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204,5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1308;p181">
            <a:extLst>
              <a:ext uri="{FF2B5EF4-FFF2-40B4-BE49-F238E27FC236}">
                <a16:creationId xmlns:a16="http://schemas.microsoft.com/office/drawing/2014/main" id="{F6C5A40B-D735-4F4C-A383-3F95D3E93694}"/>
              </a:ext>
            </a:extLst>
          </p:cNvPr>
          <p:cNvSpPr/>
          <p:nvPr/>
        </p:nvSpPr>
        <p:spPr>
          <a:xfrm>
            <a:off x="8531539" y="2283107"/>
            <a:ext cx="1080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999,9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Google Shape;1238;p181">
            <a:extLst>
              <a:ext uri="{FF2B5EF4-FFF2-40B4-BE49-F238E27FC236}">
                <a16:creationId xmlns:a16="http://schemas.microsoft.com/office/drawing/2014/main" id="{997491BD-0BA9-42E2-8D75-A387B13DB4FD}"/>
              </a:ext>
            </a:extLst>
          </p:cNvPr>
          <p:cNvSpPr txBox="1"/>
          <p:nvPr/>
        </p:nvSpPr>
        <p:spPr>
          <a:xfrm>
            <a:off x="4695210" y="2969865"/>
            <a:ext cx="1944000" cy="819530"/>
          </a:xfrm>
          <a:prstGeom prst="rect">
            <a:avLst/>
          </a:prstGeom>
          <a:solidFill>
            <a:srgbClr val="D7F6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  <a:tabLst/>
              <a:defRPr/>
            </a:pPr>
            <a:r>
              <a:rPr lang="en-GB" sz="105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C.2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-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Innovazione, ricerca e digitalizzazione del SSN</a:t>
            </a:r>
            <a:endParaRPr kumimoji="0" sz="10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1239;p181">
            <a:extLst>
              <a:ext uri="{FF2B5EF4-FFF2-40B4-BE49-F238E27FC236}">
                <a16:creationId xmlns:a16="http://schemas.microsoft.com/office/drawing/2014/main" id="{15D9A750-1DF2-4024-A970-640B9E3A3C7B}"/>
              </a:ext>
            </a:extLst>
          </p:cNvPr>
          <p:cNvSpPr txBox="1"/>
          <p:nvPr/>
        </p:nvSpPr>
        <p:spPr>
          <a:xfrm>
            <a:off x="6669151" y="2970301"/>
            <a:ext cx="1842059" cy="2160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86400" tIns="24000" rIns="504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Digitalizzazione DEA</a:t>
            </a:r>
            <a:endParaRPr kumimoji="0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3" name="Google Shape;1240;p181">
            <a:extLst>
              <a:ext uri="{FF2B5EF4-FFF2-40B4-BE49-F238E27FC236}">
                <a16:creationId xmlns:a16="http://schemas.microsoft.com/office/drawing/2014/main" id="{08FEF72F-3B3E-4615-B658-40BD1ED22798}"/>
              </a:ext>
            </a:extLst>
          </p:cNvPr>
          <p:cNvSpPr txBox="1"/>
          <p:nvPr/>
        </p:nvSpPr>
        <p:spPr>
          <a:xfrm>
            <a:off x="6669152" y="3271848"/>
            <a:ext cx="1842058" cy="2160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86400" tIns="24000" rIns="504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Grandi apparecchiature</a:t>
            </a:r>
          </a:p>
        </p:txBody>
      </p:sp>
      <p:sp>
        <p:nvSpPr>
          <p:cNvPr id="174" name="Google Shape;1241;p181">
            <a:extLst>
              <a:ext uri="{FF2B5EF4-FFF2-40B4-BE49-F238E27FC236}">
                <a16:creationId xmlns:a16="http://schemas.microsoft.com/office/drawing/2014/main" id="{367A4F23-DBD2-4EA6-A2B0-2742875B2BBC}"/>
              </a:ext>
            </a:extLst>
          </p:cNvPr>
          <p:cNvSpPr txBox="1"/>
          <p:nvPr/>
        </p:nvSpPr>
        <p:spPr>
          <a:xfrm>
            <a:off x="6669152" y="3573395"/>
            <a:ext cx="1842058" cy="216000"/>
          </a:xfrm>
          <a:prstGeom prst="rect">
            <a:avLst/>
          </a:prstGeom>
          <a:solidFill>
            <a:srgbClr val="18908A"/>
          </a:solidFill>
          <a:ln>
            <a:noFill/>
          </a:ln>
        </p:spPr>
        <p:txBody>
          <a:bodyPr spcFirstLastPara="1" wrap="square" lIns="86400" tIns="24000" rIns="50400" bIns="24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Ospedale sicuro e sostenibile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5" name="Google Shape;1274;p181">
            <a:extLst>
              <a:ext uri="{FF2B5EF4-FFF2-40B4-BE49-F238E27FC236}">
                <a16:creationId xmlns:a16="http://schemas.microsoft.com/office/drawing/2014/main" id="{4A974DA5-7A04-4334-840B-AB920C6CF73A}"/>
              </a:ext>
            </a:extLst>
          </p:cNvPr>
          <p:cNvSpPr/>
          <p:nvPr/>
        </p:nvSpPr>
        <p:spPr>
          <a:xfrm>
            <a:off x="10912889" y="2968388"/>
            <a:ext cx="1080000" cy="216000"/>
          </a:xfrm>
          <a:prstGeom prst="rect">
            <a:avLst/>
          </a:prstGeom>
          <a:solidFill>
            <a:srgbClr val="D5D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281*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Google Shape;1290;p181">
            <a:extLst>
              <a:ext uri="{FF2B5EF4-FFF2-40B4-BE49-F238E27FC236}">
                <a16:creationId xmlns:a16="http://schemas.microsoft.com/office/drawing/2014/main" id="{2C3FDC11-09BE-404E-A7C1-C6686C50C924}"/>
              </a:ext>
            </a:extLst>
          </p:cNvPr>
          <p:cNvSpPr txBox="1"/>
          <p:nvPr/>
        </p:nvSpPr>
        <p:spPr>
          <a:xfrm>
            <a:off x="8827316" y="3156303"/>
            <a:ext cx="764828" cy="2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eorgia"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1200" dirty="0">
                <a:solidFill>
                  <a:schemeClr val="bg1"/>
                </a:solidFill>
              </a:rPr>
              <a:t>204,5</a:t>
            </a:r>
            <a:r>
              <a:rPr lang="en-GB" sz="1200" dirty="0">
                <a:solidFill>
                  <a:schemeClr val="bg1"/>
                </a:solidFill>
                <a:sym typeface="Arial"/>
              </a:rPr>
              <a:t> </a:t>
            </a:r>
            <a:endParaRPr sz="12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77" name="Google Shape;1291;p181">
            <a:extLst>
              <a:ext uri="{FF2B5EF4-FFF2-40B4-BE49-F238E27FC236}">
                <a16:creationId xmlns:a16="http://schemas.microsoft.com/office/drawing/2014/main" id="{4A9F0DA1-8729-43FD-9E09-8BD150663B2B}"/>
              </a:ext>
            </a:extLst>
          </p:cNvPr>
          <p:cNvSpPr txBox="1"/>
          <p:nvPr/>
        </p:nvSpPr>
        <p:spPr>
          <a:xfrm>
            <a:off x="8827316" y="3380611"/>
            <a:ext cx="764828" cy="2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eorgia"/>
              <a:buNone/>
              <a:tabLst/>
              <a:defRPr/>
            </a:pP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999,9</a:t>
            </a:r>
            <a:endParaRPr kumimoji="0" sz="105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8" name="Google Shape;1310;p181">
            <a:extLst>
              <a:ext uri="{FF2B5EF4-FFF2-40B4-BE49-F238E27FC236}">
                <a16:creationId xmlns:a16="http://schemas.microsoft.com/office/drawing/2014/main" id="{AF882416-BF26-4F77-BE31-9A898DD4A967}"/>
              </a:ext>
            </a:extLst>
          </p:cNvPr>
          <p:cNvSpPr/>
          <p:nvPr/>
        </p:nvSpPr>
        <p:spPr>
          <a:xfrm>
            <a:off x="9718752" y="3573395"/>
            <a:ext cx="1080000" cy="21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84,9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Google Shape;1290;p181">
            <a:extLst>
              <a:ext uri="{FF2B5EF4-FFF2-40B4-BE49-F238E27FC236}">
                <a16:creationId xmlns:a16="http://schemas.microsoft.com/office/drawing/2014/main" id="{ABFE829E-9944-44D6-8257-98B44F880924}"/>
              </a:ext>
            </a:extLst>
          </p:cNvPr>
          <p:cNvSpPr txBox="1"/>
          <p:nvPr/>
        </p:nvSpPr>
        <p:spPr>
          <a:xfrm>
            <a:off x="8827316" y="2948349"/>
            <a:ext cx="764828" cy="2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eorgia"/>
              <a:buNone/>
              <a:tabLst/>
              <a:defRPr kumimoji="0" sz="1400" b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1200" dirty="0">
                <a:solidFill>
                  <a:schemeClr val="bg1"/>
                </a:solidFill>
              </a:rPr>
              <a:t>1.999</a:t>
            </a:r>
            <a:endParaRPr sz="12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80" name="Google Shape;1308;p181">
            <a:extLst>
              <a:ext uri="{FF2B5EF4-FFF2-40B4-BE49-F238E27FC236}">
                <a16:creationId xmlns:a16="http://schemas.microsoft.com/office/drawing/2014/main" id="{362999AB-8625-47AC-B3D8-EC0EE2504DB4}"/>
              </a:ext>
            </a:extLst>
          </p:cNvPr>
          <p:cNvSpPr/>
          <p:nvPr/>
        </p:nvSpPr>
        <p:spPr>
          <a:xfrm>
            <a:off x="9704482" y="2968388"/>
            <a:ext cx="1080000" cy="21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8,7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Google Shape;1309;p181">
            <a:extLst>
              <a:ext uri="{FF2B5EF4-FFF2-40B4-BE49-F238E27FC236}">
                <a16:creationId xmlns:a16="http://schemas.microsoft.com/office/drawing/2014/main" id="{247F35FA-77F5-49F2-AEE0-EF0CAB36613C}"/>
              </a:ext>
            </a:extLst>
          </p:cNvPr>
          <p:cNvSpPr/>
          <p:nvPr/>
        </p:nvSpPr>
        <p:spPr>
          <a:xfrm>
            <a:off x="9704482" y="3270892"/>
            <a:ext cx="1080000" cy="21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39,5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Google Shape;1275;p181">
            <a:extLst>
              <a:ext uri="{FF2B5EF4-FFF2-40B4-BE49-F238E27FC236}">
                <a16:creationId xmlns:a16="http://schemas.microsoft.com/office/drawing/2014/main" id="{C2AA142F-A7BC-4037-9772-45FC014FA11D}"/>
              </a:ext>
            </a:extLst>
          </p:cNvPr>
          <p:cNvSpPr/>
          <p:nvPr/>
        </p:nvSpPr>
        <p:spPr>
          <a:xfrm>
            <a:off x="10912889" y="3270891"/>
            <a:ext cx="1080000" cy="216000"/>
          </a:xfrm>
          <a:prstGeom prst="rect">
            <a:avLst/>
          </a:prstGeom>
          <a:solidFill>
            <a:srgbClr val="D5D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3.136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Google Shape;1276;p181">
            <a:extLst>
              <a:ext uri="{FF2B5EF4-FFF2-40B4-BE49-F238E27FC236}">
                <a16:creationId xmlns:a16="http://schemas.microsoft.com/office/drawing/2014/main" id="{3E8B7F8C-1431-4445-B51C-BA64E873BA0E}"/>
              </a:ext>
            </a:extLst>
          </p:cNvPr>
          <p:cNvSpPr/>
          <p:nvPr/>
        </p:nvSpPr>
        <p:spPr>
          <a:xfrm>
            <a:off x="10896821" y="3573395"/>
            <a:ext cx="1080000" cy="216000"/>
          </a:xfrm>
          <a:prstGeom prst="rect">
            <a:avLst/>
          </a:prstGeom>
          <a:solidFill>
            <a:srgbClr val="D5D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1308;p181">
            <a:extLst>
              <a:ext uri="{FF2B5EF4-FFF2-40B4-BE49-F238E27FC236}">
                <a16:creationId xmlns:a16="http://schemas.microsoft.com/office/drawing/2014/main" id="{DFA271EF-F1A8-46EC-A1E7-B8527058E673}"/>
              </a:ext>
            </a:extLst>
          </p:cNvPr>
          <p:cNvSpPr/>
          <p:nvPr/>
        </p:nvSpPr>
        <p:spPr>
          <a:xfrm>
            <a:off x="8534605" y="2968388"/>
            <a:ext cx="1080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1.450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308;p181">
            <a:extLst>
              <a:ext uri="{FF2B5EF4-FFF2-40B4-BE49-F238E27FC236}">
                <a16:creationId xmlns:a16="http://schemas.microsoft.com/office/drawing/2014/main" id="{018E8195-1BCE-4E2D-9FB6-408817FCE4C4}"/>
              </a:ext>
            </a:extLst>
          </p:cNvPr>
          <p:cNvSpPr/>
          <p:nvPr/>
        </p:nvSpPr>
        <p:spPr>
          <a:xfrm>
            <a:off x="8534605" y="3271848"/>
            <a:ext cx="1080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1.189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Google Shape;1308;p181">
            <a:extLst>
              <a:ext uri="{FF2B5EF4-FFF2-40B4-BE49-F238E27FC236}">
                <a16:creationId xmlns:a16="http://schemas.microsoft.com/office/drawing/2014/main" id="{EE8E4015-2280-4D64-A447-F99CF6C872FB}"/>
              </a:ext>
            </a:extLst>
          </p:cNvPr>
          <p:cNvSpPr/>
          <p:nvPr/>
        </p:nvSpPr>
        <p:spPr>
          <a:xfrm>
            <a:off x="8534605" y="3573395"/>
            <a:ext cx="1080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638,8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Google Shape;1308;p181">
            <a:extLst>
              <a:ext uri="{FF2B5EF4-FFF2-40B4-BE49-F238E27FC236}">
                <a16:creationId xmlns:a16="http://schemas.microsoft.com/office/drawing/2014/main" id="{889D1AD3-47B3-423E-8D5E-F49C6D7B08B8}"/>
              </a:ext>
            </a:extLst>
          </p:cNvPr>
          <p:cNvSpPr/>
          <p:nvPr/>
        </p:nvSpPr>
        <p:spPr>
          <a:xfrm>
            <a:off x="8539228" y="4221699"/>
            <a:ext cx="1080000" cy="5890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1.449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293;p181">
            <a:extLst>
              <a:ext uri="{FF2B5EF4-FFF2-40B4-BE49-F238E27FC236}">
                <a16:creationId xmlns:a16="http://schemas.microsoft.com/office/drawing/2014/main" id="{74A95FD1-57D0-4CBB-AF47-11AEA2F020F6}"/>
              </a:ext>
            </a:extLst>
          </p:cNvPr>
          <p:cNvSpPr txBox="1"/>
          <p:nvPr/>
        </p:nvSpPr>
        <p:spPr>
          <a:xfrm>
            <a:off x="4506299" y="4853821"/>
            <a:ext cx="2520000" cy="2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" rIns="91425" bIns="18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eorgia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en-GB" sz="1200" b="1" i="1" u="none" strike="noStrike" kern="1200" cap="none" spc="0" normalizeH="0" baseline="0" noProof="0" dirty="0" err="1"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Numero</a:t>
            </a:r>
            <a:r>
              <a:rPr kumimoji="0" lang="en-GB" sz="1200" b="1" i="1" u="none" strike="noStrike" kern="1200" cap="none" spc="0" normalizeH="0" baseline="0" noProof="0" dirty="0"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 DEA </a:t>
            </a:r>
            <a:r>
              <a:rPr kumimoji="0" lang="en-GB" sz="1200" b="1" i="1" u="none" strike="noStrike" kern="1200" cap="none" spc="0" normalizeH="0" baseline="0" noProof="0" dirty="0" err="1"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digitalizzati</a:t>
            </a:r>
            <a:endParaRPr kumimoji="0" sz="1200" b="1" i="1" u="none" strike="noStrike" kern="1200" cap="none" spc="0" normalizeH="0" baseline="0" noProof="0" dirty="0"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2" name="Graphic 232" descr="Bullseye with solid fill">
            <a:extLst>
              <a:ext uri="{FF2B5EF4-FFF2-40B4-BE49-F238E27FC236}">
                <a16:creationId xmlns:a16="http://schemas.microsoft.com/office/drawing/2014/main" id="{1A688427-9FE1-4E68-BADD-674E1BA87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50664" y="959060"/>
            <a:ext cx="430533" cy="3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FC72E5-B1C5-462E-ACFC-1F79BA6FBD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4433" y="357718"/>
            <a:ext cx="11361381" cy="383116"/>
          </a:xfrm>
        </p:spPr>
        <p:txBody>
          <a:bodyPr/>
          <a:lstStyle/>
          <a:p>
            <a:r>
              <a:rPr lang="it-IT" dirty="0"/>
              <a:t>La Governance attuativa degli investimenti PNRR </a:t>
            </a:r>
          </a:p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9428BE8-0876-4124-B345-A7AB4E31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TextBox 57">
            <a:extLst>
              <a:ext uri="{FF2B5EF4-FFF2-40B4-BE49-F238E27FC236}">
                <a16:creationId xmlns:a16="http://schemas.microsoft.com/office/drawing/2014/main" id="{4D9C9653-CC65-4589-B55C-69C9D8E6FC38}"/>
              </a:ext>
            </a:extLst>
          </p:cNvPr>
          <p:cNvSpPr txBox="1"/>
          <p:nvPr/>
        </p:nvSpPr>
        <p:spPr>
          <a:xfrm>
            <a:off x="503087" y="1037906"/>
            <a:ext cx="1102407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it-IT" sz="1600" kern="0" dirty="0">
                <a:solidFill>
                  <a:srgbClr val="454545"/>
                </a:solidFill>
                <a:latin typeface="+mj-lt"/>
                <a:ea typeface="+mn-lt"/>
                <a:cs typeface="Segoe UI" panose="020B0502040204020203" pitchFamily="34" charset="0"/>
              </a:rPr>
              <a:t>La complessità e la numerosità degli interventi ha reso necessaria un’azione di governance complessiva, attuata i) rafforzando </a:t>
            </a:r>
            <a:r>
              <a:rPr lang="it-IT" sz="20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il sistema dei soggetti aggregatori, </a:t>
            </a:r>
            <a:r>
              <a:rPr lang="it-IT" sz="1600" kern="0" dirty="0">
                <a:solidFill>
                  <a:srgbClr val="454545"/>
                </a:solidFill>
                <a:latin typeface="+mj-lt"/>
                <a:ea typeface="+mn-lt"/>
                <a:cs typeface="Segoe UI" panose="020B0502040204020203" pitchFamily="34" charset="0"/>
                <a:sym typeface="+mn-lt"/>
              </a:rPr>
              <a:t>ii) </a:t>
            </a:r>
            <a:r>
              <a:rPr lang="it-IT" sz="20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prevedendo incentivi tramite il GSE, </a:t>
            </a:r>
            <a:r>
              <a:rPr lang="it-IT" sz="1600" kern="0" dirty="0">
                <a:solidFill>
                  <a:srgbClr val="454545"/>
                </a:solidFill>
                <a:latin typeface="+mj-lt"/>
                <a:ea typeface="+mn-lt"/>
                <a:cs typeface="Segoe UI" panose="020B0502040204020203" pitchFamily="34" charset="0"/>
                <a:sym typeface="+mn-lt"/>
              </a:rPr>
              <a:t>iii) coinvolgendo </a:t>
            </a:r>
            <a:r>
              <a:rPr lang="it-IT" sz="20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la Direzione Generale della Programmazione (DGPROG) e AGENAS</a:t>
            </a:r>
            <a:r>
              <a:rPr lang="it-IT" sz="1600" kern="0" dirty="0">
                <a:solidFill>
                  <a:srgbClr val="454545"/>
                </a:solidFill>
                <a:latin typeface="+mj-lt"/>
                <a:ea typeface="+mn-lt"/>
                <a:cs typeface="Segoe UI" panose="020B0502040204020203" pitchFamily="34" charset="0"/>
                <a:sym typeface="+mn-lt"/>
              </a:rPr>
              <a:t>, rispetto ai propri ambiti di competenza.</a:t>
            </a:r>
            <a:endParaRPr lang="it-IT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37ED83A-6A22-4C7C-A1BC-C12A7D89F018}"/>
              </a:ext>
            </a:extLst>
          </p:cNvPr>
          <p:cNvSpPr/>
          <p:nvPr/>
        </p:nvSpPr>
        <p:spPr>
          <a:xfrm>
            <a:off x="3684233" y="2893511"/>
            <a:ext cx="7842926" cy="970209"/>
          </a:xfrm>
          <a:prstGeom prst="rect">
            <a:avLst/>
          </a:prstGeom>
          <a:solidFill>
            <a:schemeClr val="bg1">
              <a:lumMod val="9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/>
              <a:buChar char="ü"/>
              <a:defRPr/>
            </a:pPr>
            <a:r>
              <a:rPr lang="it-IT" altLang="ko-KR" sz="1200" dirty="0">
                <a:solidFill>
                  <a:srgbClr val="000000"/>
                </a:solidFill>
                <a:latin typeface="+mj-lt"/>
                <a:ea typeface="맑은 고딕"/>
                <a:cs typeface="Segoe UI" panose="020B0502040204020203" pitchFamily="34" charset="0"/>
              </a:rPr>
              <a:t>Selezione degli operatori economici nell’ambito degli AQ per interventi infrastrutturali PNRR e PNC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/>
              <a:buChar char="ü"/>
              <a:defRPr/>
            </a:pPr>
            <a:r>
              <a:rPr lang="it-IT" altLang="ko-KR" sz="1200" dirty="0">
                <a:solidFill>
                  <a:srgbClr val="000000"/>
                </a:solidFill>
                <a:latin typeface="+mj-lt"/>
                <a:ea typeface="맑은 고딕"/>
                <a:cs typeface="Segoe UI" panose="020B0502040204020203" pitchFamily="34" charset="0"/>
              </a:rPr>
              <a:t>Selezione degli operatori economici nell’ambito degli AQ per le grandi apparecchiature sanitarie e per gli interventi di digitalizzazione ospedaliera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73607C5-CF2E-48E5-A686-640B4D0ABA4C}"/>
              </a:ext>
            </a:extLst>
          </p:cNvPr>
          <p:cNvSpPr/>
          <p:nvPr/>
        </p:nvSpPr>
        <p:spPr>
          <a:xfrm>
            <a:off x="671407" y="2898670"/>
            <a:ext cx="3050022" cy="958735"/>
          </a:xfrm>
          <a:prstGeom prst="rect">
            <a:avLst/>
          </a:prstGeom>
          <a:solidFill>
            <a:srgbClr val="7AE1BF"/>
          </a:solidFill>
          <a:ln>
            <a:solidFill>
              <a:srgbClr val="7AE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0" i="1" u="none" strike="noStrike" kern="1200" cap="none" spc="0" normalizeH="0" baseline="0" noProof="0">
              <a:ln>
                <a:noFill/>
              </a:ln>
              <a:solidFill>
                <a:srgbClr val="004C60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67065A4-D004-4F97-A423-C5AD4833D4EE}"/>
              </a:ext>
            </a:extLst>
          </p:cNvPr>
          <p:cNvSpPr/>
          <p:nvPr/>
        </p:nvSpPr>
        <p:spPr>
          <a:xfrm>
            <a:off x="665656" y="2293967"/>
            <a:ext cx="3050022" cy="403499"/>
          </a:xfrm>
          <a:prstGeom prst="rect">
            <a:avLst/>
          </a:prstGeom>
          <a:solidFill>
            <a:srgbClr val="004C60"/>
          </a:solidFill>
          <a:ln>
            <a:solidFill>
              <a:srgbClr val="004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latin typeface="+mj-lt"/>
                <a:ea typeface="맑은 고딕"/>
                <a:cs typeface="Segoe UI" panose="020B0502040204020203" pitchFamily="34" charset="0"/>
              </a:rPr>
              <a:t>TIPOLOGIA DI SOGGETTO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29C2CF9-4292-40B3-973A-39B0DA7E1274}"/>
              </a:ext>
            </a:extLst>
          </p:cNvPr>
          <p:cNvSpPr/>
          <p:nvPr/>
        </p:nvSpPr>
        <p:spPr>
          <a:xfrm>
            <a:off x="3799380" y="2293967"/>
            <a:ext cx="7764897" cy="403499"/>
          </a:xfrm>
          <a:prstGeom prst="rect">
            <a:avLst/>
          </a:prstGeom>
          <a:solidFill>
            <a:schemeClr val="accent3"/>
          </a:solidFill>
          <a:ln>
            <a:solidFill>
              <a:srgbClr val="B0B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latin typeface="+mj-lt"/>
                <a:ea typeface="맑은 고딕"/>
                <a:cs typeface="Segoe UI" panose="020B0502040204020203" pitchFamily="34" charset="0"/>
              </a:rPr>
              <a:t>TIPOLOGIA DI SUPPORTO</a:t>
            </a:r>
            <a:endParaRPr lang="en-US" sz="1400" b="1" dirty="0">
              <a:solidFill>
                <a:srgbClr val="FFFFFF"/>
              </a:solidFill>
              <a:latin typeface="+mj-lt"/>
              <a:ea typeface="맑은 고딕"/>
              <a:cs typeface="Segoe UI" panose="020B0502040204020203" pitchFamily="34" charset="0"/>
            </a:endParaRPr>
          </a:p>
        </p:txBody>
      </p:sp>
      <p:sp>
        <p:nvSpPr>
          <p:cNvPr id="13" name="TextBox 307">
            <a:extLst>
              <a:ext uri="{FF2B5EF4-FFF2-40B4-BE49-F238E27FC236}">
                <a16:creationId xmlns:a16="http://schemas.microsoft.com/office/drawing/2014/main" id="{0A94D1BE-AB35-4AD9-BA42-95161FD08AF8}"/>
              </a:ext>
            </a:extLst>
          </p:cNvPr>
          <p:cNvSpPr txBox="1"/>
          <p:nvPr/>
        </p:nvSpPr>
        <p:spPr>
          <a:xfrm>
            <a:off x="756605" y="2961438"/>
            <a:ext cx="206634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INVITALIA E CONSIP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8082DDC6-1225-46B4-A38C-2ECC95361BE1}"/>
              </a:ext>
            </a:extLst>
          </p:cNvPr>
          <p:cNvSpPr/>
          <p:nvPr/>
        </p:nvSpPr>
        <p:spPr>
          <a:xfrm>
            <a:off x="680931" y="4128936"/>
            <a:ext cx="3050022" cy="743709"/>
          </a:xfrm>
          <a:prstGeom prst="rect">
            <a:avLst/>
          </a:prstGeom>
          <a:solidFill>
            <a:srgbClr val="7AE1BF"/>
          </a:solidFill>
          <a:ln>
            <a:solidFill>
              <a:srgbClr val="7AE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0" i="1" u="none" strike="noStrike" kern="1200" cap="none" spc="0" normalizeH="0" baseline="0" noProof="0">
              <a:ln>
                <a:noFill/>
              </a:ln>
              <a:solidFill>
                <a:srgbClr val="004C60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8" name="TextBox 307">
            <a:extLst>
              <a:ext uri="{FF2B5EF4-FFF2-40B4-BE49-F238E27FC236}">
                <a16:creationId xmlns:a16="http://schemas.microsoft.com/office/drawing/2014/main" id="{5152A6B3-9E2C-44CD-82FE-F3D39B5EB265}"/>
              </a:ext>
            </a:extLst>
          </p:cNvPr>
          <p:cNvSpPr txBox="1"/>
          <p:nvPr/>
        </p:nvSpPr>
        <p:spPr>
          <a:xfrm>
            <a:off x="756605" y="4115236"/>
            <a:ext cx="307993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GSE</a:t>
            </a:r>
            <a:r>
              <a:rPr lang="en-US" altLang="ko-KR" sz="1400" b="1" dirty="0">
                <a:solidFill>
                  <a:srgbClr val="004C60"/>
                </a:solidFill>
                <a:latin typeface="+mj-lt"/>
                <a:ea typeface="맑은 고딕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876733BF-597B-40C1-9EFA-70FFE5AFFC90}"/>
              </a:ext>
            </a:extLst>
          </p:cNvPr>
          <p:cNvSpPr/>
          <p:nvPr/>
        </p:nvSpPr>
        <p:spPr>
          <a:xfrm>
            <a:off x="3684233" y="5054912"/>
            <a:ext cx="7842926" cy="981647"/>
          </a:xfrm>
          <a:prstGeom prst="rect">
            <a:avLst/>
          </a:prstGeom>
          <a:solidFill>
            <a:schemeClr val="bg1">
              <a:lumMod val="9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defRPr/>
            </a:pPr>
            <a:r>
              <a:rPr lang="it-IT" sz="1200" dirty="0">
                <a:solidFill>
                  <a:srgbClr val="000000"/>
                </a:solidFill>
                <a:latin typeface="+mj-lt"/>
                <a:ea typeface="맑은 고딕"/>
                <a:cs typeface="Segoe UI" panose="020B0502040204020203" pitchFamily="34" charset="0"/>
              </a:rPr>
              <a:t>Valutazione qualitativa degli interventi rispetto ai propri ambiti di competenza. Nello specifico, sono state condotte analisi tecniche ai fini dell’ammissibilità degli investimenti e della verifica di tutte le condizionalità previste dal PNRR, in particolare al fine di assicurare coerenza rispetto all’organizzazione territoriale della riforma in termini di standard strutturali, tecnologici ed organizzativi uniformi a livello nazionale.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35DB6806-69C2-43C5-917D-6F0D4D241DE7}"/>
              </a:ext>
            </a:extLst>
          </p:cNvPr>
          <p:cNvSpPr/>
          <p:nvPr/>
        </p:nvSpPr>
        <p:spPr>
          <a:xfrm>
            <a:off x="655281" y="5047705"/>
            <a:ext cx="3050022" cy="989877"/>
          </a:xfrm>
          <a:prstGeom prst="rect">
            <a:avLst/>
          </a:prstGeom>
          <a:solidFill>
            <a:srgbClr val="7AE1BF"/>
          </a:solidFill>
          <a:ln>
            <a:solidFill>
              <a:srgbClr val="7AE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b="0" i="1" u="none" strike="noStrike" kern="1200" cap="none" spc="0" normalizeH="0" baseline="0" noProof="0">
              <a:ln>
                <a:noFill/>
              </a:ln>
              <a:solidFill>
                <a:srgbClr val="004C60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8" name="TextBox 307">
            <a:extLst>
              <a:ext uri="{FF2B5EF4-FFF2-40B4-BE49-F238E27FC236}">
                <a16:creationId xmlns:a16="http://schemas.microsoft.com/office/drawing/2014/main" id="{6749A0D8-64C1-4250-9906-62EC75082762}"/>
              </a:ext>
            </a:extLst>
          </p:cNvPr>
          <p:cNvSpPr txBox="1"/>
          <p:nvPr/>
        </p:nvSpPr>
        <p:spPr>
          <a:xfrm>
            <a:off x="756605" y="5157088"/>
            <a:ext cx="279993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rgbClr val="415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DGPROG E AGENAS  </a:t>
            </a:r>
          </a:p>
        </p:txBody>
      </p:sp>
      <p:pic>
        <p:nvPicPr>
          <p:cNvPr id="1026" name="Picture 2" descr="Invitalia - Wikipedia">
            <a:extLst>
              <a:ext uri="{FF2B5EF4-FFF2-40B4-BE49-F238E27FC236}">
                <a16:creationId xmlns:a16="http://schemas.microsoft.com/office/drawing/2014/main" id="{F802C9A2-8DFA-4D9B-A112-C4EF5186B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33" y="2933206"/>
            <a:ext cx="75056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ip - Wikipedia">
            <a:extLst>
              <a:ext uri="{FF2B5EF4-FFF2-40B4-BE49-F238E27FC236}">
                <a16:creationId xmlns:a16="http://schemas.microsoft.com/office/drawing/2014/main" id="{1C674103-DC0C-42BA-A67F-C810DB1B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70" y="3421926"/>
            <a:ext cx="51891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store dei servizi energetici - Wikipedia">
            <a:extLst>
              <a:ext uri="{FF2B5EF4-FFF2-40B4-BE49-F238E27FC236}">
                <a16:creationId xmlns:a16="http://schemas.microsoft.com/office/drawing/2014/main" id="{F796D5DD-8247-46E1-8E4C-6AB5FFBC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74" y="4287011"/>
            <a:ext cx="1022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lurima S.p.A. | Procedura per l'affidamento dei servizi di gestione  documentale e di gestione dell'archivio del ministero della salute: Plurima  si aggiudica l'appalto">
            <a:extLst>
              <a:ext uri="{FF2B5EF4-FFF2-40B4-BE49-F238E27FC236}">
                <a16:creationId xmlns:a16="http://schemas.microsoft.com/office/drawing/2014/main" id="{4084858A-0852-40C6-BBB2-E7801DA7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69" y="5093656"/>
            <a:ext cx="1025116" cy="5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rtale Covid-19">
            <a:extLst>
              <a:ext uri="{FF2B5EF4-FFF2-40B4-BE49-F238E27FC236}">
                <a16:creationId xmlns:a16="http://schemas.microsoft.com/office/drawing/2014/main" id="{3F3B6421-9650-4B04-96C4-62267EB1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27" y="5555344"/>
            <a:ext cx="1404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FDBC45F2-7F84-43E2-B14C-D9832628C237}"/>
              </a:ext>
            </a:extLst>
          </p:cNvPr>
          <p:cNvSpPr/>
          <p:nvPr/>
        </p:nvSpPr>
        <p:spPr>
          <a:xfrm>
            <a:off x="3730953" y="4135251"/>
            <a:ext cx="7796206" cy="735329"/>
          </a:xfrm>
          <a:prstGeom prst="rect">
            <a:avLst/>
          </a:prstGeom>
          <a:solidFill>
            <a:schemeClr val="bg1">
              <a:lumMod val="95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/>
              <a:buChar char="ü"/>
              <a:defRPr/>
            </a:pPr>
            <a:r>
              <a:rPr lang="it-IT" altLang="ko-KR" sz="1200" dirty="0">
                <a:solidFill>
                  <a:srgbClr val="000000"/>
                </a:solidFill>
                <a:latin typeface="+mj-lt"/>
                <a:ea typeface="맑은 고딕"/>
                <a:cs typeface="Segoe UI" panose="020B0502040204020203" pitchFamily="34" charset="0"/>
              </a:rPr>
              <a:t>Supporto al ricorso a servizi di ingegneria per la diagnosi energetica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/>
              <a:buChar char="ü"/>
              <a:defRPr/>
            </a:pPr>
            <a:r>
              <a:rPr lang="it-IT" altLang="ko-KR" sz="1200" dirty="0">
                <a:solidFill>
                  <a:srgbClr val="000000"/>
                </a:solidFill>
                <a:latin typeface="+mj-lt"/>
                <a:ea typeface="맑은 고딕"/>
                <a:cs typeface="Segoe UI" panose="020B0502040204020203" pitchFamily="34" charset="0"/>
              </a:rPr>
              <a:t>Convergenza alla realizzazione degli obiettivi di riqualificazione energetica delle strutture sanitarie, con disponibilità di cofinanziamenti attraverso il ricorso al conto termico </a:t>
            </a:r>
          </a:p>
        </p:txBody>
      </p:sp>
    </p:spTree>
    <p:extLst>
      <p:ext uri="{BB962C8B-B14F-4D97-AF65-F5344CB8AC3E}">
        <p14:creationId xmlns:p14="http://schemas.microsoft.com/office/powerpoint/2010/main" val="108927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0">
            <a:extLst>
              <a:ext uri="{FF2B5EF4-FFF2-40B4-BE49-F238E27FC236}">
                <a16:creationId xmlns:a16="http://schemas.microsoft.com/office/drawing/2014/main" id="{430BA9AA-4751-4D8D-A9DB-971B0C014BA0}"/>
              </a:ext>
            </a:extLst>
          </p:cNvPr>
          <p:cNvSpPr/>
          <p:nvPr/>
        </p:nvSpPr>
        <p:spPr>
          <a:xfrm>
            <a:off x="155768" y="1073733"/>
            <a:ext cx="5651819" cy="5084471"/>
          </a:xfrm>
          <a:prstGeom prst="rect">
            <a:avLst/>
          </a:prstGeom>
          <a:solidFill>
            <a:srgbClr val="99E8CE">
              <a:alpha val="39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784400A-ACF9-48A7-ABB0-FC023FC033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4433" y="357718"/>
            <a:ext cx="11857567" cy="383116"/>
          </a:xfrm>
        </p:spPr>
        <p:txBody>
          <a:bodyPr/>
          <a:lstStyle/>
          <a:p>
            <a:r>
              <a:rPr lang="it-IT" dirty="0"/>
              <a:t>La valutazione territoriale della rete dell’assistenza delineata dalla Missione 6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70B677A-6820-40C0-840A-B2C87AA0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69EDFD3-7D5A-4A00-A28A-5581BD1010F0}"/>
              </a:ext>
            </a:extLst>
          </p:cNvPr>
          <p:cNvGrpSpPr/>
          <p:nvPr/>
        </p:nvGrpSpPr>
        <p:grpSpPr>
          <a:xfrm>
            <a:off x="425816" y="1799957"/>
            <a:ext cx="5300526" cy="4190273"/>
            <a:chOff x="334433" y="2225241"/>
            <a:chExt cx="6413637" cy="5577256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4F170F02-F448-4BD3-9264-87CF7BB81DB0}"/>
                </a:ext>
              </a:extLst>
            </p:cNvPr>
            <p:cNvGrpSpPr/>
            <p:nvPr/>
          </p:nvGrpSpPr>
          <p:grpSpPr>
            <a:xfrm>
              <a:off x="334433" y="2225241"/>
              <a:ext cx="3546667" cy="2498273"/>
              <a:chOff x="218724" y="1690212"/>
              <a:chExt cx="3546667" cy="2271157"/>
            </a:xfrm>
          </p:grpSpPr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464EAFB4-3753-4B40-BDBA-48B672A7C05A}"/>
                  </a:ext>
                </a:extLst>
              </p:cNvPr>
              <p:cNvSpPr/>
              <p:nvPr/>
            </p:nvSpPr>
            <p:spPr>
              <a:xfrm>
                <a:off x="218724" y="1690212"/>
                <a:ext cx="3546667" cy="2271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7" name="Straight Connector 32">
                <a:extLst>
                  <a:ext uri="{FF2B5EF4-FFF2-40B4-BE49-F238E27FC236}">
                    <a16:creationId xmlns:a16="http://schemas.microsoft.com/office/drawing/2014/main" id="{C4C31174-3572-450A-A063-F0852FF524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9725" y="1736391"/>
                <a:ext cx="1814777" cy="0"/>
              </a:xfrm>
              <a:prstGeom prst="line">
                <a:avLst/>
              </a:prstGeom>
              <a:ln w="28575">
                <a:solidFill>
                  <a:srgbClr val="D5DDE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45F4578A-C1CD-4CA4-8DC1-7A6D9108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0177" y="4947088"/>
              <a:ext cx="4055923" cy="2855409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06C505D-E6C8-4EAD-8581-ADD01766D083}"/>
                </a:ext>
              </a:extLst>
            </p:cNvPr>
            <p:cNvSpPr txBox="1"/>
            <p:nvPr/>
          </p:nvSpPr>
          <p:spPr>
            <a:xfrm>
              <a:off x="3559260" y="4913758"/>
              <a:ext cx="3188810" cy="696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ctr"/>
              <a:r>
                <a:rPr lang="it-IT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Esempio di analisi territoriale </a:t>
              </a:r>
              <a:r>
                <a:rPr lang="it-IT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CdC</a:t>
              </a:r>
              <a:r>
                <a:rPr lang="it-IT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Regione Abruzzo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EAEA179-0B57-4F0A-8D27-A9F87CA0B5B2}"/>
                </a:ext>
              </a:extLst>
            </p:cNvPr>
            <p:cNvSpPr txBox="1"/>
            <p:nvPr/>
          </p:nvSpPr>
          <p:spPr>
            <a:xfrm>
              <a:off x="389225" y="2323901"/>
              <a:ext cx="3473988" cy="23759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sz="1100" dirty="0"/>
                <a:t>Le rappresentazioni cartografiche delle </a:t>
              </a:r>
              <a:r>
                <a:rPr lang="it-IT" sz="1100" dirty="0" err="1"/>
                <a:t>CdC</a:t>
              </a:r>
              <a:r>
                <a:rPr lang="it-IT" sz="1100" dirty="0"/>
                <a:t> e </a:t>
              </a:r>
              <a:r>
                <a:rPr lang="it-IT" sz="1100" dirty="0" err="1"/>
                <a:t>OdC</a:t>
              </a:r>
              <a:r>
                <a:rPr lang="it-IT" sz="1100" dirty="0"/>
                <a:t> sono state costruite sulla base dell’</a:t>
              </a:r>
              <a:r>
                <a:rPr lang="it-IT" sz="1100" b="1" dirty="0"/>
                <a:t>indice di copertura territoriale</a:t>
              </a:r>
              <a:r>
                <a:rPr lang="it-IT" sz="1100" dirty="0"/>
                <a:t>. Tale indice rappresenta la percentuale di superficie regionale in cui le </a:t>
              </a:r>
              <a:r>
                <a:rPr lang="it-IT" sz="1100" dirty="0" err="1"/>
                <a:t>CdC</a:t>
              </a:r>
              <a:r>
                <a:rPr lang="it-IT" sz="1100" dirty="0"/>
                <a:t> distano non più di 20 km dai centri urbani e gli </a:t>
              </a:r>
              <a:r>
                <a:rPr lang="it-IT" sz="1100" dirty="0" err="1"/>
                <a:t>OdC</a:t>
              </a:r>
              <a:r>
                <a:rPr lang="it-IT" sz="1100" dirty="0"/>
                <a:t> non più di 30 km. L’indicatore ha lo scopo di offrire una misura sintetica del grado di copertura territoriale della rete dei servizi territoriali (siano essi </a:t>
              </a:r>
              <a:r>
                <a:rPr lang="it-IT" sz="1100" dirty="0" err="1"/>
                <a:t>CdC</a:t>
              </a:r>
              <a:r>
                <a:rPr lang="it-IT" sz="1100" dirty="0"/>
                <a:t> od </a:t>
              </a:r>
              <a:r>
                <a:rPr lang="it-IT" sz="1100" dirty="0" err="1"/>
                <a:t>OdC</a:t>
              </a:r>
              <a:r>
                <a:rPr lang="it-IT" sz="1100" dirty="0"/>
                <a:t>). </a:t>
              </a:r>
            </a:p>
          </p:txBody>
        </p:sp>
      </p:grpSp>
      <p:sp>
        <p:nvSpPr>
          <p:cNvPr id="38" name="Rectangle 370">
            <a:extLst>
              <a:ext uri="{FF2B5EF4-FFF2-40B4-BE49-F238E27FC236}">
                <a16:creationId xmlns:a16="http://schemas.microsoft.com/office/drawing/2014/main" id="{68F8C660-A511-46E6-9F92-E45E54536277}"/>
              </a:ext>
            </a:extLst>
          </p:cNvPr>
          <p:cNvSpPr/>
          <p:nvPr/>
        </p:nvSpPr>
        <p:spPr>
          <a:xfrm>
            <a:off x="5913729" y="1073733"/>
            <a:ext cx="6085313" cy="5084471"/>
          </a:xfrm>
          <a:prstGeom prst="rect">
            <a:avLst/>
          </a:prstGeom>
          <a:solidFill>
            <a:srgbClr val="99E8CE">
              <a:alpha val="39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EEE3C656-B815-4E8C-B898-4622F72E492B}"/>
              </a:ext>
            </a:extLst>
          </p:cNvPr>
          <p:cNvGrpSpPr/>
          <p:nvPr/>
        </p:nvGrpSpPr>
        <p:grpSpPr>
          <a:xfrm>
            <a:off x="6183777" y="1799957"/>
            <a:ext cx="2931130" cy="1876989"/>
            <a:chOff x="334433" y="2225241"/>
            <a:chExt cx="3546667" cy="2498273"/>
          </a:xfrm>
        </p:grpSpPr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B7862DE2-2248-4F70-9CC3-58D49DA11904}"/>
                </a:ext>
              </a:extLst>
            </p:cNvPr>
            <p:cNvGrpSpPr/>
            <p:nvPr/>
          </p:nvGrpSpPr>
          <p:grpSpPr>
            <a:xfrm>
              <a:off x="334433" y="2225241"/>
              <a:ext cx="3546667" cy="2498273"/>
              <a:chOff x="218724" y="1690212"/>
              <a:chExt cx="3546667" cy="2271157"/>
            </a:xfrm>
          </p:grpSpPr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4F8F6C79-810F-4DED-A01E-159B8FFA32B2}"/>
                  </a:ext>
                </a:extLst>
              </p:cNvPr>
              <p:cNvSpPr/>
              <p:nvPr/>
            </p:nvSpPr>
            <p:spPr>
              <a:xfrm>
                <a:off x="218724" y="1690212"/>
                <a:ext cx="3546667" cy="22711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5" name="Straight Connector 32">
                <a:extLst>
                  <a:ext uri="{FF2B5EF4-FFF2-40B4-BE49-F238E27FC236}">
                    <a16:creationId xmlns:a16="http://schemas.microsoft.com/office/drawing/2014/main" id="{68EA2869-2FB2-42A7-98E8-68ED6AFFFD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9725" y="1736391"/>
                <a:ext cx="1814777" cy="0"/>
              </a:xfrm>
              <a:prstGeom prst="line">
                <a:avLst/>
              </a:prstGeom>
              <a:ln w="28575">
                <a:solidFill>
                  <a:srgbClr val="D5DDE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A5385CBF-1E69-4FEA-85FA-F29FF244A86C}"/>
                </a:ext>
              </a:extLst>
            </p:cNvPr>
            <p:cNvSpPr txBox="1"/>
            <p:nvPr/>
          </p:nvSpPr>
          <p:spPr>
            <a:xfrm>
              <a:off x="389225" y="2323901"/>
              <a:ext cx="3473988" cy="17000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sz="1100" dirty="0"/>
                <a:t>Le </a:t>
              </a:r>
              <a:r>
                <a:rPr lang="it-IT" sz="1100" dirty="0" err="1"/>
                <a:t>CdC</a:t>
              </a:r>
              <a:r>
                <a:rPr lang="it-IT" sz="1100" dirty="0"/>
                <a:t> e </a:t>
              </a:r>
              <a:r>
                <a:rPr lang="it-IT" sz="1100" dirty="0" err="1"/>
                <a:t>OdC</a:t>
              </a:r>
              <a:r>
                <a:rPr lang="it-IT" sz="1100" dirty="0"/>
                <a:t> coprono </a:t>
              </a:r>
              <a:r>
                <a:rPr lang="it-IT" sz="1100" b="1" dirty="0"/>
                <a:t>in maniera capillare</a:t>
              </a:r>
              <a:r>
                <a:rPr lang="it-IT" sz="1100" dirty="0"/>
                <a:t> </a:t>
              </a:r>
              <a:r>
                <a:rPr lang="it-IT" sz="1100" b="1" dirty="0"/>
                <a:t>il territorio nazionale</a:t>
              </a:r>
              <a:r>
                <a:rPr lang="it-IT" sz="1100" dirty="0"/>
                <a:t>, garantendo un riferimento continuativo per la popolazione che permetta di garantire la presa in carico della comunità di riferimento.</a:t>
              </a:r>
            </a:p>
            <a:p>
              <a:pPr algn="just"/>
              <a:endParaRPr lang="it-IT" sz="1100" dirty="0"/>
            </a:p>
          </p:txBody>
        </p:sp>
      </p:grpSp>
      <p:sp>
        <p:nvSpPr>
          <p:cNvPr id="46" name="Rectangle 15">
            <a:extLst>
              <a:ext uri="{FF2B5EF4-FFF2-40B4-BE49-F238E27FC236}">
                <a16:creationId xmlns:a16="http://schemas.microsoft.com/office/drawing/2014/main" id="{69CDE906-9629-4278-B207-8731A6E96000}"/>
              </a:ext>
            </a:extLst>
          </p:cNvPr>
          <p:cNvSpPr/>
          <p:nvPr/>
        </p:nvSpPr>
        <p:spPr>
          <a:xfrm>
            <a:off x="6139581" y="1228043"/>
            <a:ext cx="4273378" cy="403499"/>
          </a:xfrm>
          <a:prstGeom prst="rect">
            <a:avLst/>
          </a:prstGeom>
          <a:solidFill>
            <a:srgbClr val="004C60"/>
          </a:solidFill>
          <a:ln>
            <a:solidFill>
              <a:srgbClr val="004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latin typeface="+mj-lt"/>
                <a:ea typeface="맑은 고딕"/>
                <a:cs typeface="Segoe UI" panose="020B0502040204020203" pitchFamily="34" charset="0"/>
              </a:rPr>
              <a:t>Distribuzione a livello nazionale di </a:t>
            </a:r>
            <a:r>
              <a:rPr lang="it-IT" sz="1400" b="1" dirty="0" err="1">
                <a:solidFill>
                  <a:srgbClr val="FFFFFF"/>
                </a:solidFill>
                <a:latin typeface="+mj-lt"/>
                <a:ea typeface="맑은 고딕"/>
                <a:cs typeface="Segoe UI" panose="020B0502040204020203" pitchFamily="34" charset="0"/>
              </a:rPr>
              <a:t>CdC</a:t>
            </a:r>
            <a:r>
              <a:rPr lang="it-IT" sz="1400" b="1" dirty="0">
                <a:solidFill>
                  <a:srgbClr val="FFFFFF"/>
                </a:solidFill>
                <a:latin typeface="+mj-lt"/>
                <a:ea typeface="맑은 고딕"/>
                <a:cs typeface="Segoe UI" panose="020B0502040204020203" pitchFamily="34" charset="0"/>
              </a:rPr>
              <a:t> e </a:t>
            </a:r>
            <a:r>
              <a:rPr lang="it-IT" sz="1400" b="1" dirty="0" err="1">
                <a:solidFill>
                  <a:srgbClr val="FFFFFF"/>
                </a:solidFill>
                <a:latin typeface="+mj-lt"/>
                <a:ea typeface="맑은 고딕"/>
                <a:cs typeface="Segoe UI" panose="020B0502040204020203" pitchFamily="34" charset="0"/>
              </a:rPr>
              <a:t>OdC</a:t>
            </a:r>
            <a:endParaRPr lang="it-IT" sz="1400" b="1" dirty="0">
              <a:solidFill>
                <a:srgbClr val="FFFFFF"/>
              </a:solidFill>
              <a:latin typeface="+mj-lt"/>
              <a:ea typeface="맑은 고딕"/>
              <a:cs typeface="Segoe UI" panose="020B0502040204020203" pitchFamily="34" charset="0"/>
            </a:endParaRP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D44A907E-E4F9-4C16-9BB0-76D2A283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24" y="3780873"/>
            <a:ext cx="3784810" cy="2273405"/>
          </a:xfrm>
          <a:prstGeom prst="rect">
            <a:avLst/>
          </a:prstGeom>
        </p:spPr>
      </p:pic>
      <p:sp>
        <p:nvSpPr>
          <p:cNvPr id="48" name="Rectangle 15">
            <a:extLst>
              <a:ext uri="{FF2B5EF4-FFF2-40B4-BE49-F238E27FC236}">
                <a16:creationId xmlns:a16="http://schemas.microsoft.com/office/drawing/2014/main" id="{1A98B646-6F0E-49A2-A9A9-AE0E6C01A554}"/>
              </a:ext>
            </a:extLst>
          </p:cNvPr>
          <p:cNvSpPr/>
          <p:nvPr/>
        </p:nvSpPr>
        <p:spPr>
          <a:xfrm>
            <a:off x="396451" y="1241754"/>
            <a:ext cx="4273200" cy="403499"/>
          </a:xfrm>
          <a:prstGeom prst="rect">
            <a:avLst/>
          </a:prstGeom>
          <a:solidFill>
            <a:srgbClr val="004C60"/>
          </a:solidFill>
          <a:ln>
            <a:solidFill>
              <a:srgbClr val="004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it-IT" sz="1400" b="1" dirty="0">
                <a:solidFill>
                  <a:srgbClr val="FFFFFF"/>
                </a:solidFill>
                <a:latin typeface="+mj-lt"/>
                <a:ea typeface="맑은 고딕"/>
                <a:cs typeface="Segoe UI" panose="020B0502040204020203" pitchFamily="34" charset="0"/>
              </a:rPr>
              <a:t>Metodologia valutazione territoriale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D7E50EE-8BEB-49C0-B0DB-C2B38E1478A7}"/>
              </a:ext>
            </a:extLst>
          </p:cNvPr>
          <p:cNvSpPr txBox="1"/>
          <p:nvPr/>
        </p:nvSpPr>
        <p:spPr>
          <a:xfrm>
            <a:off x="6046744" y="4745387"/>
            <a:ext cx="18000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Distribuzion</a:t>
            </a:r>
            <a:r>
              <a: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per classi di popolazione</a:t>
            </a:r>
            <a:endParaRPr lang="it-IT" sz="1400" i="1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pic>
        <p:nvPicPr>
          <p:cNvPr id="50" name="Elemento grafico 49" descr="Indietro con riempimento a tinta unita">
            <a:extLst>
              <a:ext uri="{FF2B5EF4-FFF2-40B4-BE49-F238E27FC236}">
                <a16:creationId xmlns:a16="http://schemas.microsoft.com/office/drawing/2014/main" id="{274BF59A-D816-4E7D-8DB4-60F800332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22887">
            <a:off x="3498150" y="2983380"/>
            <a:ext cx="755703" cy="755703"/>
          </a:xfrm>
          <a:prstGeom prst="rect">
            <a:avLst/>
          </a:prstGeom>
        </p:spPr>
      </p:pic>
      <p:pic>
        <p:nvPicPr>
          <p:cNvPr id="51" name="Elemento grafico 50" descr="Indietro con riempimento a tinta unita">
            <a:extLst>
              <a:ext uri="{FF2B5EF4-FFF2-40B4-BE49-F238E27FC236}">
                <a16:creationId xmlns:a16="http://schemas.microsoft.com/office/drawing/2014/main" id="{06FF3A5F-80E6-4DAB-B671-08839F7D1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176441">
            <a:off x="9360418" y="2998456"/>
            <a:ext cx="755703" cy="7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70">
            <a:extLst>
              <a:ext uri="{FF2B5EF4-FFF2-40B4-BE49-F238E27FC236}">
                <a16:creationId xmlns:a16="http://schemas.microsoft.com/office/drawing/2014/main" id="{478DE199-F618-4A8F-88D1-CA623B129345}"/>
              </a:ext>
            </a:extLst>
          </p:cNvPr>
          <p:cNvSpPr/>
          <p:nvPr/>
        </p:nvSpPr>
        <p:spPr>
          <a:xfrm>
            <a:off x="155768" y="1073733"/>
            <a:ext cx="4301681" cy="4654711"/>
          </a:xfrm>
          <a:prstGeom prst="rect">
            <a:avLst/>
          </a:prstGeom>
          <a:solidFill>
            <a:srgbClr val="99E8CE">
              <a:alpha val="39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16D8F39-1519-48CF-AC05-C76CF05C05F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289423D-958B-4AD5-B265-65897ADF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67D4581A-9F18-4091-8A7E-3CF7960B15AE}"/>
              </a:ext>
            </a:extLst>
          </p:cNvPr>
          <p:cNvSpPr txBox="1">
            <a:spLocks/>
          </p:cNvSpPr>
          <p:nvPr/>
        </p:nvSpPr>
        <p:spPr>
          <a:xfrm>
            <a:off x="334433" y="357718"/>
            <a:ext cx="11361381" cy="3831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 geolocalizzazione degli interventi attraverso il </a:t>
            </a:r>
            <a:r>
              <a:rPr lang="it-IT" dirty="0" err="1"/>
              <a:t>GeoPortale</a:t>
            </a:r>
            <a:r>
              <a:rPr lang="it-IT" dirty="0"/>
              <a:t> PNRR </a:t>
            </a:r>
          </a:p>
          <a:p>
            <a:endParaRPr lang="it-IT" dirty="0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B69258E8-713C-42B7-BBCD-58B45DA782C6}"/>
              </a:ext>
            </a:extLst>
          </p:cNvPr>
          <p:cNvSpPr/>
          <p:nvPr/>
        </p:nvSpPr>
        <p:spPr>
          <a:xfrm rot="5400000">
            <a:off x="4095170" y="2932878"/>
            <a:ext cx="1154093" cy="1082996"/>
          </a:xfrm>
          <a:prstGeom prst="triangle">
            <a:avLst/>
          </a:prstGeom>
          <a:solidFill>
            <a:srgbClr val="D5D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err="1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3E45B18-E37B-4611-9727-3D7314C167BC}"/>
              </a:ext>
            </a:extLst>
          </p:cNvPr>
          <p:cNvGrpSpPr/>
          <p:nvPr/>
        </p:nvGrpSpPr>
        <p:grpSpPr>
          <a:xfrm>
            <a:off x="5298776" y="1031529"/>
            <a:ext cx="6245476" cy="2973112"/>
            <a:chOff x="4986503" y="1198705"/>
            <a:chExt cx="6870023" cy="395721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FFC6D8A6-AAC2-4604-972D-D514C8808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3418" y="1978531"/>
              <a:ext cx="6612396" cy="3177385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5375697-6509-4A3D-ADCA-C18AFEA5D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6503" y="1198705"/>
              <a:ext cx="6870023" cy="789788"/>
            </a:xfrm>
            <a:prstGeom prst="rect">
              <a:avLst/>
            </a:prstGeom>
          </p:spPr>
        </p:pic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95C4E43-236A-40E9-877A-98981CEF9ACD}"/>
              </a:ext>
            </a:extLst>
          </p:cNvPr>
          <p:cNvGrpSpPr/>
          <p:nvPr/>
        </p:nvGrpSpPr>
        <p:grpSpPr>
          <a:xfrm>
            <a:off x="334433" y="2225241"/>
            <a:ext cx="3546667" cy="2498273"/>
            <a:chOff x="218724" y="1690212"/>
            <a:chExt cx="3546667" cy="2271157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8531CB53-4ABC-4738-A8B8-E37D36A84E8B}"/>
                </a:ext>
              </a:extLst>
            </p:cNvPr>
            <p:cNvSpPr/>
            <p:nvPr/>
          </p:nvSpPr>
          <p:spPr>
            <a:xfrm>
              <a:off x="218724" y="1690212"/>
              <a:ext cx="3546667" cy="2271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980CDA0-D00E-40A7-99FB-5FD0D14C5085}"/>
                </a:ext>
              </a:extLst>
            </p:cNvPr>
            <p:cNvSpPr txBox="1"/>
            <p:nvPr/>
          </p:nvSpPr>
          <p:spPr>
            <a:xfrm>
              <a:off x="280356" y="2154603"/>
              <a:ext cx="3423401" cy="1342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just"/>
              <a:r>
                <a:rPr lang="it-IT" sz="1400" dirty="0"/>
                <a:t>Agenas ha reso disponibile uno specifico portale </a:t>
              </a:r>
              <a:r>
                <a:rPr lang="it-IT" sz="1400" b="1" dirty="0"/>
                <a:t>«</a:t>
              </a:r>
              <a:r>
                <a:rPr lang="it-IT" sz="1400" b="1" dirty="0" err="1"/>
                <a:t>GeoPortale</a:t>
              </a:r>
              <a:r>
                <a:rPr lang="it-IT" sz="1400" b="1" dirty="0"/>
                <a:t>»</a:t>
              </a:r>
              <a:r>
                <a:rPr lang="it-IT" sz="1400" dirty="0"/>
                <a:t> al fine di supportare </a:t>
              </a:r>
              <a:r>
                <a:rPr lang="it-IT" sz="1400" b="1" dirty="0"/>
                <a:t>la geolocalizzazione </a:t>
              </a:r>
              <a:r>
                <a:rPr lang="it-IT" sz="1400" dirty="0"/>
                <a:t>degli interventi. </a:t>
              </a:r>
              <a:r>
                <a:rPr lang="it-IT" sz="1400" b="1" dirty="0">
                  <a:solidFill>
                    <a:srgbClr val="212529"/>
                  </a:solidFill>
                  <a:latin typeface="Titillium Web" panose="00000500000000000000" pitchFamily="2" charset="0"/>
                </a:rPr>
                <a:t>Attraverso il portale sarà</a:t>
              </a:r>
              <a:r>
                <a:rPr lang="it-IT" sz="1400" b="1" i="0" dirty="0">
                  <a:solidFill>
                    <a:srgbClr val="212529"/>
                  </a:solidFill>
                  <a:effectLst/>
                  <a:latin typeface="Titillium Web" panose="00000500000000000000" pitchFamily="2" charset="0"/>
                </a:rPr>
                <a:t> possibile navigare nei diversi contesti geografici italiani e visualizzare i progetti previsti sia per la Componente 1 che per la Componente 2</a:t>
              </a:r>
              <a:endParaRPr lang="it-IT" sz="1400" b="1" dirty="0"/>
            </a:p>
          </p:txBody>
        </p:sp>
        <p:cxnSp>
          <p:nvCxnSpPr>
            <p:cNvPr id="11" name="Straight Connector 32">
              <a:extLst>
                <a:ext uri="{FF2B5EF4-FFF2-40B4-BE49-F238E27FC236}">
                  <a16:creationId xmlns:a16="http://schemas.microsoft.com/office/drawing/2014/main" id="{2DFB7FAD-71EA-44C5-B977-C8CCA9B4A0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9725" y="1736391"/>
              <a:ext cx="1814777" cy="0"/>
            </a:xfrm>
            <a:prstGeom prst="line">
              <a:avLst/>
            </a:prstGeom>
            <a:ln w="28575">
              <a:solidFill>
                <a:srgbClr val="D5DD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358B9554-E8E0-437B-9439-EDCBAB768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97" y="4212681"/>
            <a:ext cx="5161550" cy="203196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5EBF30-E730-42F0-8B11-82B806576699}"/>
              </a:ext>
            </a:extLst>
          </p:cNvPr>
          <p:cNvSpPr txBox="1"/>
          <p:nvPr/>
        </p:nvSpPr>
        <p:spPr>
          <a:xfrm rot="18677765">
            <a:off x="4911741" y="4257860"/>
            <a:ext cx="1800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it-IT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Esempificativo</a:t>
            </a:r>
          </a:p>
        </p:txBody>
      </p:sp>
      <p:pic>
        <p:nvPicPr>
          <p:cNvPr id="20" name="Elemento grafico 19" descr="Indietro con riempimento a tinta unita">
            <a:extLst>
              <a:ext uri="{FF2B5EF4-FFF2-40B4-BE49-F238E27FC236}">
                <a16:creationId xmlns:a16="http://schemas.microsoft.com/office/drawing/2014/main" id="{DE6FA6CB-E90C-49F6-8E5F-FD705807F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2995" y="2670521"/>
            <a:ext cx="567771" cy="567771"/>
          </a:xfrm>
          <a:prstGeom prst="rect">
            <a:avLst/>
          </a:prstGeom>
        </p:spPr>
      </p:pic>
      <p:pic>
        <p:nvPicPr>
          <p:cNvPr id="21" name="Elemento grafico 20" descr="Indietro con riempimento a tinta unita">
            <a:extLst>
              <a:ext uri="{FF2B5EF4-FFF2-40B4-BE49-F238E27FC236}">
                <a16:creationId xmlns:a16="http://schemas.microsoft.com/office/drawing/2014/main" id="{DA7E4319-0A74-4B7D-9C06-7550756EE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33747" y="2661150"/>
            <a:ext cx="567771" cy="567771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F710664A-73E5-4640-B992-592D8AE6CDF1}"/>
              </a:ext>
            </a:extLst>
          </p:cNvPr>
          <p:cNvSpPr/>
          <p:nvPr/>
        </p:nvSpPr>
        <p:spPr>
          <a:xfrm>
            <a:off x="8942843" y="2709447"/>
            <a:ext cx="1760627" cy="3778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9AB729D3-6E11-4267-953C-F0CAFF04C77C}"/>
              </a:ext>
            </a:extLst>
          </p:cNvPr>
          <p:cNvSpPr/>
          <p:nvPr/>
        </p:nvSpPr>
        <p:spPr>
          <a:xfrm>
            <a:off x="5999454" y="2709447"/>
            <a:ext cx="1760627" cy="3778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5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C8ACA97-ED70-4987-85BC-2F378189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AC8188-CEB7-4430-8A0E-F0689B7EFB4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78516" y="2296426"/>
            <a:ext cx="8755804" cy="1290054"/>
          </a:xfrm>
        </p:spPr>
        <p:txBody>
          <a:bodyPr/>
          <a:lstStyle/>
          <a:p>
            <a:r>
              <a:rPr lang="it-IT" dirty="0"/>
              <a:t>Grazie per l’attenzione</a:t>
            </a:r>
          </a:p>
          <a:p>
            <a:r>
              <a:rPr lang="it-IT" dirty="0"/>
              <a:t>UMPNRR – Coordinamento della gestione </a:t>
            </a:r>
          </a:p>
          <a:p>
            <a:r>
              <a:rPr lang="it-IT" dirty="0"/>
              <a:t>Arch. Dora Di Francesco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0622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LASTSLIDEVIEWED" val="2147470011,5,Slide21474697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DtDiJ_Qx.kj2Vto.0A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njotwjScm_AnCWGOUP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ibNrmFRx2hawUfJGbP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r3rP7xRoKibA5hUp8P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hDCkY7RrCkdejj4z3b0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8nB3pyR8WF9RsDODfdOw"/>
</p:tagLst>
</file>

<file path=ppt/theme/theme1.xml><?xml version="1.0" encoding="utf-8"?>
<a:theme xmlns:a="http://schemas.openxmlformats.org/drawingml/2006/main" name="1_CDP Client Custom">
  <a:themeElements>
    <a:clrScheme name="Non-Brande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ctr">
        <a:noAutofit/>
      </a:bodyPr>
      <a:lstStyle>
        <a:defPPr algn="ctr">
          <a:defRPr sz="7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BE7FA5FE80AE4DACE584D220EF20F5" ma:contentTypeVersion="5" ma:contentTypeDescription="Create a new document." ma:contentTypeScope="" ma:versionID="6b2d031e24c19213149b7ec8cf7cd825">
  <xsd:schema xmlns:xsd="http://www.w3.org/2001/XMLSchema" xmlns:xs="http://www.w3.org/2001/XMLSchema" xmlns:p="http://schemas.microsoft.com/office/2006/metadata/properties" xmlns:ns3="ac267554-26ab-4b2c-8b7d-6309b87d2122" xmlns:ns4="1095577a-9004-4233-941b-77e13264fd97" targetNamespace="http://schemas.microsoft.com/office/2006/metadata/properties" ma:root="true" ma:fieldsID="f5cbca3e13b979a1eea59e650cfae925" ns3:_="" ns4:_="">
    <xsd:import namespace="ac267554-26ab-4b2c-8b7d-6309b87d2122"/>
    <xsd:import namespace="1095577a-9004-4233-941b-77e13264fd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67554-26ab-4b2c-8b7d-6309b87d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5577a-9004-4233-941b-77e13264f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381022-C702-4B8F-AF7D-5687540CE2AE}">
  <ds:schemaRefs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ac267554-26ab-4b2c-8b7d-6309b87d2122"/>
    <ds:schemaRef ds:uri="1095577a-9004-4233-941b-77e13264fd9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CB5D320-9C46-49D5-85DA-FAA96044690C}">
  <ds:schemaRefs>
    <ds:schemaRef ds:uri="1095577a-9004-4233-941b-77e13264fd97"/>
    <ds:schemaRef ds:uri="ac267554-26ab-4b2c-8b7d-6309b87d21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DB831B-297E-440B-9292-7459AD2C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16909</TotalTime>
  <Words>1025</Words>
  <Application>Microsoft Office PowerPoint</Application>
  <PresentationFormat>Widescreen</PresentationFormat>
  <Paragraphs>151</Paragraphs>
  <Slides>8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21" baseType="lpstr">
      <vt:lpstr>굴림</vt:lpstr>
      <vt:lpstr>맑은 고딕</vt:lpstr>
      <vt:lpstr>Arial</vt:lpstr>
      <vt:lpstr>Calibri</vt:lpstr>
      <vt:lpstr>Frutiger LT 45 Light</vt:lpstr>
      <vt:lpstr>Georgia</vt:lpstr>
      <vt:lpstr>Segoe UI</vt:lpstr>
      <vt:lpstr>Segoe UI </vt:lpstr>
      <vt:lpstr>Segoe UI Historic</vt:lpstr>
      <vt:lpstr>Titillium Web</vt:lpstr>
      <vt:lpstr>Wingdings</vt:lpstr>
      <vt:lpstr>1_CDP Client Custom</vt:lpstr>
      <vt:lpstr>Diapositiva think-cell</vt:lpstr>
      <vt:lpstr>Governance Investimenti CIS  Roma, 23 giugno 2022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Referenti chiave per le singole attività</dc:title>
  <dc:creator>Salvatore Mazzamauro</dc:creator>
  <cp:lastModifiedBy>Di Francesco Dora</cp:lastModifiedBy>
  <cp:revision>837</cp:revision>
  <dcterms:created xsi:type="dcterms:W3CDTF">2021-02-03T17:59:44Z</dcterms:created>
  <dcterms:modified xsi:type="dcterms:W3CDTF">2022-06-23T06:12:08Z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0x010100EBBE7FA5FE80AE4DACE584D220EF20F5</vt:lpwstr>
  </property>
  <property fmtid="{D5CDD505-2E9C-101B-9397-08002B2CF9AE}" pid="3" name="MSIP_Label_ee255aed-7de2-497a-9b96-4de850d7aec7_Enabled">
    <vt:lpwstr>true</vt:lpwstr>
  </property>
  <property fmtid="{D5CDD505-2E9C-101B-9397-08002B2CF9AE}" pid="4" name="MSIP_Label_ee255aed-7de2-497a-9b96-4de850d7aec7_SetDate">
    <vt:lpwstr>2022-05-17T07:16:48Z</vt:lpwstr>
  </property>
  <property fmtid="{D5CDD505-2E9C-101B-9397-08002B2CF9AE}" pid="5" name="MSIP_Label_ee255aed-7de2-497a-9b96-4de850d7aec7_Method">
    <vt:lpwstr>Standard</vt:lpwstr>
  </property>
  <property fmtid="{D5CDD505-2E9C-101B-9397-08002B2CF9AE}" pid="6" name="MSIP_Label_ee255aed-7de2-497a-9b96-4de850d7aec7_Name">
    <vt:lpwstr>ee255aed-7de2-497a-9b96-4de850d7aec7</vt:lpwstr>
  </property>
  <property fmtid="{D5CDD505-2E9C-101B-9397-08002B2CF9AE}" pid="7" name="MSIP_Label_ee255aed-7de2-497a-9b96-4de850d7aec7_SiteId">
    <vt:lpwstr>8c4b47b5-ea35-4370-817f-95066d4f8467</vt:lpwstr>
  </property>
  <property fmtid="{D5CDD505-2E9C-101B-9397-08002B2CF9AE}" pid="8" name="MSIP_Label_ee255aed-7de2-497a-9b96-4de850d7aec7_ActionId">
    <vt:lpwstr>0638dd8b-60c0-414c-a4c6-7a9e606ed8df</vt:lpwstr>
  </property>
  <property fmtid="{D5CDD505-2E9C-101B-9397-08002B2CF9AE}" pid="9" name="MSIP_Label_ee255aed-7de2-497a-9b96-4de850d7aec7_ContentBits">
    <vt:lpwstr>2</vt:lpwstr>
  </property>
</Properties>
</file>